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79" r:id="rId3"/>
    <p:sldId id="480" r:id="rId4"/>
    <p:sldId id="479" r:id="rId5"/>
    <p:sldId id="382" r:id="rId6"/>
    <p:sldId id="449" r:id="rId7"/>
    <p:sldId id="454" r:id="rId8"/>
    <p:sldId id="470" r:id="rId9"/>
    <p:sldId id="455" r:id="rId10"/>
    <p:sldId id="458" r:id="rId11"/>
    <p:sldId id="459" r:id="rId12"/>
    <p:sldId id="460" r:id="rId13"/>
    <p:sldId id="461" r:id="rId14"/>
    <p:sldId id="462" r:id="rId15"/>
    <p:sldId id="476" r:id="rId16"/>
    <p:sldId id="456" r:id="rId17"/>
    <p:sldId id="485" r:id="rId18"/>
    <p:sldId id="489" r:id="rId19"/>
    <p:sldId id="490" r:id="rId20"/>
    <p:sldId id="432" r:id="rId21"/>
    <p:sldId id="433" r:id="rId22"/>
    <p:sldId id="477" r:id="rId23"/>
    <p:sldId id="478" r:id="rId24"/>
    <p:sldId id="434" r:id="rId25"/>
    <p:sldId id="446" r:id="rId26"/>
    <p:sldId id="443" r:id="rId27"/>
    <p:sldId id="444" r:id="rId28"/>
    <p:sldId id="445" r:id="rId29"/>
    <p:sldId id="471" r:id="rId30"/>
    <p:sldId id="472" r:id="rId31"/>
    <p:sldId id="473" r:id="rId32"/>
    <p:sldId id="474" r:id="rId33"/>
    <p:sldId id="475" r:id="rId34"/>
    <p:sldId id="481" r:id="rId35"/>
    <p:sldId id="483"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roline Goodman" initials="CG"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CEC"/>
    <a:srgbClr val="F2F2F2"/>
    <a:srgbClr val="E9E9E9"/>
    <a:srgbClr val="E1E1E1"/>
    <a:srgbClr val="1C11AF"/>
    <a:srgbClr val="E6E6E6"/>
    <a:srgbClr val="DFDFDF"/>
    <a:srgbClr val="1489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07" autoAdjust="0"/>
    <p:restoredTop sz="92251" autoAdjust="0"/>
  </p:normalViewPr>
  <p:slideViewPr>
    <p:cSldViewPr snapToGrid="0" snapToObjects="1">
      <p:cViewPr varScale="1">
        <p:scale>
          <a:sx n="62" d="100"/>
          <a:sy n="62" d="100"/>
        </p:scale>
        <p:origin x="-1776" y="-1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commentAuthors" Target="commentAuthors.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7FC027-03E2-4E76-93D0-A7AA41B34DB8}" type="datetimeFigureOut">
              <a:rPr lang="en-US" smtClean="0"/>
              <a:pPr/>
              <a:t>5/8/17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B23AF7-5C49-4E2E-BE04-9990EB2E7092}" type="slidenum">
              <a:rPr lang="en-US" smtClean="0"/>
              <a:pPr/>
              <a:t>‹#›</a:t>
            </a:fld>
            <a:endParaRPr lang="en-US"/>
          </a:p>
        </p:txBody>
      </p:sp>
    </p:spTree>
    <p:extLst>
      <p:ext uri="{BB962C8B-B14F-4D97-AF65-F5344CB8AC3E}">
        <p14:creationId xmlns:p14="http://schemas.microsoft.com/office/powerpoint/2010/main" val="3245897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governor.nd.gov/contact-us" TargetMode="External"/><Relationship Id="rId4" Type="http://schemas.openxmlformats.org/officeDocument/2006/relationships/hyperlink" Target="tel:(701)%20328-2200" TargetMode="External"/><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3" name="Notes Placeholder 2"/>
          <p:cNvSpPr>
            <a:spLocks noGrp="1"/>
          </p:cNvSpPr>
          <p:nvPr>
            <p:ph type="body" idx="1"/>
          </p:nvPr>
        </p:nvSpPr>
        <p:spPr/>
        <p:txBody>
          <a:bodyPr/>
          <a:lstStyle/>
          <a:p>
            <a:r>
              <a:rPr lang="en-US" sz="1800" b="0" i="0" u="none" strike="noStrike" kern="1200" cap="none" dirty="0">
                <a:solidFill>
                  <a:schemeClr val="tx1"/>
                </a:solidFill>
                <a:effectLst/>
                <a:latin typeface="+mn-lt"/>
                <a:ea typeface="+mn-ea"/>
                <a:cs typeface="+mn-cs"/>
              </a:rPr>
              <a:t>If signed and implemented by Governor Burgum, this poorly written bill would result in a discriminatory study of refugees that could burden Lutheran Social Services (LSS) of North Dakota – the state’s only refugee resettlement agency – and further demonize refugees whose only crime is seeking out safety and welcome in a new home.</a:t>
            </a:r>
          </a:p>
          <a:p>
            <a:r>
              <a:rPr lang="en-US" sz="1800" b="0" i="0" u="none" strike="noStrike" kern="1200" cap="none" dirty="0">
                <a:solidFill>
                  <a:schemeClr val="tx1"/>
                </a:solidFill>
                <a:effectLst/>
                <a:latin typeface="+mn-lt"/>
                <a:ea typeface="+mn-ea"/>
                <a:cs typeface="+mn-cs"/>
              </a:rPr>
              <a:t>The bill makes dangerous assumptions about refugees and would further the misconceptions that already exist in the public discourse. Refugee status is a legal immigration status that is time limited and, as with all legal residents and citizens, refugees have the right to move freely across communities and across state lines. This study would create an unwelcoming climate in North Dakota, not only for refugees, but all immigrants and newcomers to the state. Furthermore, this bill would invade the privacy of refugees who are eager to contribute to their communities, as well as burden LSS of North Dakota and the state government with an impossible, and unfunded, task. Finally, the study boils down refugee resettlement to a cost assessment with no attention paid to the countless economic, social, and cultural benefits that refugees bring to our state and country.</a:t>
            </a:r>
          </a:p>
          <a:p>
            <a:r>
              <a:rPr lang="en-US" sz="1800" b="1" i="0" u="none" strike="noStrike" kern="1200" cap="none" dirty="0">
                <a:solidFill>
                  <a:schemeClr val="tx1"/>
                </a:solidFill>
                <a:effectLst/>
                <a:latin typeface="+mn-lt"/>
                <a:ea typeface="+mn-ea"/>
                <a:cs typeface="+mn-cs"/>
                <a:hlinkClick r:id="rId3"/>
              </a:rPr>
              <a:t>Call or write to</a:t>
            </a:r>
            <a:r>
              <a:rPr lang="en-US" sz="1800" b="1" i="0" u="none" strike="noStrike" kern="1200" cap="none" dirty="0">
                <a:solidFill>
                  <a:schemeClr val="tx1"/>
                </a:solidFill>
                <a:effectLst/>
                <a:latin typeface="+mn-lt"/>
                <a:ea typeface="+mn-ea"/>
                <a:cs typeface="+mn-cs"/>
              </a:rPr>
              <a:t> Governor Burgum today and urge him to VETO HB 1427.</a:t>
            </a:r>
            <a:endParaRPr lang="en-US" sz="1800" b="0" i="0" u="none" strike="noStrike" kern="1200" cap="none" dirty="0">
              <a:solidFill>
                <a:schemeClr val="tx1"/>
              </a:solidFill>
              <a:effectLst/>
              <a:latin typeface="+mn-lt"/>
              <a:ea typeface="+mn-ea"/>
              <a:cs typeface="+mn-cs"/>
            </a:endParaRPr>
          </a:p>
          <a:p>
            <a:r>
              <a:rPr lang="en-US" sz="1800" b="1" i="0" u="none" strike="noStrike" kern="1200" cap="none" dirty="0">
                <a:solidFill>
                  <a:schemeClr val="tx1"/>
                </a:solidFill>
                <a:effectLst/>
                <a:latin typeface="+mn-lt"/>
                <a:ea typeface="+mn-ea"/>
                <a:cs typeface="+mn-cs"/>
              </a:rPr>
              <a:t>CALL </a:t>
            </a:r>
            <a:r>
              <a:rPr lang="en-US" sz="1800" b="1" i="0" u="none" strike="noStrike" kern="1200" cap="none" dirty="0">
                <a:solidFill>
                  <a:schemeClr val="tx1"/>
                </a:solidFill>
                <a:effectLst/>
                <a:latin typeface="+mn-lt"/>
                <a:ea typeface="+mn-ea"/>
                <a:cs typeface="+mn-cs"/>
                <a:hlinkClick r:id="rId4"/>
              </a:rPr>
              <a:t>(701) 328-2200</a:t>
            </a:r>
            <a:r>
              <a:rPr lang="en-US" sz="1800" b="1" i="0" u="none" strike="noStrike" kern="1200" cap="none" dirty="0">
                <a:solidFill>
                  <a:schemeClr val="tx1"/>
                </a:solidFill>
                <a:effectLst/>
                <a:latin typeface="+mn-lt"/>
                <a:ea typeface="+mn-ea"/>
                <a:cs typeface="+mn-cs"/>
              </a:rPr>
              <a:t> </a:t>
            </a:r>
            <a:endParaRPr lang="en-US" sz="1800" b="0" i="0" u="none" strike="noStrike" kern="1200" cap="none" dirty="0">
              <a:solidFill>
                <a:schemeClr val="tx1"/>
              </a:solidFill>
              <a:effectLst/>
              <a:latin typeface="+mn-lt"/>
              <a:ea typeface="+mn-ea"/>
              <a:cs typeface="+mn-cs"/>
            </a:endParaRPr>
          </a:p>
          <a:p>
            <a:r>
              <a:rPr lang="en-US" sz="1800" b="1" i="0" u="none" strike="noStrike" kern="1200" cap="none" dirty="0">
                <a:solidFill>
                  <a:schemeClr val="tx1"/>
                </a:solidFill>
                <a:effectLst/>
                <a:latin typeface="+mn-lt"/>
                <a:ea typeface="+mn-ea"/>
                <a:cs typeface="+mn-cs"/>
              </a:rPr>
              <a:t>Here’s what you can say:</a:t>
            </a:r>
            <a:endParaRPr lang="en-US" sz="1800" b="0" i="0" u="none" strike="noStrike" kern="1200" cap="none" dirty="0">
              <a:solidFill>
                <a:schemeClr val="tx1"/>
              </a:solidFill>
              <a:effectLst/>
              <a:latin typeface="+mn-lt"/>
              <a:ea typeface="+mn-ea"/>
              <a:cs typeface="+mn-cs"/>
            </a:endParaRPr>
          </a:p>
          <a:p>
            <a:r>
              <a:rPr lang="en-US" sz="1800" b="0" i="1" u="none" strike="noStrike" kern="1200" cap="none" dirty="0">
                <a:solidFill>
                  <a:schemeClr val="tx1"/>
                </a:solidFill>
                <a:effectLst/>
                <a:latin typeface="+mn-lt"/>
                <a:ea typeface="+mn-ea"/>
                <a:cs typeface="+mn-cs"/>
              </a:rPr>
              <a:t>“I’m (name) from (city, county) and I’m [writing or calling] to urge Governor Burgum to veto HB 1427, that would result in a discriminatory study of refugees. This bill is an affront to North Dakota’s values of welcome, hospitality, and compassion and does not reflect the spirt of welcome that my community, my congregation, and our state stands for. HB 1427 invades the privacy of refugees and former refugees who have been welcomed into our communities as legal residents, and only increases the misplaced fear and misconceptions that exist in today’s public discourse. As a (person of faith/refugee myself/resident of North Dakota), I expect our state government to represent North Dakota’s values of welcome and stand with vulnerable refugees.”</a:t>
            </a:r>
            <a:endParaRPr lang="en-US" sz="1800" b="0" i="0" u="none" strike="noStrike" kern="1200" cap="none" dirty="0">
              <a:solidFill>
                <a:schemeClr val="tx1"/>
              </a:solidFill>
              <a:effectLst/>
              <a:latin typeface="+mn-lt"/>
              <a:ea typeface="+mn-ea"/>
              <a:cs typeface="+mn-cs"/>
            </a:endParaRP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ct val="25000"/>
                <a:buFont typeface="Calibri"/>
                <a:buNone/>
              </a:pPr>
              <a:t>10</a:t>
            </a:fld>
            <a:endParaRPr lang="en-US" sz="12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3918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B23AF7-5C49-4E2E-BE04-9990EB2E7092}" type="slidenum">
              <a:rPr lang="en-US" smtClean="0"/>
              <a:pPr/>
              <a:t>26</a:t>
            </a:fld>
            <a:endParaRPr lang="en-US"/>
          </a:p>
        </p:txBody>
      </p:sp>
    </p:spTree>
    <p:extLst>
      <p:ext uri="{BB962C8B-B14F-4D97-AF65-F5344CB8AC3E}">
        <p14:creationId xmlns:p14="http://schemas.microsoft.com/office/powerpoint/2010/main" val="3153964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Shape 4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8" name="Shape 4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66674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E9E9E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6019800" cy="1168400"/>
          </a:xfrm>
          <a:prstGeom prst="rect">
            <a:avLst/>
          </a:prstGeom>
        </p:spPr>
        <p:txBody>
          <a:bodyPr/>
          <a:lstStyle>
            <a:lvl1pPr>
              <a:defRPr sz="32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93BF0D-0599-CA44-9C35-1D8E337ADB47}" type="datetimeFigureOut">
              <a:rPr lang="en-US" smtClean="0"/>
              <a:pPr/>
              <a:t>5/8/17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3C390-19D0-2C4D-A6B9-45498DFBC80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600200"/>
            <a:ext cx="9144000" cy="13462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93BF0D-0599-CA44-9C35-1D8E337ADB47}" type="datetimeFigureOut">
              <a:rPr lang="en-US" smtClean="0"/>
              <a:pPr/>
              <a:t>5/8/17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3C390-19D0-2C4D-A6B9-45498DFBC80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93BF0D-0599-CA44-9C35-1D8E337ADB47}" type="datetimeFigureOut">
              <a:rPr lang="en-US" smtClean="0"/>
              <a:pPr/>
              <a:t>5/8/17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3C390-19D0-2C4D-A6B9-45498DFBC80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600200"/>
            <a:ext cx="9144000" cy="13462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93BF0D-0599-CA44-9C35-1D8E337ADB47}" type="datetimeFigureOut">
              <a:rPr lang="en-US" smtClean="0"/>
              <a:pPr/>
              <a:t>5/8/17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73C390-19D0-2C4D-A6B9-45498DFBC80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93BF0D-0599-CA44-9C35-1D8E337ADB47}" type="datetimeFigureOut">
              <a:rPr lang="en-US" smtClean="0"/>
              <a:pPr/>
              <a:t>5/8/17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73C390-19D0-2C4D-A6B9-45498DFBC80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600200"/>
            <a:ext cx="9144000" cy="13462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93BF0D-0599-CA44-9C35-1D8E337ADB47}" type="datetimeFigureOut">
              <a:rPr lang="en-US" smtClean="0"/>
              <a:pPr/>
              <a:t>5/8/17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73C390-19D0-2C4D-A6B9-45498DFBC80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1600200"/>
            <a:ext cx="9144000" cy="13462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93BF0D-0599-CA44-9C35-1D8E337ADB47}" type="datetimeFigureOut">
              <a:rPr lang="en-US" smtClean="0"/>
              <a:pPr/>
              <a:t>5/8/17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73C390-19D0-2C4D-A6B9-45498DFBC80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00200"/>
            <a:ext cx="9144000" cy="13462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4193BF0D-0599-CA44-9C35-1D8E337ADB47}" type="datetimeFigureOut">
              <a:rPr lang="en-US" smtClean="0"/>
              <a:pPr/>
              <a:t>5/8/17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73C390-19D0-2C4D-A6B9-45498DFBC80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ECECEC"/>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93BF0D-0599-CA44-9C35-1D8E337ADB47}" type="datetimeFigureOut">
              <a:rPr lang="en-US" smtClean="0"/>
              <a:pPr/>
              <a:t>5/8/17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73C390-19D0-2C4D-A6B9-45498DFBC80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93BF0D-0599-CA44-9C35-1D8E337ADB47}" type="datetimeFigureOut">
              <a:rPr lang="en-US" smtClean="0"/>
              <a:pPr/>
              <a:t>5/8/17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73C390-19D0-2C4D-A6B9-45498DFBC80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193BF0D-0599-CA44-9C35-1D8E337ADB47}" type="datetimeFigureOut">
              <a:rPr lang="en-US" smtClean="0"/>
              <a:pPr/>
              <a:t>5/8/17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73C390-19D0-2C4D-A6B9-45498DFBC80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E1E1"/>
        </a:solidFill>
        <a:effectLst/>
      </p:bgPr>
    </p:bg>
    <p:spTree>
      <p:nvGrpSpPr>
        <p:cNvPr id="1" name=""/>
        <p:cNvGrpSpPr/>
        <p:nvPr/>
      </p:nvGrpSpPr>
      <p:grpSpPr>
        <a:xfrm>
          <a:off x="0" y="0"/>
          <a:ext cx="0" cy="0"/>
          <a:chOff x="0" y="0"/>
          <a:chExt cx="0" cy="0"/>
        </a:xfrm>
      </p:grpSpPr>
      <p:sp>
        <p:nvSpPr>
          <p:cNvPr id="10" name="TextBox 9"/>
          <p:cNvSpPr txBox="1"/>
          <p:nvPr userDrawn="1"/>
        </p:nvSpPr>
        <p:spPr>
          <a:xfrm>
            <a:off x="0" y="0"/>
            <a:ext cx="9144000" cy="369332"/>
          </a:xfrm>
          <a:prstGeom prst="rect">
            <a:avLst/>
          </a:prstGeom>
          <a:solidFill>
            <a:srgbClr val="E9E9E9"/>
          </a:solidFill>
        </p:spPr>
        <p:txBody>
          <a:bodyPr wrap="square" rtlCol="0">
            <a:spAutoFit/>
          </a:bodyPr>
          <a:lstStyle/>
          <a:p>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93BF0D-0599-CA44-9C35-1D8E337ADB47}" type="datetimeFigureOut">
              <a:rPr lang="en-US" smtClean="0"/>
              <a:pPr/>
              <a:t>5/8/17</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73C390-19D0-2C4D-A6B9-45498DFBC805}" type="slidenum">
              <a:rPr lang="en-US" smtClean="0"/>
              <a:pPr/>
              <a:t>‹#›</a:t>
            </a:fld>
            <a:endParaRPr lang="en-US"/>
          </a:p>
        </p:txBody>
      </p:sp>
      <p:pic>
        <p:nvPicPr>
          <p:cNvPr id="7" name="Picture 6" descr="IICNewLogo.png"/>
          <p:cNvPicPr>
            <a:picLocks noChangeAspect="1"/>
          </p:cNvPicPr>
          <p:nvPr userDrawn="1"/>
        </p:nvPicPr>
        <p:blipFill>
          <a:blip r:embed="rId13"/>
          <a:stretch>
            <a:fillRect/>
          </a:stretch>
        </p:blipFill>
        <p:spPr>
          <a:xfrm>
            <a:off x="6273800" y="0"/>
            <a:ext cx="2819400" cy="1315720"/>
          </a:xfrm>
          <a:prstGeom prst="rect">
            <a:avLst/>
          </a:prstGeom>
        </p:spPr>
      </p:pic>
      <p:cxnSp>
        <p:nvCxnSpPr>
          <p:cNvPr id="9" name="Straight Connector 8"/>
          <p:cNvCxnSpPr/>
          <p:nvPr userDrawn="1"/>
        </p:nvCxnSpPr>
        <p:spPr>
          <a:xfrm>
            <a:off x="0" y="1346201"/>
            <a:ext cx="9144000" cy="1588"/>
          </a:xfrm>
          <a:prstGeom prst="line">
            <a:avLst/>
          </a:prstGeom>
          <a:ln w="38100" cap="flat" cmpd="sng" algn="ctr">
            <a:solidFill>
              <a:srgbClr val="8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2">
              <a:lumMod val="7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join.me/faith4immigration" TargetMode="External"/><Relationship Id="rId4" Type="http://schemas.openxmlformats.org/officeDocument/2006/relationships/hyperlink" Target="file://localhost/tel/(202)%20602-1295" TargetMode="External"/><Relationship Id="rId1" Type="http://schemas.openxmlformats.org/officeDocument/2006/relationships/slideLayout" Target="../slideLayouts/slideLayout1.xml"/><Relationship Id="rId2" Type="http://schemas.openxmlformats.org/officeDocument/2006/relationships/hyperlink" Target="Interfaithimmigration.org"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interfaithimmigration.org/2017/05/08/200-texas-religious-leaders-condemn-anti-immigrant-legislation-sb4/" TargetMode="External"/><Relationship Id="rId4" Type="http://schemas.openxmlformats.org/officeDocument/2006/relationships/hyperlink" Target="http://www.interfaithimmigration.org/state-by-state-legislation/"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nterfaithimmigration.org/state-by-state-legislation/"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hyperlink" Target="http://www.interfaithimmigration.org/state-by-state-legislation/"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usa.gov/elected-official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hyperlink" Target="greateras1.org%5Ccongregation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rcusa.org/world-refugee-day/" TargetMode="External"/><Relationship Id="rId4" Type="http://schemas.openxmlformats.org/officeDocument/2006/relationships/hyperlink" Target="http://www.justiceforimmigrants.org/" TargetMode="External"/><Relationship Id="rId5" Type="http://schemas.openxmlformats.org/officeDocument/2006/relationships/hyperlink" Target="http://bit.ly/Health4Refugees" TargetMode="External"/><Relationship Id="rId6" Type="http://schemas.openxmlformats.org/officeDocument/2006/relationships/hyperlink" Target="http://bit.ly/FaithLeaders4Refugees" TargetMode="External"/><Relationship Id="rId7" Type="http://schemas.openxmlformats.org/officeDocument/2006/relationships/hyperlink" Target="http://bit.ly/Educators4Refugees" TargetMode="External"/><Relationship Id="rId8" Type="http://schemas.openxmlformats.org/officeDocument/2006/relationships/hyperlink" Target="http://bit.ly/Business4Refugees" TargetMode="External"/><Relationship Id="rId1" Type="http://schemas.openxmlformats.org/officeDocument/2006/relationships/slideLayout" Target="../slideLayouts/slideLayout2.xml"/><Relationship Id="rId2" Type="http://schemas.openxmlformats.org/officeDocument/2006/relationships/hyperlink" Target="https://tinyurl.com/RCUSALocalToolkit2017"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jpeg"/><Relationship Id="rId6"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emf"/><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1" Type="http://schemas.openxmlformats.org/officeDocument/2006/relationships/hyperlink" Target="https://goo.gl/forms/8vR0RrKz740R2mvw2" TargetMode="External"/><Relationship Id="rId12" Type="http://schemas.openxmlformats.org/officeDocument/2006/relationships/hyperlink" Target="https://goo.gl/forms/A6TE3OMhqbRoZrhP2" TargetMode="External"/><Relationship Id="rId13" Type="http://schemas.openxmlformats.org/officeDocument/2006/relationships/hyperlink" Target="https://goo.gl/forms/v4R4TLrH9MwGEScJ3" TargetMode="External"/><Relationship Id="rId14" Type="http://schemas.openxmlformats.org/officeDocument/2006/relationships/hyperlink" Target="https://goo.gl/forms/YdAQARTCTAhsRKXG3" TargetMode="External"/><Relationship Id="rId15" Type="http://schemas.openxmlformats.org/officeDocument/2006/relationships/hyperlink" Target="https://goo.gl/forms/Dzakwx7Y85Euq4Cn2" TargetMode="External"/><Relationship Id="rId16" Type="http://schemas.openxmlformats.org/officeDocument/2006/relationships/hyperlink" Target="https://goo.gl/forms/9UFbLNyap2GVIrfV2" TargetMode="External"/><Relationship Id="rId1" Type="http://schemas.openxmlformats.org/officeDocument/2006/relationships/slideLayout" Target="../slideLayouts/slideLayout2.xml"/><Relationship Id="rId2" Type="http://schemas.openxmlformats.org/officeDocument/2006/relationships/hyperlink" Target="https://goo.gl/forms/lNO7FbpF626vyWS82" TargetMode="External"/><Relationship Id="rId3" Type="http://schemas.openxmlformats.org/officeDocument/2006/relationships/hyperlink" Target="https://goo.gl/forms/PQxdl9RlKdoYwCGt1" TargetMode="External"/><Relationship Id="rId4" Type="http://schemas.openxmlformats.org/officeDocument/2006/relationships/hyperlink" Target="https://goo.gl/forms/pyD8xBoiYkMPHh5j1" TargetMode="External"/><Relationship Id="rId5" Type="http://schemas.openxmlformats.org/officeDocument/2006/relationships/hyperlink" Target="https://goo.gl/forms/WCo4HVd4gB4fuM9h2" TargetMode="External"/><Relationship Id="rId6" Type="http://schemas.openxmlformats.org/officeDocument/2006/relationships/hyperlink" Target="https://goo.gl/forms/AdXx73f8sBp8qeQX2" TargetMode="External"/><Relationship Id="rId7" Type="http://schemas.openxmlformats.org/officeDocument/2006/relationships/hyperlink" Target="https://goo.gl/forms/MjG8M3RZ2S3wue1o2" TargetMode="External"/><Relationship Id="rId8" Type="http://schemas.openxmlformats.org/officeDocument/2006/relationships/hyperlink" Target="https://goo.gl/forms/aD6myk5NM0xv8Lw63" TargetMode="External"/><Relationship Id="rId9" Type="http://schemas.openxmlformats.org/officeDocument/2006/relationships/hyperlink" Target="https://goo.gl/forms/6xIYIlOvfxuNJYlI3" TargetMode="External"/><Relationship Id="rId10" Type="http://schemas.openxmlformats.org/officeDocument/2006/relationships/hyperlink" Target="https://goo.gl/forms/jd7o9rGAcUpkuVi52"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 y="485960"/>
            <a:ext cx="5795519" cy="992749"/>
          </a:xfrm>
        </p:spPr>
        <p:txBody>
          <a:bodyPr/>
          <a:lstStyle/>
          <a:p>
            <a:r>
              <a:rPr lang="en-US" sz="3600" dirty="0">
                <a:hlinkClick r:id="rId2" action="ppaction://hlinkfile"/>
              </a:rPr>
              <a:t>interfaithimmigration.org</a:t>
            </a:r>
            <a:endParaRPr lang="en-US" sz="3600" dirty="0"/>
          </a:p>
        </p:txBody>
      </p:sp>
      <p:sp>
        <p:nvSpPr>
          <p:cNvPr id="3" name="Subtitle 2"/>
          <p:cNvSpPr>
            <a:spLocks noGrp="1"/>
          </p:cNvSpPr>
          <p:nvPr>
            <p:ph type="subTitle" idx="1"/>
          </p:nvPr>
        </p:nvSpPr>
        <p:spPr>
          <a:xfrm>
            <a:off x="2" y="1620516"/>
            <a:ext cx="9143999" cy="5237484"/>
          </a:xfrm>
        </p:spPr>
        <p:txBody>
          <a:bodyPr>
            <a:normAutofit fontScale="92500" lnSpcReduction="10000"/>
          </a:bodyPr>
          <a:lstStyle/>
          <a:p>
            <a:r>
              <a:rPr lang="en-US" sz="2800" dirty="0">
                <a:solidFill>
                  <a:schemeClr val="tx1"/>
                </a:solidFill>
              </a:rPr>
              <a:t>Welcome to the IIC Webinar</a:t>
            </a:r>
            <a:r>
              <a:rPr lang="en-US" sz="2800" dirty="0" smtClean="0">
                <a:solidFill>
                  <a:schemeClr val="tx1"/>
                </a:solidFill>
              </a:rPr>
              <a:t>:</a:t>
            </a:r>
          </a:p>
          <a:p>
            <a:r>
              <a:rPr lang="en-US" b="1" dirty="0" smtClean="0">
                <a:solidFill>
                  <a:schemeClr val="tx1"/>
                </a:solidFill>
              </a:rPr>
              <a:t>Faith Communities Mobilizing for </a:t>
            </a:r>
          </a:p>
          <a:p>
            <a:r>
              <a:rPr lang="en-US" b="1" dirty="0" smtClean="0">
                <a:solidFill>
                  <a:schemeClr val="tx1"/>
                </a:solidFill>
              </a:rPr>
              <a:t>World Refugee Day</a:t>
            </a:r>
          </a:p>
          <a:p>
            <a:r>
              <a:rPr lang="en-US" b="1" dirty="0" smtClean="0">
                <a:solidFill>
                  <a:schemeClr val="tx1"/>
                </a:solidFill>
              </a:rPr>
              <a:t>Call </a:t>
            </a:r>
            <a:r>
              <a:rPr lang="en-US" b="1" dirty="0">
                <a:solidFill>
                  <a:schemeClr val="tx1"/>
                </a:solidFill>
              </a:rPr>
              <a:t>and Webinar will begin at 4:00 p.m. </a:t>
            </a:r>
            <a:r>
              <a:rPr lang="en-US" b="1" dirty="0" smtClean="0">
                <a:solidFill>
                  <a:schemeClr val="tx1"/>
                </a:solidFill>
              </a:rPr>
              <a:t>EST</a:t>
            </a:r>
          </a:p>
          <a:p>
            <a:endParaRPr lang="en-US" b="1" dirty="0">
              <a:solidFill>
                <a:schemeClr val="tx1"/>
              </a:solidFill>
            </a:endParaRPr>
          </a:p>
          <a:p>
            <a:r>
              <a:rPr lang="en-US" b="1" dirty="0">
                <a:solidFill>
                  <a:schemeClr val="tx1"/>
                </a:solidFill>
              </a:rPr>
              <a:t>To join the webinar</a:t>
            </a:r>
            <a:r>
              <a:rPr lang="en-US" dirty="0">
                <a:solidFill>
                  <a:schemeClr val="tx1"/>
                </a:solidFill>
              </a:rPr>
              <a:t>, go to </a:t>
            </a:r>
            <a:r>
              <a:rPr lang="en-US" dirty="0">
                <a:solidFill>
                  <a:schemeClr val="tx1"/>
                </a:solidFill>
                <a:hlinkClick r:id="rId3"/>
              </a:rPr>
              <a:t>http://join.me/faith4immigration</a:t>
            </a:r>
            <a:r>
              <a:rPr lang="en-US" dirty="0">
                <a:solidFill>
                  <a:schemeClr val="tx1"/>
                </a:solidFill>
              </a:rPr>
              <a:t> and follow the directions for audio and visual. </a:t>
            </a:r>
            <a:br>
              <a:rPr lang="en-US" dirty="0">
                <a:solidFill>
                  <a:schemeClr val="tx1"/>
                </a:solidFill>
              </a:rPr>
            </a:br>
            <a:r>
              <a:rPr lang="en-US" dirty="0">
                <a:solidFill>
                  <a:schemeClr val="tx1"/>
                </a:solidFill>
              </a:rPr>
              <a:t/>
            </a:r>
            <a:br>
              <a:rPr lang="en-US" dirty="0">
                <a:solidFill>
                  <a:schemeClr val="tx1"/>
                </a:solidFill>
              </a:rPr>
            </a:br>
            <a:r>
              <a:rPr lang="en-US" b="1" dirty="0">
                <a:solidFill>
                  <a:schemeClr val="tx1"/>
                </a:solidFill>
              </a:rPr>
              <a:t>For audio only call</a:t>
            </a:r>
            <a:r>
              <a:rPr lang="en-US" dirty="0">
                <a:solidFill>
                  <a:schemeClr val="tx1"/>
                </a:solidFill>
              </a:rPr>
              <a:t>: </a:t>
            </a:r>
            <a:r>
              <a:rPr lang="en-US" dirty="0">
                <a:solidFill>
                  <a:schemeClr val="tx1"/>
                </a:solidFill>
                <a:hlinkClick r:id="rId4"/>
              </a:rPr>
              <a:t>+1.202.602.1295</a:t>
            </a:r>
            <a:r>
              <a:rPr lang="en-US" dirty="0">
                <a:solidFill>
                  <a:schemeClr val="tx1"/>
                </a:solidFill>
              </a:rPr>
              <a:t>  Access Code: 354-977-836#</a:t>
            </a:r>
            <a:endParaRPr lang="en-US" b="1" dirty="0">
              <a:solidFill>
                <a:schemeClr val="tx1"/>
              </a:solidFill>
            </a:endParaRPr>
          </a:p>
          <a:p>
            <a:endParaRPr lang="en-US" sz="1100" dirty="0" smtClean="0"/>
          </a:p>
          <a:p>
            <a:endParaRPr lang="en-US" sz="1100" dirty="0"/>
          </a:p>
          <a:p>
            <a:endParaRPr lang="en-US" sz="11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 y="269822"/>
            <a:ext cx="5947597" cy="873177"/>
          </a:xfrm>
        </p:spPr>
        <p:txBody>
          <a:bodyPr/>
          <a:lstStyle/>
          <a:p>
            <a:r>
              <a:rPr lang="en-US" sz="3500" b="1" dirty="0"/>
              <a:t>Anti-Refugee State Proposals</a:t>
            </a:r>
          </a:p>
        </p:txBody>
      </p:sp>
      <p:sp>
        <p:nvSpPr>
          <p:cNvPr id="3" name="Text Placeholder 2"/>
          <p:cNvSpPr>
            <a:spLocks noGrp="1"/>
          </p:cNvSpPr>
          <p:nvPr>
            <p:ph type="body" idx="1"/>
          </p:nvPr>
        </p:nvSpPr>
        <p:spPr>
          <a:xfrm>
            <a:off x="344774" y="1447800"/>
            <a:ext cx="8604354" cy="5410200"/>
          </a:xfrm>
        </p:spPr>
        <p:txBody>
          <a:bodyPr>
            <a:normAutofit fontScale="92500"/>
          </a:bodyPr>
          <a:lstStyle/>
          <a:p>
            <a:r>
              <a:rPr lang="en-US" sz="2200" dirty="0">
                <a:latin typeface="+mn-lt"/>
                <a:ea typeface="Calibri" charset="0"/>
                <a:cs typeface="Calibri" charset="0"/>
              </a:rPr>
              <a:t>Overall: 35 anti-refugee proposals in 19 states</a:t>
            </a:r>
          </a:p>
          <a:p>
            <a:r>
              <a:rPr lang="en-US" sz="2200" dirty="0">
                <a:latin typeface="+mn-lt"/>
                <a:ea typeface="Calibri" charset="0"/>
                <a:cs typeface="Calibri" charset="0"/>
              </a:rPr>
              <a:t>Texas: </a:t>
            </a:r>
          </a:p>
          <a:p>
            <a:pPr lvl="1"/>
            <a:r>
              <a:rPr lang="en-US" sz="2000" dirty="0">
                <a:latin typeface="+mn-lt"/>
                <a:ea typeface="Calibri" charset="0"/>
                <a:cs typeface="Calibri" charset="0"/>
              </a:rPr>
              <a:t>SB 260, abolishing the state Office of Immigrant and Refugee Affairs, passed the Senate and was sent to the House</a:t>
            </a:r>
          </a:p>
          <a:p>
            <a:pPr lvl="1"/>
            <a:r>
              <a:rPr lang="en-US" sz="2000" dirty="0">
                <a:latin typeface="+mn-lt"/>
                <a:ea typeface="Calibri" charset="0"/>
                <a:cs typeface="Calibri" charset="0"/>
              </a:rPr>
              <a:t>HB 582, pertaining to drivers licenses and IDs for refugees, </a:t>
            </a:r>
            <a:r>
              <a:rPr lang="en-US" sz="2000" dirty="0" err="1">
                <a:latin typeface="+mn-lt"/>
                <a:ea typeface="Calibri" charset="0"/>
                <a:cs typeface="Calibri" charset="0"/>
              </a:rPr>
              <a:t>asylees</a:t>
            </a:r>
            <a:r>
              <a:rPr lang="en-US" sz="2000" dirty="0">
                <a:latin typeface="+mn-lt"/>
                <a:ea typeface="Calibri" charset="0"/>
                <a:cs typeface="Calibri" charset="0"/>
              </a:rPr>
              <a:t>, and LPRs, passed House Committee and sent to Calendars</a:t>
            </a:r>
          </a:p>
          <a:p>
            <a:pPr lvl="1"/>
            <a:r>
              <a:rPr lang="en-US" sz="2000" dirty="0">
                <a:latin typeface="+mn-lt"/>
                <a:ea typeface="Calibri" charset="0"/>
                <a:cs typeface="Calibri" charset="0"/>
              </a:rPr>
              <a:t>SB 4, anti-sanctuary “show me your papers” bill </a:t>
            </a:r>
            <a:r>
              <a:rPr lang="en-US" sz="2000" dirty="0">
                <a:ea typeface="Calibri" charset="0"/>
                <a:cs typeface="Calibri" charset="0"/>
              </a:rPr>
              <a:t/>
            </a:r>
            <a:br>
              <a:rPr lang="en-US" sz="2000" dirty="0">
                <a:ea typeface="Calibri" charset="0"/>
                <a:cs typeface="Calibri" charset="0"/>
              </a:rPr>
            </a:br>
            <a:r>
              <a:rPr lang="en-US" sz="2000" dirty="0">
                <a:ea typeface="Calibri" charset="0"/>
                <a:cs typeface="Calibri" charset="0"/>
                <a:hlinkClick r:id="rId3"/>
              </a:rPr>
              <a:t>www.interfaithimmigration.org/2017/05/08/200-texas-religious-leaders-condemn-anti-immigrant-legislation-sb4/</a:t>
            </a:r>
            <a:r>
              <a:rPr lang="en-US" sz="2000" dirty="0">
                <a:ea typeface="Calibri" charset="0"/>
                <a:cs typeface="Calibri" charset="0"/>
              </a:rPr>
              <a:t> </a:t>
            </a:r>
            <a:endParaRPr lang="en-US" sz="2000" dirty="0">
              <a:latin typeface="+mn-lt"/>
              <a:ea typeface="Calibri" charset="0"/>
              <a:cs typeface="Calibri" charset="0"/>
            </a:endParaRPr>
          </a:p>
          <a:p>
            <a:r>
              <a:rPr lang="en-US" sz="2200" dirty="0">
                <a:latin typeface="+mn-lt"/>
                <a:ea typeface="Calibri" charset="0"/>
                <a:cs typeface="Calibri" charset="0"/>
              </a:rPr>
              <a:t>North Dakota: </a:t>
            </a:r>
            <a:r>
              <a:rPr lang="is-IS" sz="2200" dirty="0">
                <a:latin typeface="+mn-lt"/>
                <a:ea typeface="Calibri" charset="0"/>
                <a:cs typeface="Calibri" charset="0"/>
              </a:rPr>
              <a:t>HB 1427, </a:t>
            </a:r>
            <a:r>
              <a:rPr lang="en-US" sz="2200" dirty="0">
                <a:latin typeface="+mn-lt"/>
                <a:ea typeface="Calibri" charset="0"/>
                <a:cs typeface="Calibri" charset="0"/>
              </a:rPr>
              <a:t>amended to direct consideration of a refugee resettlement study, enacted in April and is waiting to be “selected” for a study</a:t>
            </a:r>
          </a:p>
          <a:p>
            <a:r>
              <a:rPr lang="en-US" sz="2200" dirty="0">
                <a:latin typeface="+mn-lt"/>
                <a:ea typeface="Calibri" charset="0"/>
                <a:cs typeface="Calibri" charset="0"/>
              </a:rPr>
              <a:t>South Dakota: SB 124, amended to require data collection from resettlement agencies to the Governor and Legislature on services, communities receiving and how many refugees, demographic information (age, sex, country of origin)</a:t>
            </a:r>
            <a:br>
              <a:rPr lang="en-US" sz="2200" dirty="0">
                <a:latin typeface="+mn-lt"/>
                <a:ea typeface="Calibri" charset="0"/>
                <a:cs typeface="Calibri" charset="0"/>
              </a:rPr>
            </a:br>
            <a:endParaRPr lang="en-US" sz="500" dirty="0">
              <a:latin typeface="+mn-lt"/>
              <a:ea typeface="Calibri" charset="0"/>
              <a:cs typeface="Calibri" charset="0"/>
            </a:endParaRPr>
          </a:p>
          <a:p>
            <a:pPr marL="0" indent="0" algn="ctr">
              <a:buNone/>
            </a:pPr>
            <a:r>
              <a:rPr lang="en-US" sz="2200" dirty="0">
                <a:ea typeface="Calibri" charset="0"/>
                <a:cs typeface="Calibri" charset="0"/>
                <a:hlinkClick r:id="rId4"/>
              </a:rPr>
              <a:t>www.interfaithimmigration.org/state-by-state-legislation/</a:t>
            </a:r>
            <a:r>
              <a:rPr lang="en-US" sz="2200" dirty="0">
                <a:ea typeface="Calibri" charset="0"/>
                <a:cs typeface="Calibri" charset="0"/>
              </a:rPr>
              <a:t> </a:t>
            </a:r>
            <a:endParaRPr lang="en-US" sz="2200" dirty="0">
              <a:latin typeface="+mn-lt"/>
              <a:ea typeface="Calibri" charset="0"/>
              <a:cs typeface="Calibri" charset="0"/>
            </a:endParaRPr>
          </a:p>
        </p:txBody>
      </p:sp>
    </p:spTree>
    <p:extLst>
      <p:ext uri="{BB962C8B-B14F-4D97-AF65-F5344CB8AC3E}">
        <p14:creationId xmlns:p14="http://schemas.microsoft.com/office/powerpoint/2010/main" val="112730081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793" y="257175"/>
            <a:ext cx="5891135" cy="1143000"/>
          </a:xfrm>
        </p:spPr>
        <p:txBody>
          <a:bodyPr/>
          <a:lstStyle/>
          <a:p>
            <a:r>
              <a:rPr lang="en-US" sz="3500" b="1" dirty="0"/>
              <a:t>Pro-Refugee State Proposals</a:t>
            </a:r>
          </a:p>
        </p:txBody>
      </p:sp>
      <p:sp>
        <p:nvSpPr>
          <p:cNvPr id="3" name="Text Placeholder 2"/>
          <p:cNvSpPr>
            <a:spLocks noGrp="1"/>
          </p:cNvSpPr>
          <p:nvPr>
            <p:ph type="body" idx="1"/>
          </p:nvPr>
        </p:nvSpPr>
        <p:spPr>
          <a:xfrm>
            <a:off x="314793" y="1400175"/>
            <a:ext cx="8694295" cy="5457825"/>
          </a:xfrm>
        </p:spPr>
        <p:txBody>
          <a:bodyPr>
            <a:normAutofit fontScale="92500"/>
          </a:bodyPr>
          <a:lstStyle/>
          <a:p>
            <a:r>
              <a:rPr lang="en-US" sz="2100" dirty="0">
                <a:latin typeface="+mn-lt"/>
                <a:ea typeface="Calibri" charset="0"/>
                <a:cs typeface="Calibri" charset="0"/>
              </a:rPr>
              <a:t>Overall: 29 pro-refugee proposals in 18 states</a:t>
            </a:r>
          </a:p>
          <a:p>
            <a:r>
              <a:rPr lang="en-US" sz="2100" dirty="0">
                <a:latin typeface="+mn-lt"/>
                <a:ea typeface="Calibri" charset="0"/>
                <a:cs typeface="Calibri" charset="0"/>
              </a:rPr>
              <a:t>Common theme to denounce refugee ban executive orders, declare welcome for refugees and immigrants</a:t>
            </a:r>
          </a:p>
          <a:p>
            <a:r>
              <a:rPr lang="en-US" sz="2100" dirty="0">
                <a:latin typeface="+mn-lt"/>
                <a:ea typeface="Calibri" charset="0"/>
                <a:cs typeface="Calibri" charset="0"/>
              </a:rPr>
              <a:t>Maine:  LD 1412 establishes the Immigrant Workforce Development Fund to provide funding to ethnicity-based community organizations for programs and services to help immigrants and refugees achieve economic self-sufficiency</a:t>
            </a:r>
          </a:p>
          <a:p>
            <a:r>
              <a:rPr lang="en-US" sz="2200" dirty="0">
                <a:latin typeface="+mn-lt"/>
                <a:ea typeface="Calibri" charset="0"/>
                <a:cs typeface="Calibri" charset="0"/>
              </a:rPr>
              <a:t>California: </a:t>
            </a:r>
          </a:p>
          <a:p>
            <a:pPr lvl="1"/>
            <a:r>
              <a:rPr lang="en-US" sz="2000" dirty="0">
                <a:latin typeface="+mn-lt"/>
                <a:ea typeface="Calibri" charset="0"/>
                <a:cs typeface="Calibri" charset="0"/>
              </a:rPr>
              <a:t>AB 343, pertaining to in-state tuition for refugees and SIV recipients, amended to pertain only to California Community Colleges (passed committee on higher </a:t>
            </a:r>
            <a:r>
              <a:rPr lang="en-US" sz="2000" dirty="0" err="1">
                <a:latin typeface="+mn-lt"/>
                <a:ea typeface="Calibri" charset="0"/>
                <a:cs typeface="Calibri" charset="0"/>
              </a:rPr>
              <a:t>ed</a:t>
            </a:r>
            <a:r>
              <a:rPr lang="en-US" sz="2000" dirty="0">
                <a:latin typeface="+mn-lt"/>
                <a:ea typeface="Calibri" charset="0"/>
                <a:cs typeface="Calibri" charset="0"/>
              </a:rPr>
              <a:t>, referred to appropriations)</a:t>
            </a:r>
          </a:p>
          <a:p>
            <a:pPr lvl="1"/>
            <a:r>
              <a:rPr lang="en-US" sz="2000" dirty="0">
                <a:latin typeface="+mn-lt"/>
                <a:ea typeface="Calibri" charset="0"/>
                <a:cs typeface="Calibri" charset="0"/>
              </a:rPr>
              <a:t>AB 349, </a:t>
            </a:r>
            <a:r>
              <a:rPr lang="en-US" sz="2000" dirty="0" err="1">
                <a:latin typeface="+mn-lt"/>
                <a:ea typeface="Calibri" charset="0"/>
                <a:cs typeface="Calibri" charset="0"/>
              </a:rPr>
              <a:t>preferencing</a:t>
            </a:r>
            <a:r>
              <a:rPr lang="en-US" sz="2000" dirty="0">
                <a:latin typeface="+mn-lt"/>
                <a:ea typeface="Calibri" charset="0"/>
                <a:cs typeface="Calibri" charset="0"/>
              </a:rPr>
              <a:t> state civil service positions for SIV recipients (passed committees, referred to appropriations)</a:t>
            </a:r>
          </a:p>
          <a:p>
            <a:pPr lvl="1" algn="ctr"/>
            <a:r>
              <a:rPr lang="en-US" sz="2000" dirty="0">
                <a:latin typeface="+mn-lt"/>
                <a:ea typeface="Calibri" charset="0"/>
                <a:cs typeface="Calibri" charset="0"/>
              </a:rPr>
              <a:t>SB 54, the California Values Act, separates criminal justice &amp; immigration systems, no state/local resources fuel mass deportations, ensures schools, hospitals, courthouses are safe spaces, passed Senate &amp; sent to Assembly</a:t>
            </a:r>
          </a:p>
          <a:p>
            <a:pPr marL="457200" lvl="1" indent="0" algn="ctr">
              <a:buNone/>
            </a:pPr>
            <a:r>
              <a:rPr lang="en-US" sz="1100" dirty="0">
                <a:latin typeface="+mn-lt"/>
                <a:ea typeface="Calibri" charset="0"/>
                <a:cs typeface="Calibri" charset="0"/>
              </a:rPr>
              <a:t/>
            </a:r>
            <a:br>
              <a:rPr lang="en-US" sz="1100" dirty="0">
                <a:latin typeface="+mn-lt"/>
                <a:ea typeface="Calibri" charset="0"/>
                <a:cs typeface="Calibri" charset="0"/>
              </a:rPr>
            </a:br>
            <a:r>
              <a:rPr lang="en-US" sz="2000" dirty="0">
                <a:ea typeface="Calibri" charset="0"/>
                <a:cs typeface="Calibri" charset="0"/>
                <a:hlinkClick r:id="rId2"/>
              </a:rPr>
              <a:t>www.interfaithimmigration.org/state-by-state-legislation/</a:t>
            </a:r>
            <a:r>
              <a:rPr lang="en-US" sz="2000" dirty="0">
                <a:ea typeface="Calibri" charset="0"/>
                <a:cs typeface="Calibri" charset="0"/>
              </a:rPr>
              <a:t> </a:t>
            </a:r>
          </a:p>
          <a:p>
            <a:pPr lvl="1"/>
            <a:endParaRPr lang="en-US" sz="2000" dirty="0">
              <a:latin typeface="+mn-lt"/>
              <a:ea typeface="Calibri" charset="0"/>
              <a:cs typeface="Calibri" charset="0"/>
            </a:endParaRPr>
          </a:p>
        </p:txBody>
      </p:sp>
    </p:spTree>
    <p:extLst>
      <p:ext uri="{BB962C8B-B14F-4D97-AF65-F5344CB8AC3E}">
        <p14:creationId xmlns:p14="http://schemas.microsoft.com/office/powerpoint/2010/main" val="296823586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 Placeholder 3"/>
          <p:cNvSpPr>
            <a:spLocks noGrp="1"/>
          </p:cNvSpPr>
          <p:nvPr>
            <p:ph type="body" idx="1"/>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713220"/>
          </a:xfrm>
          <a:prstGeom prst="rect">
            <a:avLst/>
          </a:prstGeom>
        </p:spPr>
      </p:pic>
      <p:sp>
        <p:nvSpPr>
          <p:cNvPr id="3" name="Rectangle 2"/>
          <p:cNvSpPr/>
          <p:nvPr/>
        </p:nvSpPr>
        <p:spPr>
          <a:xfrm>
            <a:off x="1188720" y="6319272"/>
            <a:ext cx="6705600" cy="369332"/>
          </a:xfrm>
          <a:prstGeom prst="rect">
            <a:avLst/>
          </a:prstGeom>
        </p:spPr>
        <p:txBody>
          <a:bodyPr wrap="square">
            <a:spAutoFit/>
          </a:bodyPr>
          <a:lstStyle/>
          <a:p>
            <a:pPr algn="ctr"/>
            <a:r>
              <a:rPr lang="en-US" dirty="0">
                <a:ea typeface="Calibri" charset="0"/>
                <a:cs typeface="Calibri" charset="0"/>
                <a:hlinkClick r:id="rId3"/>
              </a:rPr>
              <a:t>www.interfaithimmigration.org/state-by-state-legislation/</a:t>
            </a:r>
            <a:r>
              <a:rPr lang="en-US" dirty="0">
                <a:ea typeface="Calibri" charset="0"/>
                <a:cs typeface="Calibri" charset="0"/>
              </a:rPr>
              <a:t> </a:t>
            </a:r>
          </a:p>
        </p:txBody>
      </p:sp>
    </p:spTree>
    <p:extLst>
      <p:ext uri="{BB962C8B-B14F-4D97-AF65-F5344CB8AC3E}">
        <p14:creationId xmlns:p14="http://schemas.microsoft.com/office/powerpoint/2010/main" val="197138044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9784"/>
            <a:ext cx="6130977" cy="827504"/>
          </a:xfrm>
        </p:spPr>
        <p:txBody>
          <a:bodyPr/>
          <a:lstStyle/>
          <a:p>
            <a:pPr marL="203200" fontAlgn="t">
              <a:spcBef>
                <a:spcPts val="0"/>
              </a:spcBef>
            </a:pPr>
            <a:r>
              <a:rPr lang="en-US" sz="3200" b="1" dirty="0"/>
              <a:t>Call your State and Local Officials!</a:t>
            </a:r>
            <a:endParaRPr lang="en-US" sz="3200" dirty="0"/>
          </a:p>
        </p:txBody>
      </p:sp>
      <p:sp>
        <p:nvSpPr>
          <p:cNvPr id="3" name="Text Placeholder 2"/>
          <p:cNvSpPr>
            <a:spLocks noGrp="1"/>
          </p:cNvSpPr>
          <p:nvPr>
            <p:ph type="body" idx="1"/>
          </p:nvPr>
        </p:nvSpPr>
        <p:spPr>
          <a:xfrm>
            <a:off x="457200" y="1558977"/>
            <a:ext cx="8229600" cy="5100240"/>
          </a:xfrm>
        </p:spPr>
        <p:txBody>
          <a:bodyPr>
            <a:normAutofit lnSpcReduction="10000"/>
          </a:bodyPr>
          <a:lstStyle/>
          <a:p>
            <a:pPr marL="203200" indent="0" algn="ctr" fontAlgn="t">
              <a:spcBef>
                <a:spcPts val="0"/>
              </a:spcBef>
              <a:buNone/>
            </a:pPr>
            <a:r>
              <a:rPr lang="en-US" sz="2600" dirty="0"/>
              <a:t>Find your governor, state legislators, mayor, and local official at </a:t>
            </a:r>
            <a:r>
              <a:rPr lang="en-US" sz="2600" u="sng" dirty="0">
                <a:hlinkClick r:id="rId2"/>
              </a:rPr>
              <a:t>www.usa.gov/elected-officials</a:t>
            </a:r>
            <a:r>
              <a:rPr lang="en-US" sz="2600" dirty="0"/>
              <a:t>. </a:t>
            </a:r>
          </a:p>
          <a:p>
            <a:pPr marL="203200" indent="0" algn="ctr" fontAlgn="t">
              <a:spcBef>
                <a:spcPts val="0"/>
              </a:spcBef>
              <a:buNone/>
            </a:pPr>
            <a:endParaRPr lang="en-US" altLang="en-US" sz="2600" b="1" dirty="0">
              <a:solidFill>
                <a:srgbClr val="222222"/>
              </a:solidFill>
              <a:ea typeface="Arial" charset="0"/>
              <a:cs typeface="Arial" charset="0"/>
            </a:endParaRPr>
          </a:p>
          <a:p>
            <a:pPr marL="203200" indent="0" algn="ctr" fontAlgn="t">
              <a:spcBef>
                <a:spcPts val="0"/>
              </a:spcBef>
              <a:buNone/>
            </a:pPr>
            <a:r>
              <a:rPr lang="en-US" sz="2600" i="1" dirty="0"/>
              <a:t>“I am a constituent from [CITY, STATE], and I urge you to declare welcome for refugees in our communities by supporting a welcome resolution and opposing any attempts to disrupt, curtail, or dismantle the refugee resettlement program. Resettlement is a core American legacy that extends hospitality and offers a chance for refugees to rebuild their lives in safety and dignity. My community welcomes refugees, and I urge you to reflect the best of our nation by supporting refugee resettlement in the United States.”</a:t>
            </a:r>
            <a:endParaRPr lang="en-US" altLang="en-US" sz="2600" b="1" dirty="0">
              <a:solidFill>
                <a:srgbClr val="222222"/>
              </a:solidFill>
              <a:ea typeface="Arial" charset="0"/>
              <a:cs typeface="Arial" charset="0"/>
            </a:endParaRPr>
          </a:p>
          <a:p>
            <a:pPr marL="203200" indent="0" fontAlgn="t">
              <a:spcBef>
                <a:spcPts val="0"/>
              </a:spcBef>
              <a:buNone/>
            </a:pPr>
            <a:endParaRPr lang="en-US" altLang="en-US" sz="1600" b="1" dirty="0">
              <a:solidFill>
                <a:srgbClr val="222222"/>
              </a:solidFill>
              <a:ea typeface="Arial" charset="0"/>
              <a:cs typeface="Arial" charset="0"/>
            </a:endParaRPr>
          </a:p>
        </p:txBody>
      </p:sp>
    </p:spTree>
    <p:extLst>
      <p:ext uri="{BB962C8B-B14F-4D97-AF65-F5344CB8AC3E}">
        <p14:creationId xmlns:p14="http://schemas.microsoft.com/office/powerpoint/2010/main" val="383556094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5281" y="114571"/>
            <a:ext cx="5791200" cy="1180829"/>
          </a:xfrm>
        </p:spPr>
        <p:txBody>
          <a:bodyPr>
            <a:normAutofit fontScale="90000"/>
          </a:bodyPr>
          <a:lstStyle/>
          <a:p>
            <a:r>
              <a:rPr lang="en-US" sz="3900" b="1" dirty="0">
                <a:solidFill>
                  <a:srgbClr val="002060"/>
                </a:solidFill>
              </a:rPr>
              <a:t>World Refugee Day Call-In Week: </a:t>
            </a:r>
            <a:r>
              <a:rPr lang="en-US" sz="3900" b="1" dirty="0">
                <a:latin typeface="+mn-lt"/>
              </a:rPr>
              <a:t>June 12</a:t>
            </a:r>
            <a:r>
              <a:rPr lang="en-US" sz="3900" b="1" baseline="30000" dirty="0">
                <a:latin typeface="+mn-lt"/>
              </a:rPr>
              <a:t>th</a:t>
            </a:r>
            <a:r>
              <a:rPr lang="en-US" sz="3900" b="1" dirty="0">
                <a:latin typeface="+mn-lt"/>
              </a:rPr>
              <a:t>-16</a:t>
            </a:r>
            <a:r>
              <a:rPr lang="en-US" sz="3900" b="1" baseline="30000" dirty="0">
                <a:latin typeface="+mn-lt"/>
              </a:rPr>
              <a:t>th</a:t>
            </a:r>
            <a:r>
              <a:rPr lang="en-US" sz="3000" b="1" dirty="0">
                <a:latin typeface="+mn-lt"/>
              </a:rPr>
              <a:t/>
            </a:r>
            <a:br>
              <a:rPr lang="en-US" sz="3000" b="1" dirty="0">
                <a:latin typeface="+mn-lt"/>
              </a:rPr>
            </a:br>
            <a:endParaRPr lang="en-US" sz="3000" b="1" dirty="0">
              <a:latin typeface="+mn-lt"/>
            </a:endParaRPr>
          </a:p>
        </p:txBody>
      </p:sp>
      <p:sp>
        <p:nvSpPr>
          <p:cNvPr id="3" name="Subtitle 2"/>
          <p:cNvSpPr>
            <a:spLocks noGrp="1"/>
          </p:cNvSpPr>
          <p:nvPr>
            <p:ph type="subTitle" idx="1"/>
          </p:nvPr>
        </p:nvSpPr>
        <p:spPr>
          <a:xfrm>
            <a:off x="219444" y="2778291"/>
            <a:ext cx="8924556" cy="841908"/>
          </a:xfrm>
        </p:spPr>
        <p:txBody>
          <a:bodyPr>
            <a:normAutofit/>
          </a:bodyPr>
          <a:lstStyle/>
          <a:p>
            <a:r>
              <a:rPr lang="en-US" sz="2800" b="1" u="sng" dirty="0">
                <a:solidFill>
                  <a:srgbClr val="FF0000"/>
                </a:solidFill>
                <a:latin typeface="+mn-lt"/>
              </a:rPr>
              <a:t>Generate 100,000 calls to Congress</a:t>
            </a:r>
          </a:p>
        </p:txBody>
      </p:sp>
      <p:pic>
        <p:nvPicPr>
          <p:cNvPr id="1028" name="Picture 4" descr="Image result for phone cal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205" y="1603116"/>
            <a:ext cx="1175175" cy="1175175"/>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p:cNvSpPr txBox="1">
            <a:spLocks/>
          </p:cNvSpPr>
          <p:nvPr/>
        </p:nvSpPr>
        <p:spPr>
          <a:xfrm>
            <a:off x="228599" y="3809999"/>
            <a:ext cx="8686800" cy="296449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57175" indent="-257175">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We support welcoming refugees to the United States</a:t>
            </a:r>
          </a:p>
          <a:p>
            <a:pPr marL="257175" indent="-257175">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We would like the United States to resettle more refugees next year.</a:t>
            </a:r>
          </a:p>
          <a:p>
            <a:pPr marL="257175" indent="-257175">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Please let the President know of your support.</a:t>
            </a:r>
          </a:p>
          <a:p>
            <a:pPr marL="257175" indent="-257175">
              <a:buFont typeface="Arial" panose="020B0604020202020204" pitchFamily="34" charset="0"/>
              <a:buChar char="•"/>
            </a:pPr>
            <a:endParaRPr lang="en-US" dirty="0"/>
          </a:p>
        </p:txBody>
      </p:sp>
    </p:spTree>
    <p:extLst>
      <p:ext uri="{BB962C8B-B14F-4D97-AF65-F5344CB8AC3E}">
        <p14:creationId xmlns:p14="http://schemas.microsoft.com/office/powerpoint/2010/main" val="247070478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000" t="31556" r="14667" b="14889"/>
          <a:stretch/>
        </p:blipFill>
        <p:spPr>
          <a:xfrm>
            <a:off x="0" y="1600200"/>
            <a:ext cx="9204960" cy="4602480"/>
          </a:xfrm>
          <a:prstGeom prst="rect">
            <a:avLst/>
          </a:prstGeom>
        </p:spPr>
      </p:pic>
      <p:sp>
        <p:nvSpPr>
          <p:cNvPr id="5" name="Rectangle 4"/>
          <p:cNvSpPr/>
          <p:nvPr/>
        </p:nvSpPr>
        <p:spPr>
          <a:xfrm>
            <a:off x="1371600" y="6185654"/>
            <a:ext cx="6095999" cy="430887"/>
          </a:xfrm>
          <a:prstGeom prst="rect">
            <a:avLst/>
          </a:prstGeom>
        </p:spPr>
        <p:txBody>
          <a:bodyPr wrap="square">
            <a:spAutoFit/>
          </a:bodyPr>
          <a:lstStyle/>
          <a:p>
            <a:pPr algn="ctr"/>
            <a:r>
              <a:rPr lang="en-US" sz="2200" dirty="0">
                <a:latin typeface="Arial" panose="020B0604020202020204" pitchFamily="34" charset="0"/>
                <a:cs typeface="Arial" panose="020B0604020202020204" pitchFamily="34" charset="0"/>
                <a:hlinkClick r:id="rId3" action="ppaction://hlinkfile"/>
              </a:rPr>
              <a:t>greateras1.org/congregations</a:t>
            </a:r>
            <a:r>
              <a:rPr lang="en-US" dirty="0"/>
              <a:t> </a:t>
            </a:r>
          </a:p>
        </p:txBody>
      </p:sp>
      <p:sp>
        <p:nvSpPr>
          <p:cNvPr id="6" name="Title 1"/>
          <p:cNvSpPr txBox="1">
            <a:spLocks/>
          </p:cNvSpPr>
          <p:nvPr/>
        </p:nvSpPr>
        <p:spPr>
          <a:xfrm>
            <a:off x="0" y="114571"/>
            <a:ext cx="6126481" cy="1180829"/>
          </a:xfrm>
          <a:prstGeom prst="rect">
            <a:avLst/>
          </a:prstGeom>
        </p:spPr>
        <p:txBody>
          <a:bodyPr>
            <a:normAutofit fontScale="75000" lnSpcReduction="20000"/>
          </a:bodyPr>
          <a:lstStyle>
            <a:lvl1pPr algn="ctr" defTabSz="457200" rtl="0" eaLnBrk="1" latinLnBrk="0" hangingPunct="1">
              <a:spcBef>
                <a:spcPct val="0"/>
              </a:spcBef>
              <a:buNone/>
              <a:defRPr sz="4400" kern="1200">
                <a:solidFill>
                  <a:schemeClr val="tx2">
                    <a:lumMod val="75000"/>
                  </a:schemeClr>
                </a:solidFill>
                <a:latin typeface="+mj-lt"/>
                <a:ea typeface="+mj-ea"/>
                <a:cs typeface="+mj-cs"/>
              </a:defRPr>
            </a:lvl1pPr>
          </a:lstStyle>
          <a:p>
            <a:r>
              <a:rPr lang="en-US" sz="4200" b="1" dirty="0">
                <a:solidFill>
                  <a:srgbClr val="002060"/>
                </a:solidFill>
              </a:rPr>
              <a:t>Dedicate a worship service to celebrating refugees’ journeys</a:t>
            </a:r>
            <a:r>
              <a:rPr lang="en-US" sz="3000" b="1" dirty="0">
                <a:latin typeface="+mn-lt"/>
              </a:rPr>
              <a:t/>
            </a:r>
            <a:br>
              <a:rPr lang="en-US" sz="3000" b="1" dirty="0">
                <a:latin typeface="+mn-lt"/>
              </a:rPr>
            </a:br>
            <a:endParaRPr lang="en-US" sz="3000" b="1" dirty="0">
              <a:latin typeface="+mn-lt"/>
            </a:endParaRPr>
          </a:p>
        </p:txBody>
      </p:sp>
    </p:spTree>
    <p:extLst>
      <p:ext uri="{BB962C8B-B14F-4D97-AF65-F5344CB8AC3E}">
        <p14:creationId xmlns:p14="http://schemas.microsoft.com/office/powerpoint/2010/main" val="359994959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490" y="314793"/>
            <a:ext cx="5571546" cy="854440"/>
          </a:xfrm>
        </p:spPr>
        <p:txBody>
          <a:bodyPr/>
          <a:lstStyle/>
          <a:p>
            <a:r>
              <a:rPr lang="en-US" sz="3200" b="1" dirty="0"/>
              <a:t>Take Action!</a:t>
            </a:r>
          </a:p>
        </p:txBody>
      </p:sp>
      <p:sp>
        <p:nvSpPr>
          <p:cNvPr id="3" name="Content Placeholder 2"/>
          <p:cNvSpPr>
            <a:spLocks noGrp="1"/>
          </p:cNvSpPr>
          <p:nvPr>
            <p:ph idx="1"/>
          </p:nvPr>
        </p:nvSpPr>
        <p:spPr>
          <a:xfrm>
            <a:off x="176981" y="1573968"/>
            <a:ext cx="8967019" cy="5284032"/>
          </a:xfrm>
        </p:spPr>
        <p:txBody>
          <a:bodyPr>
            <a:normAutofit fontScale="85000" lnSpcReduction="20000"/>
          </a:bodyPr>
          <a:lstStyle/>
          <a:p>
            <a:r>
              <a:rPr lang="en-US" sz="3000" dirty="0"/>
              <a:t>Meet with Member of Congress May 29- June 2 and with state and local policy makers any time!</a:t>
            </a:r>
          </a:p>
          <a:p>
            <a:r>
              <a:rPr lang="en-US" sz="3000" dirty="0"/>
              <a:t>RCUSA legislative visit toolkit: </a:t>
            </a:r>
            <a:r>
              <a:rPr lang="en-US" sz="3000" dirty="0">
                <a:hlinkClick r:id="rId2"/>
              </a:rPr>
              <a:t>https://tinyurl.com/RCUSALocalToolkit2017</a:t>
            </a:r>
            <a:r>
              <a:rPr lang="en-US" sz="3000" dirty="0"/>
              <a:t> </a:t>
            </a:r>
          </a:p>
          <a:p>
            <a:r>
              <a:rPr lang="en-US" sz="3000" dirty="0"/>
              <a:t>RCUSA World Refugee Day toolkit: </a:t>
            </a:r>
            <a:r>
              <a:rPr lang="en-US" sz="3000" u="sng" dirty="0">
                <a:hlinkClick r:id="rId3"/>
              </a:rPr>
              <a:t>http://www.rcusa.org/world-refugee-day/</a:t>
            </a:r>
            <a:r>
              <a:rPr lang="en-US" sz="3000" u="sng" dirty="0"/>
              <a:t> </a:t>
            </a:r>
          </a:p>
          <a:p>
            <a:r>
              <a:rPr lang="en-US" sz="3000" dirty="0"/>
              <a:t>USCCB World Refugee Day toolkit: </a:t>
            </a:r>
            <a:r>
              <a:rPr lang="en-US" dirty="0"/>
              <a:t>USCCB toolkit</a:t>
            </a:r>
            <a:r>
              <a:rPr lang="en-US" b="1" dirty="0"/>
              <a:t>: </a:t>
            </a:r>
            <a:r>
              <a:rPr lang="en-US" dirty="0">
                <a:hlinkClick r:id="rId4"/>
              </a:rPr>
              <a:t>www.justiceforimmigrants.org</a:t>
            </a:r>
            <a:endParaRPr lang="en-US" sz="3000" dirty="0"/>
          </a:p>
          <a:p>
            <a:r>
              <a:rPr lang="en-US" sz="2800" dirty="0"/>
              <a:t> Sign on &amp; say you support refugees!</a:t>
            </a:r>
          </a:p>
          <a:p>
            <a:pPr lvl="1"/>
            <a:r>
              <a:rPr lang="en-US" sz="2300" dirty="0">
                <a:latin typeface="+mn-lt"/>
              </a:rPr>
              <a:t>Health sector sign on: </a:t>
            </a:r>
            <a:r>
              <a:rPr lang="en-US" sz="2300" u="sng" dirty="0">
                <a:latin typeface="+mn-lt"/>
                <a:hlinkClick r:id="rId5"/>
              </a:rPr>
              <a:t>bit.ly/Health4Refugees</a:t>
            </a:r>
            <a:endParaRPr lang="en-US" sz="2300" dirty="0">
              <a:latin typeface="+mn-lt"/>
            </a:endParaRPr>
          </a:p>
          <a:p>
            <a:pPr lvl="1"/>
            <a:r>
              <a:rPr lang="en-US" sz="2300" dirty="0">
                <a:latin typeface="+mn-lt"/>
              </a:rPr>
              <a:t>Faith leader sign on: </a:t>
            </a:r>
            <a:r>
              <a:rPr lang="en-US" sz="2300" u="sng" dirty="0">
                <a:latin typeface="+mn-lt"/>
                <a:hlinkClick r:id="rId6"/>
              </a:rPr>
              <a:t>bit.ly/FaithLeaders4Refugees</a:t>
            </a:r>
            <a:endParaRPr lang="en-US" sz="2300" dirty="0">
              <a:latin typeface="+mn-lt"/>
            </a:endParaRPr>
          </a:p>
          <a:p>
            <a:pPr lvl="1"/>
            <a:r>
              <a:rPr lang="en-US" sz="2300" dirty="0">
                <a:latin typeface="+mn-lt"/>
              </a:rPr>
              <a:t>Educator sign on: </a:t>
            </a:r>
            <a:r>
              <a:rPr lang="en-US" sz="2300" u="sng" dirty="0">
                <a:latin typeface="+mn-lt"/>
                <a:hlinkClick r:id="rId7"/>
              </a:rPr>
              <a:t>bit.ly/Educators4Refugees</a:t>
            </a:r>
            <a:r>
              <a:rPr lang="en-US" sz="2300" dirty="0">
                <a:latin typeface="+mn-lt"/>
              </a:rPr>
              <a:t> </a:t>
            </a:r>
          </a:p>
          <a:p>
            <a:pPr lvl="1"/>
            <a:r>
              <a:rPr lang="en-US" sz="2300" dirty="0">
                <a:latin typeface="+mn-lt"/>
              </a:rPr>
              <a:t>Business leaders sign on: </a:t>
            </a:r>
            <a:r>
              <a:rPr lang="en-US" sz="2300" u="sng" dirty="0">
                <a:latin typeface="+mn-lt"/>
                <a:hlinkClick r:id="rId8"/>
              </a:rPr>
              <a:t>bit.ly/Business4Refugees</a:t>
            </a:r>
            <a:r>
              <a:rPr lang="en-US" sz="2300" dirty="0">
                <a:latin typeface="+mn-lt"/>
              </a:rPr>
              <a:t> </a:t>
            </a:r>
          </a:p>
          <a:p>
            <a:pPr marL="203200" indent="0">
              <a:buNone/>
            </a:pPr>
            <a:r>
              <a:rPr lang="en-US" sz="2800" dirty="0">
                <a:latin typeface="+mn-lt"/>
              </a:rPr>
              <a:t> </a:t>
            </a:r>
          </a:p>
          <a:p>
            <a:pPr marL="203200" indent="0">
              <a:buNone/>
            </a:pPr>
            <a:r>
              <a:rPr lang="en-US" sz="2800" dirty="0"/>
              <a:t>  </a:t>
            </a:r>
          </a:p>
          <a:p>
            <a:pPr marL="203200" indent="0">
              <a:buNone/>
            </a:pPr>
            <a:endParaRPr lang="en-US" sz="2800" dirty="0"/>
          </a:p>
        </p:txBody>
      </p:sp>
    </p:spTree>
    <p:extLst>
      <p:ext uri="{BB962C8B-B14F-4D97-AF65-F5344CB8AC3E}">
        <p14:creationId xmlns:p14="http://schemas.microsoft.com/office/powerpoint/2010/main" val="146402221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5760119" cy="1325563"/>
          </a:xfrm>
        </p:spPr>
        <p:txBody>
          <a:bodyPr/>
          <a:lstStyle/>
          <a:p>
            <a:pPr algn="ctr"/>
            <a:r>
              <a:rPr lang="en-US" dirty="0">
                <a:latin typeface="Garamond" panose="02020404030301010803" pitchFamily="18" charset="0"/>
              </a:rPr>
              <a:t>World Refugee Day</a:t>
            </a:r>
            <a:br>
              <a:rPr lang="en-US" dirty="0">
                <a:latin typeface="Garamond" panose="02020404030301010803" pitchFamily="18" charset="0"/>
              </a:rPr>
            </a:br>
            <a:r>
              <a:rPr lang="en-US" dirty="0">
                <a:latin typeface="Garamond" panose="02020404030301010803" pitchFamily="18" charset="0"/>
              </a:rPr>
              <a:t>Toolkit</a:t>
            </a:r>
          </a:p>
        </p:txBody>
      </p:sp>
      <p:sp>
        <p:nvSpPr>
          <p:cNvPr id="3" name="Content Placeholder 2"/>
          <p:cNvSpPr>
            <a:spLocks noGrp="1"/>
          </p:cNvSpPr>
          <p:nvPr>
            <p:ph idx="1"/>
          </p:nvPr>
        </p:nvSpPr>
        <p:spPr/>
        <p:txBody>
          <a:bodyPr>
            <a:normAutofit fontScale="77500" lnSpcReduction="20000"/>
          </a:bodyPr>
          <a:lstStyle/>
          <a:p>
            <a:r>
              <a:rPr lang="en-US" dirty="0">
                <a:latin typeface="Garamond" panose="02020404030301010803" pitchFamily="18" charset="0"/>
              </a:rPr>
              <a:t>Talking Points</a:t>
            </a:r>
          </a:p>
          <a:p>
            <a:endParaRPr lang="en-US" dirty="0">
              <a:latin typeface="Garamond" panose="02020404030301010803" pitchFamily="18" charset="0"/>
            </a:endParaRPr>
          </a:p>
          <a:p>
            <a:r>
              <a:rPr lang="en-US" dirty="0">
                <a:latin typeface="Garamond" panose="02020404030301010803" pitchFamily="18" charset="0"/>
              </a:rPr>
              <a:t>Engaging the Media </a:t>
            </a:r>
          </a:p>
          <a:p>
            <a:pPr lvl="1"/>
            <a:r>
              <a:rPr lang="en-US" dirty="0">
                <a:latin typeface="Garamond" panose="02020404030301010803" pitchFamily="18" charset="0"/>
              </a:rPr>
              <a:t>Letters to the Editor</a:t>
            </a:r>
          </a:p>
          <a:p>
            <a:pPr lvl="1"/>
            <a:r>
              <a:rPr lang="en-US" dirty="0">
                <a:latin typeface="Garamond" panose="02020404030301010803" pitchFamily="18" charset="0"/>
              </a:rPr>
              <a:t>Social Media</a:t>
            </a:r>
          </a:p>
          <a:p>
            <a:pPr lvl="1"/>
            <a:endParaRPr lang="en-US" dirty="0">
              <a:latin typeface="Garamond" panose="02020404030301010803" pitchFamily="18" charset="0"/>
            </a:endParaRPr>
          </a:p>
          <a:p>
            <a:r>
              <a:rPr lang="en-US" dirty="0">
                <a:latin typeface="Garamond" panose="02020404030301010803" pitchFamily="18" charset="0"/>
              </a:rPr>
              <a:t>Prayer Resources</a:t>
            </a:r>
          </a:p>
          <a:p>
            <a:pPr lvl="1"/>
            <a:r>
              <a:rPr lang="en-US" dirty="0">
                <a:latin typeface="Garamond" panose="02020404030301010803" pitchFamily="18" charset="0"/>
              </a:rPr>
              <a:t>Sample Intentions</a:t>
            </a:r>
          </a:p>
          <a:p>
            <a:pPr lvl="1"/>
            <a:endParaRPr lang="en-US" dirty="0">
              <a:latin typeface="Garamond" panose="02020404030301010803" pitchFamily="18" charset="0"/>
            </a:endParaRPr>
          </a:p>
          <a:p>
            <a:r>
              <a:rPr lang="en-US" dirty="0">
                <a:latin typeface="Garamond" panose="02020404030301010803" pitchFamily="18" charset="0"/>
              </a:rPr>
              <a:t>Community Engagement</a:t>
            </a:r>
          </a:p>
          <a:p>
            <a:pPr lvl="1"/>
            <a:r>
              <a:rPr lang="en-US" dirty="0">
                <a:latin typeface="Garamond" panose="02020404030301010803" pitchFamily="18" charset="0"/>
              </a:rPr>
              <a:t>Reach out to your member of Congress</a:t>
            </a:r>
          </a:p>
          <a:p>
            <a:pPr lvl="1"/>
            <a:r>
              <a:rPr lang="en-US" dirty="0">
                <a:latin typeface="Garamond" panose="02020404030301010803" pitchFamily="18" charset="0"/>
              </a:rPr>
              <a:t>Become Active in your community</a:t>
            </a:r>
          </a:p>
          <a:p>
            <a:pPr marL="457200" lvl="1" indent="0">
              <a:buNone/>
            </a:pPr>
            <a:endParaRPr lang="en-US" dirty="0">
              <a:latin typeface="Garamond" panose="02020404030301010803" pitchFamily="18" charset="0"/>
            </a:endParaRPr>
          </a:p>
        </p:txBody>
      </p:sp>
      <p:cxnSp>
        <p:nvCxnSpPr>
          <p:cNvPr id="7" name="Straight Connector 6"/>
          <p:cNvCxnSpPr/>
          <p:nvPr/>
        </p:nvCxnSpPr>
        <p:spPr>
          <a:xfrm>
            <a:off x="691764" y="1622067"/>
            <a:ext cx="4364717" cy="795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stretch>
            <a:fillRect/>
          </a:stretch>
        </p:blipFill>
        <p:spPr>
          <a:xfrm>
            <a:off x="5215757" y="0"/>
            <a:ext cx="3991356" cy="6858000"/>
          </a:xfrm>
          <a:prstGeom prst="rect">
            <a:avLst/>
          </a:prstGeom>
        </p:spPr>
      </p:pic>
    </p:spTree>
    <p:extLst>
      <p:ext uri="{BB962C8B-B14F-4D97-AF65-F5344CB8AC3E}">
        <p14:creationId xmlns:p14="http://schemas.microsoft.com/office/powerpoint/2010/main" val="24961983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fade">
                                      <p:cBhvr>
                                        <p:cTn id="38" dur="500"/>
                                        <p:tgtEl>
                                          <p:spTgt spid="3">
                                            <p:txEl>
                                              <p:pRg st="10" end="1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fade">
                                      <p:cBhvr>
                                        <p:cTn id="43"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74294"/>
            <a:ext cx="7886700" cy="1325563"/>
          </a:xfrm>
        </p:spPr>
        <p:txBody>
          <a:bodyPr/>
          <a:lstStyle/>
          <a:p>
            <a:pPr algn="ctr"/>
            <a:r>
              <a:rPr lang="en-US" dirty="0"/>
              <a:t>Tracking World Refugee Day Events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3434" y="1386772"/>
            <a:ext cx="6037133" cy="5383764"/>
          </a:xfrm>
        </p:spPr>
      </p:pic>
    </p:spTree>
    <p:extLst>
      <p:ext uri="{BB962C8B-B14F-4D97-AF65-F5344CB8AC3E}">
        <p14:creationId xmlns:p14="http://schemas.microsoft.com/office/powerpoint/2010/main" val="423546167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hotos1.meetupstatic.com/photos/event/1/8/4/e/highres_41622622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571500"/>
            <a:ext cx="85725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0356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3" name="TextBox 2"/>
          <p:cNvSpPr txBox="1"/>
          <p:nvPr/>
        </p:nvSpPr>
        <p:spPr>
          <a:xfrm>
            <a:off x="138896" y="408563"/>
            <a:ext cx="5844461" cy="769441"/>
          </a:xfrm>
          <a:prstGeom prst="rect">
            <a:avLst/>
          </a:prstGeom>
          <a:noFill/>
        </p:spPr>
        <p:txBody>
          <a:bodyPr wrap="square" rtlCol="0">
            <a:spAutoFit/>
          </a:bodyPr>
          <a:lstStyle/>
          <a:p>
            <a:r>
              <a:rPr lang="en-US" sz="4400" b="1" dirty="0">
                <a:solidFill>
                  <a:schemeClr val="tx2">
                    <a:lumMod val="75000"/>
                  </a:schemeClr>
                </a:solidFill>
              </a:rPr>
              <a:t>SPEAKERS/AGENDA</a:t>
            </a:r>
          </a:p>
        </p:txBody>
      </p:sp>
      <p:pic>
        <p:nvPicPr>
          <p:cNvPr id="4" name="Picture 3"/>
          <p:cNvPicPr>
            <a:picLocks noChangeAspect="1"/>
          </p:cNvPicPr>
          <p:nvPr/>
        </p:nvPicPr>
        <p:blipFill>
          <a:blip r:embed="rId2"/>
          <a:stretch>
            <a:fillRect/>
          </a:stretch>
        </p:blipFill>
        <p:spPr>
          <a:xfrm>
            <a:off x="4372927" y="4595667"/>
            <a:ext cx="1418378" cy="1707028"/>
          </a:xfrm>
          <a:prstGeom prst="rect">
            <a:avLst/>
          </a:prstGeom>
        </p:spPr>
      </p:pic>
      <p:sp>
        <p:nvSpPr>
          <p:cNvPr id="5" name="TextBox 4"/>
          <p:cNvSpPr txBox="1"/>
          <p:nvPr/>
        </p:nvSpPr>
        <p:spPr>
          <a:xfrm>
            <a:off x="6020541" y="5150734"/>
            <a:ext cx="2662177" cy="923330"/>
          </a:xfrm>
          <a:prstGeom prst="rect">
            <a:avLst/>
          </a:prstGeom>
          <a:noFill/>
        </p:spPr>
        <p:txBody>
          <a:bodyPr wrap="square" rtlCol="0">
            <a:spAutoFit/>
          </a:bodyPr>
          <a:lstStyle/>
          <a:p>
            <a:r>
              <a:rPr lang="en-US" dirty="0"/>
              <a:t>Dr. Sharon Stanley-Rea,</a:t>
            </a:r>
          </a:p>
          <a:p>
            <a:r>
              <a:rPr lang="en-US" dirty="0"/>
              <a:t>Director, Disciples Refugee &amp; Immigration Ministries</a:t>
            </a:r>
          </a:p>
        </p:txBody>
      </p:sp>
      <p:sp>
        <p:nvSpPr>
          <p:cNvPr id="2" name="Rectangle 1"/>
          <p:cNvSpPr/>
          <p:nvPr/>
        </p:nvSpPr>
        <p:spPr>
          <a:xfrm>
            <a:off x="5983357" y="2165076"/>
            <a:ext cx="3325582" cy="1754326"/>
          </a:xfrm>
          <a:prstGeom prst="rect">
            <a:avLst/>
          </a:prstGeom>
        </p:spPr>
        <p:txBody>
          <a:bodyPr wrap="square">
            <a:spAutoFit/>
          </a:bodyPr>
          <a:lstStyle/>
          <a:p>
            <a:r>
              <a:rPr lang="en-US" dirty="0"/>
              <a:t>Arjun Singh </a:t>
            </a:r>
            <a:r>
              <a:rPr lang="en-US" dirty="0" err="1"/>
              <a:t>Sethi</a:t>
            </a:r>
            <a:r>
              <a:rPr lang="en-US" dirty="0"/>
              <a:t>, civil and political rights writer, human rights lawyer, and Adjunct Professor of Law at Georgetown Univ. Law Center and Vanderbilt Univ. Law School.</a:t>
            </a:r>
          </a:p>
        </p:txBody>
      </p:sp>
      <p:pic>
        <p:nvPicPr>
          <p:cNvPr id="8" name="Picture 7"/>
          <p:cNvPicPr>
            <a:picLocks noChangeAspect="1"/>
          </p:cNvPicPr>
          <p:nvPr/>
        </p:nvPicPr>
        <p:blipFill rotWithShape="1">
          <a:blip r:embed="rId3"/>
          <a:srcRect l="22687" r="27974"/>
          <a:stretch/>
        </p:blipFill>
        <p:spPr>
          <a:xfrm>
            <a:off x="4348544" y="2055930"/>
            <a:ext cx="1442761" cy="1647825"/>
          </a:xfrm>
          <a:prstGeom prst="rect">
            <a:avLst/>
          </a:prstGeom>
        </p:spPr>
      </p:pic>
      <p:sp>
        <p:nvSpPr>
          <p:cNvPr id="6" name="TextBox 5"/>
          <p:cNvSpPr txBox="1"/>
          <p:nvPr/>
        </p:nvSpPr>
        <p:spPr>
          <a:xfrm>
            <a:off x="1583836" y="4769932"/>
            <a:ext cx="2597040" cy="1754326"/>
          </a:xfrm>
          <a:prstGeom prst="rect">
            <a:avLst/>
          </a:prstGeom>
          <a:noFill/>
        </p:spPr>
        <p:txBody>
          <a:bodyPr wrap="square" rtlCol="0">
            <a:spAutoFit/>
          </a:bodyPr>
          <a:lstStyle/>
          <a:p>
            <a:r>
              <a:rPr lang="en-US" dirty="0"/>
              <a:t>Jen Smyers</a:t>
            </a:r>
          </a:p>
          <a:p>
            <a:r>
              <a:rPr lang="en-US" dirty="0"/>
              <a:t>Director of Policy &amp; Advocacy Immigration and Refugee Program </a:t>
            </a:r>
          </a:p>
          <a:p>
            <a:r>
              <a:rPr lang="en-US" dirty="0"/>
              <a:t>Church World Service</a:t>
            </a:r>
            <a:endParaRPr lang="en-US" sz="2000" dirty="0"/>
          </a:p>
          <a:p>
            <a:endParaRPr lang="en-US" dirty="0"/>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896" y="4595667"/>
            <a:ext cx="1405091" cy="2117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25926"/>
          <a:stretch/>
        </p:blipFill>
        <p:spPr bwMode="auto">
          <a:xfrm>
            <a:off x="229381" y="2055930"/>
            <a:ext cx="1354455" cy="1863472"/>
          </a:xfrm>
          <a:prstGeom prst="rect">
            <a:avLst/>
          </a:prstGeom>
          <a:ln>
            <a:noFill/>
          </a:ln>
          <a:extLst>
            <a:ext uri="{53640926-AAD7-44d8-BBD7-CCE9431645EC}">
              <a14:shadowObscured xmlns:a14="http://schemas.microsoft.com/office/drawing/2010/main"/>
            </a:ext>
          </a:extLst>
        </p:spPr>
      </p:pic>
      <p:sp>
        <p:nvSpPr>
          <p:cNvPr id="12" name="Rectangle 11"/>
          <p:cNvSpPr/>
          <p:nvPr/>
        </p:nvSpPr>
        <p:spPr>
          <a:xfrm>
            <a:off x="1583836" y="2165076"/>
            <a:ext cx="2304093" cy="1754327"/>
          </a:xfrm>
          <a:prstGeom prst="rect">
            <a:avLst/>
          </a:prstGeom>
        </p:spPr>
        <p:txBody>
          <a:bodyPr wrap="square">
            <a:spAutoFit/>
          </a:bodyPr>
          <a:lstStyle/>
          <a:p>
            <a:r>
              <a:rPr lang="en-US" dirty="0" smtClean="0"/>
              <a:t>Ms. Clara Hart is Board Chair of Refugee Congress  and co-founder of </a:t>
            </a:r>
            <a:r>
              <a:rPr lang="en-US" dirty="0"/>
              <a:t>Refugee Women’s Association of Sioux Falls </a:t>
            </a:r>
          </a:p>
        </p:txBody>
      </p:sp>
    </p:spTree>
    <p:extLst>
      <p:ext uri="{BB962C8B-B14F-4D97-AF65-F5344CB8AC3E}">
        <p14:creationId xmlns:p14="http://schemas.microsoft.com/office/powerpoint/2010/main" val="272377219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6136" y="0"/>
            <a:ext cx="5706319" cy="1323439"/>
          </a:xfrm>
          <a:prstGeom prst="rect">
            <a:avLst/>
          </a:prstGeom>
          <a:noFill/>
        </p:spPr>
        <p:txBody>
          <a:bodyPr wrap="square" rtlCol="0">
            <a:spAutoFit/>
          </a:bodyPr>
          <a:lstStyle/>
          <a:p>
            <a:r>
              <a:rPr lang="en-US" sz="4000" b="1" dirty="0">
                <a:solidFill>
                  <a:schemeClr val="tx2"/>
                </a:solidFill>
              </a:rPr>
              <a:t>Resisting the Muslim Ban      TODAY &amp; Next Monday!</a:t>
            </a:r>
          </a:p>
        </p:txBody>
      </p:sp>
      <p:sp>
        <p:nvSpPr>
          <p:cNvPr id="5" name="TextBox 4"/>
          <p:cNvSpPr txBox="1"/>
          <p:nvPr/>
        </p:nvSpPr>
        <p:spPr>
          <a:xfrm>
            <a:off x="0" y="1508634"/>
            <a:ext cx="9144000" cy="584775"/>
          </a:xfrm>
          <a:prstGeom prst="rect">
            <a:avLst/>
          </a:prstGeom>
          <a:noFill/>
        </p:spPr>
        <p:txBody>
          <a:bodyPr wrap="square" rtlCol="0">
            <a:spAutoFit/>
          </a:bodyPr>
          <a:lstStyle/>
          <a:p>
            <a:pPr algn="ctr"/>
            <a:r>
              <a:rPr lang="en-US" sz="3200" b="1" dirty="0"/>
              <a:t>Joining the Rallies Against the Muslim Ban</a:t>
            </a:r>
          </a:p>
        </p:txBody>
      </p:sp>
      <p:pic>
        <p:nvPicPr>
          <p:cNvPr id="6" name="Picture 5"/>
          <p:cNvPicPr>
            <a:picLocks noChangeAspect="1"/>
          </p:cNvPicPr>
          <p:nvPr/>
        </p:nvPicPr>
        <p:blipFill>
          <a:blip r:embed="rId2"/>
          <a:stretch>
            <a:fillRect/>
          </a:stretch>
        </p:blipFill>
        <p:spPr>
          <a:xfrm>
            <a:off x="710721" y="2093409"/>
            <a:ext cx="2958454" cy="2225796"/>
          </a:xfrm>
          <a:prstGeom prst="rect">
            <a:avLst/>
          </a:prstGeom>
        </p:spPr>
      </p:pic>
      <p:sp>
        <p:nvSpPr>
          <p:cNvPr id="7" name="TextBox 6"/>
          <p:cNvSpPr txBox="1"/>
          <p:nvPr/>
        </p:nvSpPr>
        <p:spPr>
          <a:xfrm>
            <a:off x="264771" y="4346326"/>
            <a:ext cx="8530542" cy="400110"/>
          </a:xfrm>
          <a:prstGeom prst="rect">
            <a:avLst/>
          </a:prstGeom>
          <a:noFill/>
        </p:spPr>
        <p:txBody>
          <a:bodyPr wrap="square" rtlCol="0">
            <a:spAutoFit/>
          </a:bodyPr>
          <a:lstStyle/>
          <a:p>
            <a:r>
              <a:rPr lang="en-US" sz="2000" b="1" dirty="0"/>
              <a:t>             MAY 8</a:t>
            </a:r>
            <a:r>
              <a:rPr lang="en-US" sz="2000" b="1" baseline="30000" dirty="0"/>
              <a:t>th</a:t>
            </a:r>
            <a:r>
              <a:rPr lang="en-US" sz="2000" b="1" dirty="0"/>
              <a:t>:  Richmond, VA.				         MAY 15</a:t>
            </a:r>
            <a:r>
              <a:rPr lang="en-US" sz="2000" b="1" baseline="30000" dirty="0"/>
              <a:t>th</a:t>
            </a:r>
            <a:r>
              <a:rPr lang="en-US" sz="2000" b="1" dirty="0"/>
              <a:t>:  Seattle, WA.</a:t>
            </a:r>
          </a:p>
        </p:txBody>
      </p:sp>
      <p:pic>
        <p:nvPicPr>
          <p:cNvPr id="8" name="Picture 7"/>
          <p:cNvPicPr>
            <a:picLocks noChangeAspect="1"/>
          </p:cNvPicPr>
          <p:nvPr/>
        </p:nvPicPr>
        <p:blipFill>
          <a:blip r:embed="rId3"/>
          <a:stretch>
            <a:fillRect/>
          </a:stretch>
        </p:blipFill>
        <p:spPr>
          <a:xfrm>
            <a:off x="5390909" y="2093409"/>
            <a:ext cx="3429000" cy="2276475"/>
          </a:xfrm>
          <a:prstGeom prst="rect">
            <a:avLst/>
          </a:prstGeom>
        </p:spPr>
      </p:pic>
      <p:pic>
        <p:nvPicPr>
          <p:cNvPr id="9" name="Picture 8"/>
          <p:cNvPicPr>
            <a:picLocks noChangeAspect="1"/>
          </p:cNvPicPr>
          <p:nvPr/>
        </p:nvPicPr>
        <p:blipFill>
          <a:blip r:embed="rId4"/>
          <a:stretch>
            <a:fillRect/>
          </a:stretch>
        </p:blipFill>
        <p:spPr>
          <a:xfrm>
            <a:off x="2189948" y="4841849"/>
            <a:ext cx="4676190" cy="1780952"/>
          </a:xfrm>
          <a:prstGeom prst="rect">
            <a:avLst/>
          </a:prstGeom>
        </p:spPr>
      </p:pic>
    </p:spTree>
    <p:extLst>
      <p:ext uri="{BB962C8B-B14F-4D97-AF65-F5344CB8AC3E}">
        <p14:creationId xmlns:p14="http://schemas.microsoft.com/office/powerpoint/2010/main" val="171615226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59109" y="1463639"/>
            <a:ext cx="4676037" cy="1780186"/>
          </a:xfrm>
          <a:prstGeom prst="rect">
            <a:avLst/>
          </a:prstGeom>
        </p:spPr>
      </p:pic>
      <p:sp>
        <p:nvSpPr>
          <p:cNvPr id="4" name="TextBox 3"/>
          <p:cNvSpPr txBox="1"/>
          <p:nvPr/>
        </p:nvSpPr>
        <p:spPr>
          <a:xfrm>
            <a:off x="462012" y="-77002"/>
            <a:ext cx="5900287" cy="1446550"/>
          </a:xfrm>
          <a:prstGeom prst="rect">
            <a:avLst/>
          </a:prstGeom>
          <a:noFill/>
        </p:spPr>
        <p:txBody>
          <a:bodyPr wrap="square" rtlCol="0">
            <a:spAutoFit/>
          </a:bodyPr>
          <a:lstStyle/>
          <a:p>
            <a:r>
              <a:rPr lang="en-US" sz="4400" b="1" dirty="0">
                <a:solidFill>
                  <a:schemeClr val="tx2"/>
                </a:solidFill>
              </a:rPr>
              <a:t>Resisting in Richmond,      </a:t>
            </a:r>
          </a:p>
          <a:p>
            <a:r>
              <a:rPr lang="en-US" sz="4400" b="1" dirty="0">
                <a:solidFill>
                  <a:schemeClr val="tx2"/>
                </a:solidFill>
              </a:rPr>
              <a:t>           VA. TODAY! </a:t>
            </a:r>
          </a:p>
        </p:txBody>
      </p:sp>
    </p:spTree>
    <p:extLst>
      <p:ext uri="{BB962C8B-B14F-4D97-AF65-F5344CB8AC3E}">
        <p14:creationId xmlns:p14="http://schemas.microsoft.com/office/powerpoint/2010/main" val="150384666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y8Richmond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72" y="1507834"/>
            <a:ext cx="7133554" cy="5350166"/>
          </a:xfrm>
          <a:prstGeom prst="rect">
            <a:avLst/>
          </a:prstGeom>
        </p:spPr>
      </p:pic>
    </p:spTree>
    <p:extLst>
      <p:ext uri="{BB962C8B-B14F-4D97-AF65-F5344CB8AC3E}">
        <p14:creationId xmlns:p14="http://schemas.microsoft.com/office/powerpoint/2010/main" val="115485259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chmondMay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607" y="872956"/>
            <a:ext cx="7980058" cy="5985044"/>
          </a:xfrm>
          <a:prstGeom prst="rect">
            <a:avLst/>
          </a:prstGeom>
        </p:spPr>
      </p:pic>
    </p:spTree>
    <p:extLst>
      <p:ext uri="{BB962C8B-B14F-4D97-AF65-F5344CB8AC3E}">
        <p14:creationId xmlns:p14="http://schemas.microsoft.com/office/powerpoint/2010/main" val="41574614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1263" y="-77002"/>
            <a:ext cx="6006164" cy="1446550"/>
          </a:xfrm>
          <a:prstGeom prst="rect">
            <a:avLst/>
          </a:prstGeom>
          <a:noFill/>
        </p:spPr>
        <p:txBody>
          <a:bodyPr wrap="square" rtlCol="0">
            <a:spAutoFit/>
          </a:bodyPr>
          <a:lstStyle/>
          <a:p>
            <a:r>
              <a:rPr lang="en-US" sz="4400" b="1" dirty="0">
                <a:solidFill>
                  <a:schemeClr val="tx2"/>
                </a:solidFill>
              </a:rPr>
              <a:t>Building Up to World   </a:t>
            </a:r>
          </a:p>
          <a:p>
            <a:r>
              <a:rPr lang="en-US" sz="4400" b="1" dirty="0">
                <a:solidFill>
                  <a:schemeClr val="tx2"/>
                </a:solidFill>
              </a:rPr>
              <a:t>          Refugee Day</a:t>
            </a:r>
          </a:p>
        </p:txBody>
      </p:sp>
      <p:pic>
        <p:nvPicPr>
          <p:cNvPr id="3" name="Picture 2"/>
          <p:cNvPicPr>
            <a:picLocks noChangeAspect="1"/>
          </p:cNvPicPr>
          <p:nvPr/>
        </p:nvPicPr>
        <p:blipFill>
          <a:blip r:embed="rId2"/>
          <a:stretch>
            <a:fillRect/>
          </a:stretch>
        </p:blipFill>
        <p:spPr>
          <a:xfrm>
            <a:off x="4417406" y="2250231"/>
            <a:ext cx="4590470" cy="751334"/>
          </a:xfrm>
          <a:prstGeom prst="rect">
            <a:avLst/>
          </a:prstGeom>
        </p:spPr>
      </p:pic>
      <p:sp>
        <p:nvSpPr>
          <p:cNvPr id="4" name="TextBox 3"/>
          <p:cNvSpPr txBox="1"/>
          <p:nvPr/>
        </p:nvSpPr>
        <p:spPr>
          <a:xfrm>
            <a:off x="59778" y="1463040"/>
            <a:ext cx="9084222" cy="646331"/>
          </a:xfrm>
          <a:prstGeom prst="rect">
            <a:avLst/>
          </a:prstGeom>
          <a:noFill/>
        </p:spPr>
        <p:txBody>
          <a:bodyPr wrap="square" rtlCol="0">
            <a:spAutoFit/>
          </a:bodyPr>
          <a:lstStyle/>
          <a:p>
            <a:r>
              <a:rPr lang="en-US" sz="3600" dirty="0"/>
              <a:t>Honoring Immigrant &amp; Refugee Moms and Dads</a:t>
            </a:r>
          </a:p>
        </p:txBody>
      </p:sp>
      <p:sp>
        <p:nvSpPr>
          <p:cNvPr id="6" name="Rectangle 5"/>
          <p:cNvSpPr/>
          <p:nvPr/>
        </p:nvSpPr>
        <p:spPr>
          <a:xfrm>
            <a:off x="4860596" y="3077307"/>
            <a:ext cx="3580917" cy="523220"/>
          </a:xfrm>
          <a:prstGeom prst="rect">
            <a:avLst/>
          </a:prstGeom>
        </p:spPr>
        <p:txBody>
          <a:bodyPr wrap="none">
            <a:spAutoFit/>
          </a:bodyPr>
          <a:lstStyle/>
          <a:p>
            <a:r>
              <a:rPr lang="en-US" sz="2800" dirty="0"/>
              <a:t>https://mamasday.org/</a:t>
            </a:r>
          </a:p>
        </p:txBody>
      </p:sp>
      <p:pic>
        <p:nvPicPr>
          <p:cNvPr id="7" name="Picture 6"/>
          <p:cNvPicPr>
            <a:picLocks noChangeAspect="1"/>
          </p:cNvPicPr>
          <p:nvPr/>
        </p:nvPicPr>
        <p:blipFill>
          <a:blip r:embed="rId3"/>
          <a:stretch>
            <a:fillRect/>
          </a:stretch>
        </p:blipFill>
        <p:spPr>
          <a:xfrm>
            <a:off x="4494998" y="3694020"/>
            <a:ext cx="4435286" cy="2221966"/>
          </a:xfrm>
          <a:prstGeom prst="rect">
            <a:avLst/>
          </a:prstGeom>
        </p:spPr>
      </p:pic>
      <p:sp>
        <p:nvSpPr>
          <p:cNvPr id="8" name="TextBox 7"/>
          <p:cNvSpPr txBox="1"/>
          <p:nvPr/>
        </p:nvSpPr>
        <p:spPr>
          <a:xfrm>
            <a:off x="4158114" y="6141638"/>
            <a:ext cx="4677878" cy="646331"/>
          </a:xfrm>
          <a:prstGeom prst="rect">
            <a:avLst/>
          </a:prstGeom>
          <a:noFill/>
        </p:spPr>
        <p:txBody>
          <a:bodyPr wrap="square" rtlCol="0">
            <a:spAutoFit/>
          </a:bodyPr>
          <a:lstStyle/>
          <a:p>
            <a:pPr algn="ctr"/>
            <a:r>
              <a:rPr lang="en-US" dirty="0"/>
              <a:t>Pick a Card by an Artist, Sign a Message, </a:t>
            </a:r>
          </a:p>
          <a:p>
            <a:pPr algn="ctr"/>
            <a:r>
              <a:rPr lang="en-US" dirty="0"/>
              <a:t>Send Through a Trusted Partner Organization</a:t>
            </a:r>
          </a:p>
        </p:txBody>
      </p:sp>
      <p:pic>
        <p:nvPicPr>
          <p:cNvPr id="11" name="Picture 10"/>
          <p:cNvPicPr>
            <a:picLocks noChangeAspect="1"/>
          </p:cNvPicPr>
          <p:nvPr/>
        </p:nvPicPr>
        <p:blipFill rotWithShape="1">
          <a:blip r:embed="rId4"/>
          <a:srcRect l="36359" r="36176"/>
          <a:stretch/>
        </p:blipFill>
        <p:spPr>
          <a:xfrm rot="10800000">
            <a:off x="175281" y="2375281"/>
            <a:ext cx="842968" cy="1318738"/>
          </a:xfrm>
          <a:prstGeom prst="rect">
            <a:avLst/>
          </a:prstGeom>
        </p:spPr>
      </p:pic>
      <p:sp>
        <p:nvSpPr>
          <p:cNvPr id="12" name="TextBox 11"/>
          <p:cNvSpPr txBox="1"/>
          <p:nvPr/>
        </p:nvSpPr>
        <p:spPr>
          <a:xfrm>
            <a:off x="356168" y="2059513"/>
            <a:ext cx="3832814" cy="1631216"/>
          </a:xfrm>
          <a:prstGeom prst="rect">
            <a:avLst/>
          </a:prstGeom>
          <a:noFill/>
        </p:spPr>
        <p:txBody>
          <a:bodyPr wrap="square" rtlCol="0">
            <a:spAutoFit/>
          </a:bodyPr>
          <a:lstStyle/>
          <a:p>
            <a:pPr algn="ctr"/>
            <a:r>
              <a:rPr lang="en-US" sz="2000" b="1" dirty="0"/>
              <a:t>Interfaith Immigration Coalition</a:t>
            </a:r>
          </a:p>
          <a:p>
            <a:pPr algn="ctr"/>
            <a:r>
              <a:rPr lang="en-US" sz="2000" b="1" dirty="0">
                <a:solidFill>
                  <a:srgbClr val="FF0000"/>
                </a:solidFill>
              </a:rPr>
              <a:t>         *Light a Candle for Moms</a:t>
            </a:r>
          </a:p>
          <a:p>
            <a:pPr algn="ctr"/>
            <a:r>
              <a:rPr lang="en-US" sz="2000" b="1" dirty="0">
                <a:solidFill>
                  <a:srgbClr val="FF0000"/>
                </a:solidFill>
              </a:rPr>
              <a:t>*Stories of Moms</a:t>
            </a:r>
          </a:p>
          <a:p>
            <a:pPr algn="ctr"/>
            <a:r>
              <a:rPr lang="en-US" sz="2000" b="1" dirty="0">
                <a:solidFill>
                  <a:srgbClr val="FF0000"/>
                </a:solidFill>
              </a:rPr>
              <a:t>          *Links to Immigrant/Refugee</a:t>
            </a:r>
          </a:p>
          <a:p>
            <a:pPr algn="ctr"/>
            <a:r>
              <a:rPr lang="en-US" sz="2000" b="1" dirty="0">
                <a:solidFill>
                  <a:srgbClr val="FF0000"/>
                </a:solidFill>
              </a:rPr>
              <a:t>  *Solidarity Actions</a:t>
            </a:r>
          </a:p>
        </p:txBody>
      </p:sp>
      <p:pic>
        <p:nvPicPr>
          <p:cNvPr id="13" name="Picture 12"/>
          <p:cNvPicPr>
            <a:picLocks noChangeAspect="1"/>
          </p:cNvPicPr>
          <p:nvPr/>
        </p:nvPicPr>
        <p:blipFill>
          <a:blip r:embed="rId5"/>
          <a:stretch>
            <a:fillRect/>
          </a:stretch>
        </p:blipFill>
        <p:spPr>
          <a:xfrm>
            <a:off x="995377" y="5463734"/>
            <a:ext cx="2488968" cy="1011942"/>
          </a:xfrm>
          <a:prstGeom prst="rect">
            <a:avLst/>
          </a:prstGeom>
        </p:spPr>
      </p:pic>
      <p:pic>
        <p:nvPicPr>
          <p:cNvPr id="14" name="Picture 13"/>
          <p:cNvPicPr>
            <a:picLocks noChangeAspect="1"/>
          </p:cNvPicPr>
          <p:nvPr/>
        </p:nvPicPr>
        <p:blipFill>
          <a:blip r:embed="rId6"/>
          <a:stretch>
            <a:fillRect/>
          </a:stretch>
        </p:blipFill>
        <p:spPr>
          <a:xfrm>
            <a:off x="175281" y="3866437"/>
            <a:ext cx="4194588" cy="941014"/>
          </a:xfrm>
          <a:prstGeom prst="rect">
            <a:avLst/>
          </a:prstGeom>
        </p:spPr>
      </p:pic>
      <p:sp>
        <p:nvSpPr>
          <p:cNvPr id="15" name="Rectangle 14"/>
          <p:cNvSpPr/>
          <p:nvPr/>
        </p:nvSpPr>
        <p:spPr>
          <a:xfrm>
            <a:off x="-13425" y="4856273"/>
            <a:ext cx="4383294" cy="646331"/>
          </a:xfrm>
          <a:prstGeom prst="rect">
            <a:avLst/>
          </a:prstGeom>
        </p:spPr>
        <p:txBody>
          <a:bodyPr wrap="square">
            <a:spAutoFit/>
          </a:bodyPr>
          <a:lstStyle/>
          <a:p>
            <a:pPr algn="ctr"/>
            <a:r>
              <a:rPr lang="en-US" dirty="0"/>
              <a:t>http://www.interfaithimmigration.org/2016/10/13/religious-holiday-resources/</a:t>
            </a:r>
          </a:p>
        </p:txBody>
      </p:sp>
      <p:sp>
        <p:nvSpPr>
          <p:cNvPr id="16" name="Rectangle 15"/>
          <p:cNvSpPr/>
          <p:nvPr/>
        </p:nvSpPr>
        <p:spPr>
          <a:xfrm>
            <a:off x="700978" y="6495517"/>
            <a:ext cx="3077766" cy="369332"/>
          </a:xfrm>
          <a:prstGeom prst="rect">
            <a:avLst/>
          </a:prstGeom>
        </p:spPr>
        <p:txBody>
          <a:bodyPr wrap="none">
            <a:spAutoFit/>
          </a:bodyPr>
          <a:lstStyle/>
          <a:p>
            <a:r>
              <a:rPr lang="en-US" dirty="0"/>
              <a:t>https://webelongtogether.org/</a:t>
            </a:r>
          </a:p>
        </p:txBody>
      </p:sp>
    </p:spTree>
    <p:extLst>
      <p:ext uri="{BB962C8B-B14F-4D97-AF65-F5344CB8AC3E}">
        <p14:creationId xmlns:p14="http://schemas.microsoft.com/office/powerpoint/2010/main" val="165084129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1263" y="-77002"/>
            <a:ext cx="6006164" cy="1446550"/>
          </a:xfrm>
          <a:prstGeom prst="rect">
            <a:avLst/>
          </a:prstGeom>
          <a:noFill/>
        </p:spPr>
        <p:txBody>
          <a:bodyPr wrap="square" rtlCol="0">
            <a:spAutoFit/>
          </a:bodyPr>
          <a:lstStyle/>
          <a:p>
            <a:r>
              <a:rPr lang="en-US" sz="4400" b="1" dirty="0">
                <a:solidFill>
                  <a:schemeClr val="tx2"/>
                </a:solidFill>
              </a:rPr>
              <a:t>Building Up to World   </a:t>
            </a:r>
          </a:p>
          <a:p>
            <a:r>
              <a:rPr lang="en-US" sz="4400" b="1" dirty="0">
                <a:solidFill>
                  <a:schemeClr val="tx2"/>
                </a:solidFill>
              </a:rPr>
              <a:t>          Refugee Day</a:t>
            </a:r>
          </a:p>
        </p:txBody>
      </p:sp>
      <p:sp>
        <p:nvSpPr>
          <p:cNvPr id="4" name="TextBox 3"/>
          <p:cNvSpPr txBox="1"/>
          <p:nvPr/>
        </p:nvSpPr>
        <p:spPr>
          <a:xfrm>
            <a:off x="240632" y="1369548"/>
            <a:ext cx="8778240" cy="5509200"/>
          </a:xfrm>
          <a:prstGeom prst="rect">
            <a:avLst/>
          </a:prstGeom>
          <a:noFill/>
        </p:spPr>
        <p:txBody>
          <a:bodyPr wrap="square" rtlCol="0">
            <a:spAutoFit/>
          </a:bodyPr>
          <a:lstStyle/>
          <a:p>
            <a:pPr algn="ctr"/>
            <a:r>
              <a:rPr lang="en-US" sz="3200" b="1" dirty="0"/>
              <a:t>CWS &amp; NCC Partner Communions Release “Ecumenical Declaration” </a:t>
            </a:r>
          </a:p>
          <a:p>
            <a:pPr algn="ctr"/>
            <a:endParaRPr lang="en-US" sz="3200" b="1" dirty="0"/>
          </a:p>
          <a:p>
            <a:pPr algn="ctr"/>
            <a:endParaRPr lang="en-US" sz="3200" b="1" dirty="0"/>
          </a:p>
          <a:p>
            <a:pPr algn="ctr"/>
            <a:endParaRPr lang="en-US" sz="3200" b="1" dirty="0"/>
          </a:p>
          <a:p>
            <a:pPr algn="ctr"/>
            <a:endParaRPr lang="en-US" sz="3200" b="1" dirty="0"/>
          </a:p>
          <a:p>
            <a:pPr algn="ctr"/>
            <a:endParaRPr lang="en-US" sz="3200" b="1" dirty="0"/>
          </a:p>
          <a:p>
            <a:pPr algn="ctr"/>
            <a:endParaRPr lang="en-US" sz="3200" b="1" dirty="0"/>
          </a:p>
          <a:p>
            <a:pPr algn="ctr"/>
            <a:r>
              <a:rPr lang="en-US" sz="3200" dirty="0">
                <a:solidFill>
                  <a:srgbClr val="FF0000"/>
                </a:solidFill>
              </a:rPr>
              <a:t>https://greateras1.org/act/congregations/</a:t>
            </a:r>
          </a:p>
          <a:p>
            <a:pPr algn="ctr"/>
            <a:r>
              <a:rPr lang="en-US" sz="3200" b="1" dirty="0"/>
              <a:t>Hold “Refugee &amp; Immigrant Welcome” worship and events in June!</a:t>
            </a:r>
          </a:p>
        </p:txBody>
      </p:sp>
      <p:pic>
        <p:nvPicPr>
          <p:cNvPr id="3" name="Picture 2"/>
          <p:cNvPicPr>
            <a:picLocks noChangeAspect="1"/>
          </p:cNvPicPr>
          <p:nvPr/>
        </p:nvPicPr>
        <p:blipFill rotWithShape="1">
          <a:blip r:embed="rId2"/>
          <a:srcRect r="1242" b="2072"/>
          <a:stretch/>
        </p:blipFill>
        <p:spPr>
          <a:xfrm>
            <a:off x="-2987731" y="1369548"/>
            <a:ext cx="1875097" cy="793978"/>
          </a:xfrm>
          <a:prstGeom prst="rect">
            <a:avLst/>
          </a:prstGeom>
        </p:spPr>
      </p:pic>
      <p:pic>
        <p:nvPicPr>
          <p:cNvPr id="5" name="Picture 4"/>
          <p:cNvPicPr>
            <a:picLocks noChangeAspect="1"/>
          </p:cNvPicPr>
          <p:nvPr/>
        </p:nvPicPr>
        <p:blipFill>
          <a:blip r:embed="rId3"/>
          <a:stretch>
            <a:fillRect/>
          </a:stretch>
        </p:blipFill>
        <p:spPr>
          <a:xfrm>
            <a:off x="1079486" y="2349864"/>
            <a:ext cx="6985014" cy="3014632"/>
          </a:xfrm>
          <a:prstGeom prst="rect">
            <a:avLst/>
          </a:prstGeom>
        </p:spPr>
      </p:pic>
    </p:spTree>
    <p:extLst>
      <p:ext uri="{BB962C8B-B14F-4D97-AF65-F5344CB8AC3E}">
        <p14:creationId xmlns:p14="http://schemas.microsoft.com/office/powerpoint/2010/main" val="418101287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1263" y="-77002"/>
            <a:ext cx="6006164" cy="1446550"/>
          </a:xfrm>
          <a:prstGeom prst="rect">
            <a:avLst/>
          </a:prstGeom>
          <a:noFill/>
        </p:spPr>
        <p:txBody>
          <a:bodyPr wrap="square" rtlCol="0">
            <a:spAutoFit/>
          </a:bodyPr>
          <a:lstStyle/>
          <a:p>
            <a:r>
              <a:rPr lang="en-US" sz="4400" b="1" dirty="0">
                <a:solidFill>
                  <a:schemeClr val="tx2"/>
                </a:solidFill>
              </a:rPr>
              <a:t>Building Up to World   </a:t>
            </a:r>
          </a:p>
          <a:p>
            <a:r>
              <a:rPr lang="en-US" sz="4400" b="1" dirty="0">
                <a:solidFill>
                  <a:schemeClr val="tx2"/>
                </a:solidFill>
              </a:rPr>
              <a:t>          Refugee Day</a:t>
            </a:r>
          </a:p>
        </p:txBody>
      </p:sp>
      <p:sp>
        <p:nvSpPr>
          <p:cNvPr id="3" name="TextBox 2"/>
          <p:cNvSpPr txBox="1"/>
          <p:nvPr/>
        </p:nvSpPr>
        <p:spPr>
          <a:xfrm>
            <a:off x="104172" y="1239720"/>
            <a:ext cx="8900932" cy="5693866"/>
          </a:xfrm>
          <a:prstGeom prst="rect">
            <a:avLst/>
          </a:prstGeom>
          <a:noFill/>
        </p:spPr>
        <p:txBody>
          <a:bodyPr wrap="square" rtlCol="0">
            <a:spAutoFit/>
          </a:bodyPr>
          <a:lstStyle/>
          <a:p>
            <a:pPr algn="ctr"/>
            <a:r>
              <a:rPr lang="en-US" sz="4400" b="1" dirty="0">
                <a:solidFill>
                  <a:srgbClr val="FF0000"/>
                </a:solidFill>
              </a:rPr>
              <a:t>“Speak for One”</a:t>
            </a:r>
            <a:r>
              <a:rPr lang="en-US" sz="4400" b="1" dirty="0"/>
              <a:t> </a:t>
            </a:r>
            <a:r>
              <a:rPr lang="en-US" sz="3200" b="1" dirty="0"/>
              <a:t>World Refugee Week</a:t>
            </a:r>
          </a:p>
          <a:p>
            <a:pPr algn="ctr"/>
            <a:r>
              <a:rPr lang="en-US" sz="3200" b="1" dirty="0"/>
              <a:t>Call In Campaign:  100,000 Calls</a:t>
            </a:r>
          </a:p>
          <a:p>
            <a:pPr algn="ctr"/>
            <a:r>
              <a:rPr lang="en-US" sz="3200" b="1" dirty="0"/>
              <a:t>Especially during June 13-15</a:t>
            </a:r>
          </a:p>
          <a:p>
            <a:pPr algn="ctr"/>
            <a:endParaRPr lang="en-US" sz="3200" b="1" dirty="0"/>
          </a:p>
          <a:p>
            <a:pPr algn="ctr"/>
            <a:endParaRPr lang="en-US" sz="3200" b="1" dirty="0"/>
          </a:p>
          <a:p>
            <a:pPr algn="ctr"/>
            <a:endParaRPr lang="en-US" sz="3200" b="1" dirty="0"/>
          </a:p>
          <a:p>
            <a:pPr algn="ctr"/>
            <a:endParaRPr lang="en-US" sz="3200" b="1" dirty="0"/>
          </a:p>
          <a:p>
            <a:pPr algn="ctr"/>
            <a:r>
              <a:rPr lang="en-US" sz="3200" b="1" dirty="0"/>
              <a:t>*Support Welcome for Refugees</a:t>
            </a:r>
          </a:p>
          <a:p>
            <a:pPr algn="ctr"/>
            <a:r>
              <a:rPr lang="en-US" sz="3200" b="1" dirty="0"/>
              <a:t>*Request a higher refugee admission number</a:t>
            </a:r>
          </a:p>
          <a:p>
            <a:pPr algn="ctr"/>
            <a:r>
              <a:rPr lang="en-US" sz="3200" b="1" dirty="0"/>
              <a:t>*Call 3 times:  Each Member of Congress—</a:t>
            </a:r>
          </a:p>
          <a:p>
            <a:pPr algn="ctr"/>
            <a:r>
              <a:rPr lang="en-US" sz="3200" b="1" dirty="0"/>
              <a:t>Ask them to CALL the White House!</a:t>
            </a:r>
          </a:p>
        </p:txBody>
      </p:sp>
      <p:pic>
        <p:nvPicPr>
          <p:cNvPr id="8" name="Picture 7"/>
          <p:cNvPicPr>
            <a:picLocks noChangeAspect="1"/>
          </p:cNvPicPr>
          <p:nvPr/>
        </p:nvPicPr>
        <p:blipFill>
          <a:blip r:embed="rId3"/>
          <a:stretch>
            <a:fillRect/>
          </a:stretch>
        </p:blipFill>
        <p:spPr>
          <a:xfrm>
            <a:off x="3178075" y="2997631"/>
            <a:ext cx="2753125" cy="1884920"/>
          </a:xfrm>
          <a:prstGeom prst="rect">
            <a:avLst/>
          </a:prstGeom>
        </p:spPr>
      </p:pic>
    </p:spTree>
    <p:extLst>
      <p:ext uri="{BB962C8B-B14F-4D97-AF65-F5344CB8AC3E}">
        <p14:creationId xmlns:p14="http://schemas.microsoft.com/office/powerpoint/2010/main" val="4079314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1263" y="-53516"/>
            <a:ext cx="6006164" cy="1446550"/>
          </a:xfrm>
          <a:prstGeom prst="rect">
            <a:avLst/>
          </a:prstGeom>
          <a:noFill/>
        </p:spPr>
        <p:txBody>
          <a:bodyPr wrap="square" rtlCol="0">
            <a:spAutoFit/>
          </a:bodyPr>
          <a:lstStyle/>
          <a:p>
            <a:r>
              <a:rPr lang="en-US" sz="4400" b="1" dirty="0">
                <a:solidFill>
                  <a:schemeClr val="tx2"/>
                </a:solidFill>
              </a:rPr>
              <a:t>Building Up to World   </a:t>
            </a:r>
          </a:p>
          <a:p>
            <a:r>
              <a:rPr lang="en-US" sz="4400" b="1" dirty="0">
                <a:solidFill>
                  <a:schemeClr val="tx2"/>
                </a:solidFill>
              </a:rPr>
              <a:t>          Refugee Day</a:t>
            </a:r>
          </a:p>
        </p:txBody>
      </p:sp>
      <p:sp>
        <p:nvSpPr>
          <p:cNvPr id="3" name="TextBox 2"/>
          <p:cNvSpPr txBox="1"/>
          <p:nvPr/>
        </p:nvSpPr>
        <p:spPr>
          <a:xfrm>
            <a:off x="346366" y="1443348"/>
            <a:ext cx="4178461" cy="1754326"/>
          </a:xfrm>
          <a:prstGeom prst="rect">
            <a:avLst/>
          </a:prstGeom>
          <a:noFill/>
        </p:spPr>
        <p:txBody>
          <a:bodyPr wrap="square" rtlCol="0">
            <a:spAutoFit/>
          </a:bodyPr>
          <a:lstStyle/>
          <a:p>
            <a:pPr algn="ctr"/>
            <a:r>
              <a:rPr lang="en-US" sz="3600" b="1" dirty="0"/>
              <a:t>Sign and Deliver Refugees Welcome Legislator Postcards</a:t>
            </a:r>
          </a:p>
        </p:txBody>
      </p:sp>
      <p:sp>
        <p:nvSpPr>
          <p:cNvPr id="4" name="TextBox 3"/>
          <p:cNvSpPr txBox="1"/>
          <p:nvPr/>
        </p:nvSpPr>
        <p:spPr>
          <a:xfrm>
            <a:off x="4957322" y="1496839"/>
            <a:ext cx="3773347" cy="1569660"/>
          </a:xfrm>
          <a:prstGeom prst="rect">
            <a:avLst/>
          </a:prstGeom>
          <a:noFill/>
        </p:spPr>
        <p:txBody>
          <a:bodyPr wrap="square" rtlCol="0">
            <a:spAutoFit/>
          </a:bodyPr>
          <a:lstStyle/>
          <a:p>
            <a:pPr algn="ctr"/>
            <a:r>
              <a:rPr lang="en-US" sz="3200" b="1" dirty="0"/>
              <a:t>Purchase Refugees Welcome Door Hangers &amp; Bracelets</a:t>
            </a:r>
          </a:p>
        </p:txBody>
      </p:sp>
      <p:pic>
        <p:nvPicPr>
          <p:cNvPr id="7" name="Picture 6"/>
          <p:cNvPicPr>
            <a:picLocks noChangeAspect="1"/>
          </p:cNvPicPr>
          <p:nvPr/>
        </p:nvPicPr>
        <p:blipFill>
          <a:blip r:embed="rId2"/>
          <a:stretch>
            <a:fillRect/>
          </a:stretch>
        </p:blipFill>
        <p:spPr>
          <a:xfrm>
            <a:off x="4136383" y="5212689"/>
            <a:ext cx="2612548" cy="1175647"/>
          </a:xfrm>
          <a:prstGeom prst="rect">
            <a:avLst/>
          </a:prstGeom>
        </p:spPr>
      </p:pic>
      <p:pic>
        <p:nvPicPr>
          <p:cNvPr id="8" name="Picture 7"/>
          <p:cNvPicPr>
            <a:picLocks noChangeAspect="1"/>
          </p:cNvPicPr>
          <p:nvPr/>
        </p:nvPicPr>
        <p:blipFill>
          <a:blip r:embed="rId3"/>
          <a:stretch>
            <a:fillRect/>
          </a:stretch>
        </p:blipFill>
        <p:spPr>
          <a:xfrm>
            <a:off x="6980604" y="3316908"/>
            <a:ext cx="1932599" cy="2597121"/>
          </a:xfrm>
          <a:prstGeom prst="rect">
            <a:avLst/>
          </a:prstGeom>
        </p:spPr>
      </p:pic>
      <p:pic>
        <p:nvPicPr>
          <p:cNvPr id="9" name="Picture 8"/>
          <p:cNvPicPr>
            <a:picLocks noChangeAspect="1"/>
          </p:cNvPicPr>
          <p:nvPr/>
        </p:nvPicPr>
        <p:blipFill rotWithShape="1">
          <a:blip r:embed="rId4"/>
          <a:srcRect t="20639" b="19726"/>
          <a:stretch/>
        </p:blipFill>
        <p:spPr>
          <a:xfrm>
            <a:off x="4136383" y="3507542"/>
            <a:ext cx="2676487" cy="1596113"/>
          </a:xfrm>
          <a:prstGeom prst="rect">
            <a:avLst/>
          </a:prstGeom>
        </p:spPr>
      </p:pic>
      <p:sp>
        <p:nvSpPr>
          <p:cNvPr id="10" name="TextBox 9"/>
          <p:cNvSpPr txBox="1"/>
          <p:nvPr/>
        </p:nvSpPr>
        <p:spPr>
          <a:xfrm>
            <a:off x="3634251" y="6423278"/>
            <a:ext cx="3680749" cy="369332"/>
          </a:xfrm>
          <a:prstGeom prst="rect">
            <a:avLst/>
          </a:prstGeom>
          <a:noFill/>
        </p:spPr>
        <p:txBody>
          <a:bodyPr wrap="square" rtlCol="0">
            <a:spAutoFit/>
          </a:bodyPr>
          <a:lstStyle/>
          <a:p>
            <a:r>
              <a:rPr lang="en-US" dirty="0"/>
              <a:t>           Refugeesarewelcome.org</a:t>
            </a:r>
          </a:p>
        </p:txBody>
      </p:sp>
      <p:pic>
        <p:nvPicPr>
          <p:cNvPr id="11" name="Picture 10"/>
          <p:cNvPicPr>
            <a:picLocks noChangeAspect="1"/>
          </p:cNvPicPr>
          <p:nvPr/>
        </p:nvPicPr>
        <p:blipFill>
          <a:blip r:embed="rId5"/>
          <a:stretch>
            <a:fillRect/>
          </a:stretch>
        </p:blipFill>
        <p:spPr>
          <a:xfrm>
            <a:off x="1043840" y="3142718"/>
            <a:ext cx="2395069" cy="3545175"/>
          </a:xfrm>
          <a:prstGeom prst="rect">
            <a:avLst/>
          </a:prstGeom>
        </p:spPr>
      </p:pic>
    </p:spTree>
    <p:extLst>
      <p:ext uri="{BB962C8B-B14F-4D97-AF65-F5344CB8AC3E}">
        <p14:creationId xmlns:p14="http://schemas.microsoft.com/office/powerpoint/2010/main" val="119503348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1263" y="-77002"/>
            <a:ext cx="6006164" cy="1446550"/>
          </a:xfrm>
          <a:prstGeom prst="rect">
            <a:avLst/>
          </a:prstGeom>
          <a:noFill/>
        </p:spPr>
        <p:txBody>
          <a:bodyPr wrap="square" rtlCol="0">
            <a:spAutoFit/>
          </a:bodyPr>
          <a:lstStyle/>
          <a:p>
            <a:r>
              <a:rPr lang="en-US" sz="4400" b="1" dirty="0">
                <a:solidFill>
                  <a:schemeClr val="tx2"/>
                </a:solidFill>
              </a:rPr>
              <a:t>Building Up to World   </a:t>
            </a:r>
          </a:p>
          <a:p>
            <a:r>
              <a:rPr lang="en-US" sz="4400" b="1" dirty="0">
                <a:solidFill>
                  <a:schemeClr val="tx2"/>
                </a:solidFill>
              </a:rPr>
              <a:t>          Refugee Day</a:t>
            </a:r>
          </a:p>
        </p:txBody>
      </p:sp>
      <p:sp>
        <p:nvSpPr>
          <p:cNvPr id="5" name="TextBox 4"/>
          <p:cNvSpPr txBox="1"/>
          <p:nvPr/>
        </p:nvSpPr>
        <p:spPr>
          <a:xfrm>
            <a:off x="481263" y="5370653"/>
            <a:ext cx="8373370" cy="1569660"/>
          </a:xfrm>
          <a:prstGeom prst="rect">
            <a:avLst/>
          </a:prstGeom>
          <a:noFill/>
        </p:spPr>
        <p:txBody>
          <a:bodyPr wrap="square" rtlCol="0">
            <a:spAutoFit/>
          </a:bodyPr>
          <a:lstStyle/>
          <a:p>
            <a:pPr algn="ctr"/>
            <a:r>
              <a:rPr lang="en-US" sz="3200" b="1" dirty="0"/>
              <a:t>Introduce Special Refugee/Immigrant Events &amp; Resolutions at Your</a:t>
            </a:r>
          </a:p>
          <a:p>
            <a:pPr algn="ctr"/>
            <a:r>
              <a:rPr lang="en-US" sz="3200" b="1" dirty="0"/>
              <a:t>Faith Conferences &amp; Camps!!</a:t>
            </a:r>
          </a:p>
        </p:txBody>
      </p:sp>
      <p:pic>
        <p:nvPicPr>
          <p:cNvPr id="6" name="Picture 5"/>
          <p:cNvPicPr>
            <a:picLocks noChangeAspect="1"/>
          </p:cNvPicPr>
          <p:nvPr/>
        </p:nvPicPr>
        <p:blipFill>
          <a:blip r:embed="rId2"/>
          <a:stretch>
            <a:fillRect/>
          </a:stretch>
        </p:blipFill>
        <p:spPr>
          <a:xfrm>
            <a:off x="325904" y="1803155"/>
            <a:ext cx="4178520" cy="3133890"/>
          </a:xfrm>
          <a:prstGeom prst="rect">
            <a:avLst/>
          </a:prstGeom>
        </p:spPr>
      </p:pic>
      <p:pic>
        <p:nvPicPr>
          <p:cNvPr id="7" name="Picture 6"/>
          <p:cNvPicPr>
            <a:picLocks noChangeAspect="1"/>
          </p:cNvPicPr>
          <p:nvPr/>
        </p:nvPicPr>
        <p:blipFill>
          <a:blip r:embed="rId3"/>
          <a:stretch>
            <a:fillRect/>
          </a:stretch>
        </p:blipFill>
        <p:spPr>
          <a:xfrm>
            <a:off x="4805365" y="2294070"/>
            <a:ext cx="4049268" cy="2152059"/>
          </a:xfrm>
          <a:prstGeom prst="rect">
            <a:avLst/>
          </a:prstGeom>
        </p:spPr>
      </p:pic>
    </p:spTree>
    <p:extLst>
      <p:ext uri="{BB962C8B-B14F-4D97-AF65-F5344CB8AC3E}">
        <p14:creationId xmlns:p14="http://schemas.microsoft.com/office/powerpoint/2010/main" val="6526204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oMuslimBanEver.png"/>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275743565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643" y="294962"/>
            <a:ext cx="5903089" cy="769441"/>
          </a:xfrm>
          <a:prstGeom prst="rect">
            <a:avLst/>
          </a:prstGeom>
          <a:noFill/>
        </p:spPr>
        <p:txBody>
          <a:bodyPr wrap="square" rtlCol="0">
            <a:spAutoFit/>
          </a:bodyPr>
          <a:lstStyle/>
          <a:p>
            <a:r>
              <a:rPr lang="en-US" sz="4400" b="1" dirty="0" smtClean="0">
                <a:solidFill>
                  <a:schemeClr val="tx2"/>
                </a:solidFill>
              </a:rPr>
              <a:t>CLARA HART</a:t>
            </a:r>
            <a:endParaRPr lang="en-US" sz="4400" b="1" dirty="0">
              <a:solidFill>
                <a:schemeClr val="tx2"/>
              </a:solidFill>
            </a:endParaRPr>
          </a:p>
        </p:txBody>
      </p:sp>
      <p:pic>
        <p:nvPicPr>
          <p:cNvPr id="3" name="Picture 2" descr="mage result for Clara Hart Refugee Congress"/>
          <p:cNvPicPr/>
          <p:nvPr/>
        </p:nvPicPr>
        <p:blipFill>
          <a:blip r:embed="rId2">
            <a:extLst>
              <a:ext uri="{28A0092B-C50C-407E-A947-70E740481C1C}">
                <a14:useLocalDpi xmlns:a14="http://schemas.microsoft.com/office/drawing/2010/main" val="0"/>
              </a:ext>
            </a:extLst>
          </a:blip>
          <a:srcRect/>
          <a:stretch>
            <a:fillRect/>
          </a:stretch>
        </p:blipFill>
        <p:spPr bwMode="auto">
          <a:xfrm>
            <a:off x="711059" y="1613374"/>
            <a:ext cx="2498600" cy="3445349"/>
          </a:xfrm>
          <a:prstGeom prst="rect">
            <a:avLst/>
          </a:prstGeom>
          <a:noFill/>
          <a:ln>
            <a:noFill/>
          </a:ln>
        </p:spPr>
      </p:pic>
      <p:pic>
        <p:nvPicPr>
          <p:cNvPr id="4" name="Picture 3"/>
          <p:cNvPicPr>
            <a:picLocks noChangeAspect="1"/>
          </p:cNvPicPr>
          <p:nvPr/>
        </p:nvPicPr>
        <p:blipFill>
          <a:blip r:embed="rId3"/>
          <a:stretch>
            <a:fillRect/>
          </a:stretch>
        </p:blipFill>
        <p:spPr>
          <a:xfrm>
            <a:off x="3860832" y="1613375"/>
            <a:ext cx="4593799" cy="3445349"/>
          </a:xfrm>
          <a:prstGeom prst="rect">
            <a:avLst/>
          </a:prstGeom>
        </p:spPr>
      </p:pic>
    </p:spTree>
    <p:extLst>
      <p:ext uri="{BB962C8B-B14F-4D97-AF65-F5344CB8AC3E}">
        <p14:creationId xmlns:p14="http://schemas.microsoft.com/office/powerpoint/2010/main" val="191034046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MuslimBanEver Step 1.png"/>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78569669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MuslimBanEver Step 2.png"/>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347280706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MuslimBanEver Step 3.png"/>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414730920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MuslimBanEver Step 4.png"/>
          <p:cNvPicPr>
            <a:picLocks noChangeAspect="1"/>
          </p:cNvPicPr>
          <p:nvPr/>
        </p:nvPicPr>
        <p:blipFill>
          <a:blip r:embed="rId2"/>
          <a:stretch>
            <a:fillRect/>
          </a:stretch>
        </p:blipFill>
        <p:spPr>
          <a:xfrm>
            <a:off x="0" y="1111250"/>
            <a:ext cx="9144000" cy="4572000"/>
          </a:xfrm>
          <a:prstGeom prst="rect">
            <a:avLst/>
          </a:prstGeom>
        </p:spPr>
      </p:pic>
    </p:spTree>
    <p:extLst>
      <p:ext uri="{BB962C8B-B14F-4D97-AF65-F5344CB8AC3E}">
        <p14:creationId xmlns:p14="http://schemas.microsoft.com/office/powerpoint/2010/main" val="58407534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9786" y="2463325"/>
            <a:ext cx="6006164" cy="1446550"/>
          </a:xfrm>
          <a:prstGeom prst="rect">
            <a:avLst/>
          </a:prstGeom>
          <a:noFill/>
        </p:spPr>
        <p:txBody>
          <a:bodyPr wrap="square" rtlCol="0">
            <a:spAutoFit/>
          </a:bodyPr>
          <a:lstStyle/>
          <a:p>
            <a:pPr algn="ctr"/>
            <a:r>
              <a:rPr lang="en-US" sz="4400" b="1" dirty="0" smtClean="0">
                <a:solidFill>
                  <a:schemeClr val="tx2"/>
                </a:solidFill>
              </a:rPr>
              <a:t>QUESTIONS AND ANSWERS</a:t>
            </a:r>
            <a:endParaRPr lang="en-US" sz="4400" b="1" dirty="0">
              <a:solidFill>
                <a:schemeClr val="tx2"/>
              </a:solidFill>
            </a:endParaRPr>
          </a:p>
        </p:txBody>
      </p:sp>
    </p:spTree>
    <p:extLst>
      <p:ext uri="{BB962C8B-B14F-4D97-AF65-F5344CB8AC3E}">
        <p14:creationId xmlns:p14="http://schemas.microsoft.com/office/powerpoint/2010/main" val="356761476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Shape 490"/>
          <p:cNvSpPr txBox="1">
            <a:spLocks noGrp="1"/>
          </p:cNvSpPr>
          <p:nvPr>
            <p:ph type="ctrTitle"/>
          </p:nvPr>
        </p:nvSpPr>
        <p:spPr>
          <a:xfrm>
            <a:off x="1376775" y="464733"/>
            <a:ext cx="6390450" cy="446100"/>
          </a:xfrm>
          <a:prstGeom prst="rect">
            <a:avLst/>
          </a:prstGeom>
        </p:spPr>
        <p:txBody>
          <a:bodyPr vert="horz" lIns="91425" tIns="91425" rIns="91425" bIns="91425" rtlCol="0" anchor="b" anchorCtr="0">
            <a:noAutofit/>
          </a:bodyPr>
          <a:lstStyle/>
          <a:p>
            <a:pPr>
              <a:spcBef>
                <a:spcPts val="0"/>
              </a:spcBef>
            </a:pPr>
            <a:r>
              <a:rPr lang="en-US" sz="2400" b="1" dirty="0">
                <a:solidFill>
                  <a:srgbClr val="04080C"/>
                </a:solidFill>
                <a:latin typeface="Calibri"/>
                <a:ea typeface="Calibri"/>
                <a:cs typeface="Calibri"/>
                <a:sym typeface="Calibri"/>
              </a:rPr>
              <a:t>IIC Contacts by organization</a:t>
            </a:r>
          </a:p>
          <a:p>
            <a:pPr>
              <a:spcBef>
                <a:spcPts val="0"/>
              </a:spcBef>
            </a:pPr>
            <a:endParaRPr sz="1000" b="1" dirty="0">
              <a:solidFill>
                <a:srgbClr val="980000"/>
              </a:solidFill>
              <a:latin typeface="Calibri"/>
              <a:ea typeface="Calibri"/>
              <a:cs typeface="Calibri"/>
              <a:sym typeface="Calibri"/>
            </a:endParaRPr>
          </a:p>
        </p:txBody>
      </p:sp>
      <p:sp>
        <p:nvSpPr>
          <p:cNvPr id="491" name="Shape 491"/>
          <p:cNvSpPr txBox="1"/>
          <p:nvPr/>
        </p:nvSpPr>
        <p:spPr>
          <a:xfrm>
            <a:off x="1190700" y="910833"/>
            <a:ext cx="3120731" cy="3791305"/>
          </a:xfrm>
          <a:prstGeom prst="rect">
            <a:avLst/>
          </a:prstGeom>
          <a:noFill/>
          <a:ln>
            <a:noFill/>
          </a:ln>
        </p:spPr>
        <p:txBody>
          <a:bodyPr lIns="91425" tIns="91425" rIns="91425" bIns="91425" anchor="t" anchorCtr="0">
            <a:noAutofit/>
          </a:bodyPr>
          <a:lstStyle/>
          <a:p>
            <a:pPr>
              <a:lnSpc>
                <a:spcPct val="150000"/>
              </a:lnSpc>
              <a:buClr>
                <a:schemeClr val="dk1"/>
              </a:buClr>
              <a:buSzPct val="122222"/>
            </a:pPr>
            <a:r>
              <a:rPr lang="en-US" sz="900" b="1" dirty="0">
                <a:solidFill>
                  <a:schemeClr val="dk1"/>
                </a:solidFill>
              </a:rPr>
              <a:t>African American Ministers in Action: </a:t>
            </a:r>
            <a:r>
              <a:rPr lang="en-US" sz="900" dirty="0">
                <a:solidFill>
                  <a:schemeClr val="dk1"/>
                </a:solidFill>
              </a:rPr>
              <a:t>Leslie Malachi, </a:t>
            </a:r>
            <a:r>
              <a:rPr lang="en-US" sz="900" dirty="0" err="1">
                <a:solidFill>
                  <a:schemeClr val="dk1"/>
                </a:solidFill>
              </a:rPr>
              <a:t>lmalachi@pfaw.org</a:t>
            </a:r>
            <a:endParaRPr lang="en-US" sz="900" dirty="0">
              <a:solidFill>
                <a:schemeClr val="dk1"/>
              </a:solidFill>
            </a:endParaRPr>
          </a:p>
          <a:p>
            <a:pPr>
              <a:lnSpc>
                <a:spcPct val="150000"/>
              </a:lnSpc>
              <a:buClr>
                <a:schemeClr val="dk1"/>
              </a:buClr>
              <a:buSzPct val="122222"/>
            </a:pPr>
            <a:r>
              <a:rPr lang="en-US" sz="900" b="1" dirty="0">
                <a:solidFill>
                  <a:schemeClr val="dk1"/>
                </a:solidFill>
              </a:rPr>
              <a:t>American Baptist Home Mission Societies of the American Baptist Churches, USA: </a:t>
            </a:r>
            <a:r>
              <a:rPr lang="en-US" sz="900" dirty="0">
                <a:solidFill>
                  <a:schemeClr val="dk1"/>
                </a:solidFill>
              </a:rPr>
              <a:t>Brenda Halliburton, </a:t>
            </a:r>
            <a:r>
              <a:rPr lang="en-US" sz="900" dirty="0" err="1">
                <a:solidFill>
                  <a:schemeClr val="dk1"/>
                </a:solidFill>
              </a:rPr>
              <a:t>brenda.halliburton@abhms.org</a:t>
            </a:r>
            <a:endParaRPr lang="en-US" sz="900" dirty="0">
              <a:solidFill>
                <a:schemeClr val="dk1"/>
              </a:solidFill>
            </a:endParaRPr>
          </a:p>
          <a:p>
            <a:pPr>
              <a:lnSpc>
                <a:spcPct val="150000"/>
              </a:lnSpc>
              <a:buClr>
                <a:schemeClr val="dk1"/>
              </a:buClr>
              <a:buSzPct val="122222"/>
            </a:pPr>
            <a:r>
              <a:rPr lang="en-US" sz="900" b="1" dirty="0">
                <a:solidFill>
                  <a:schemeClr val="dk1"/>
                </a:solidFill>
              </a:rPr>
              <a:t>American Friends Service Committee: </a:t>
            </a:r>
            <a:r>
              <a:rPr lang="en-US" sz="900" dirty="0">
                <a:solidFill>
                  <a:schemeClr val="dk1"/>
                </a:solidFill>
              </a:rPr>
              <a:t>Kathryn Johnson, </a:t>
            </a:r>
            <a:r>
              <a:rPr lang="en-US" sz="900" dirty="0" err="1">
                <a:solidFill>
                  <a:schemeClr val="dk1"/>
                </a:solidFill>
              </a:rPr>
              <a:t>kjohnson@afsc.org</a:t>
            </a:r>
            <a:endParaRPr lang="en-US" sz="900" dirty="0">
              <a:solidFill>
                <a:schemeClr val="dk1"/>
              </a:solidFill>
            </a:endParaRPr>
          </a:p>
          <a:p>
            <a:pPr>
              <a:lnSpc>
                <a:spcPct val="150000"/>
              </a:lnSpc>
              <a:buClr>
                <a:schemeClr val="dk1"/>
              </a:buClr>
              <a:buSzPct val="122222"/>
            </a:pPr>
            <a:r>
              <a:rPr lang="en-US" sz="900" b="1" dirty="0">
                <a:solidFill>
                  <a:schemeClr val="dk1"/>
                </a:solidFill>
              </a:rPr>
              <a:t>American Jewish Committee: </a:t>
            </a:r>
            <a:r>
              <a:rPr lang="en-US" sz="900" dirty="0">
                <a:solidFill>
                  <a:schemeClr val="dk1"/>
                </a:solidFill>
              </a:rPr>
              <a:t>Richard </a:t>
            </a:r>
            <a:r>
              <a:rPr lang="en-US" sz="900" dirty="0" err="1">
                <a:solidFill>
                  <a:schemeClr val="dk1"/>
                </a:solidFill>
              </a:rPr>
              <a:t>Foltin</a:t>
            </a:r>
            <a:r>
              <a:rPr lang="en-US" sz="900" dirty="0">
                <a:solidFill>
                  <a:schemeClr val="dk1"/>
                </a:solidFill>
              </a:rPr>
              <a:t>, </a:t>
            </a:r>
            <a:r>
              <a:rPr lang="en-US" sz="900" dirty="0" err="1">
                <a:solidFill>
                  <a:schemeClr val="dk1"/>
                </a:solidFill>
              </a:rPr>
              <a:t>foltinr@ajc.org</a:t>
            </a:r>
            <a:r>
              <a:rPr lang="en-US" sz="900" dirty="0">
                <a:solidFill>
                  <a:schemeClr val="dk1"/>
                </a:solidFill>
              </a:rPr>
              <a:t> </a:t>
            </a:r>
            <a:r>
              <a:rPr lang="en-US" sz="900" b="1" dirty="0">
                <a:solidFill>
                  <a:schemeClr val="dk1"/>
                </a:solidFill>
              </a:rPr>
              <a:t>  </a:t>
            </a:r>
          </a:p>
          <a:p>
            <a:pPr>
              <a:lnSpc>
                <a:spcPct val="150000"/>
              </a:lnSpc>
              <a:buClr>
                <a:schemeClr val="dk1"/>
              </a:buClr>
              <a:buSzPct val="122222"/>
            </a:pPr>
            <a:r>
              <a:rPr lang="en-US" sz="900" b="1" dirty="0">
                <a:solidFill>
                  <a:schemeClr val="dk1"/>
                </a:solidFill>
              </a:rPr>
              <a:t>Bread for the World Institute: </a:t>
            </a:r>
            <a:r>
              <a:rPr lang="en-US" sz="900" dirty="0">
                <a:solidFill>
                  <a:schemeClr val="dk1"/>
                </a:solidFill>
              </a:rPr>
              <a:t>Marco </a:t>
            </a:r>
            <a:r>
              <a:rPr lang="en-US" sz="900" dirty="0" err="1">
                <a:solidFill>
                  <a:schemeClr val="dk1"/>
                </a:solidFill>
              </a:rPr>
              <a:t>Grimaldo</a:t>
            </a:r>
            <a:r>
              <a:rPr lang="en-US" sz="900" dirty="0">
                <a:solidFill>
                  <a:schemeClr val="dk1"/>
                </a:solidFill>
              </a:rPr>
              <a:t>, </a:t>
            </a:r>
            <a:r>
              <a:rPr lang="en-US" sz="900" dirty="0" err="1">
                <a:solidFill>
                  <a:schemeClr val="dk1"/>
                </a:solidFill>
              </a:rPr>
              <a:t>mgrimaldo@bread.org</a:t>
            </a:r>
            <a:r>
              <a:rPr lang="en-US" sz="900" dirty="0">
                <a:solidFill>
                  <a:schemeClr val="dk1"/>
                </a:solidFill>
              </a:rPr>
              <a:t> </a:t>
            </a:r>
          </a:p>
          <a:p>
            <a:pPr>
              <a:lnSpc>
                <a:spcPct val="150000"/>
              </a:lnSpc>
              <a:buClr>
                <a:schemeClr val="dk1"/>
              </a:buClr>
              <a:buSzPct val="122222"/>
            </a:pPr>
            <a:r>
              <a:rPr lang="en-US" sz="900" b="1" dirty="0">
                <a:solidFill>
                  <a:schemeClr val="dk1"/>
                </a:solidFill>
              </a:rPr>
              <a:t>Christian Church (Disciples of Christ): </a:t>
            </a:r>
            <a:r>
              <a:rPr lang="en-US" sz="900" dirty="0">
                <a:solidFill>
                  <a:schemeClr val="dk1"/>
                </a:solidFill>
              </a:rPr>
              <a:t>Sharon Stanley, </a:t>
            </a:r>
            <a:r>
              <a:rPr lang="en-US" sz="900" dirty="0" err="1">
                <a:solidFill>
                  <a:schemeClr val="dk1"/>
                </a:solidFill>
              </a:rPr>
              <a:t>sstanley@dhm.disciples.org</a:t>
            </a:r>
            <a:endParaRPr lang="en-US" sz="900" dirty="0">
              <a:solidFill>
                <a:schemeClr val="dk1"/>
              </a:solidFill>
            </a:endParaRPr>
          </a:p>
          <a:p>
            <a:pPr>
              <a:lnSpc>
                <a:spcPct val="150000"/>
              </a:lnSpc>
              <a:buClr>
                <a:schemeClr val="dk1"/>
              </a:buClr>
              <a:buSzPct val="122222"/>
            </a:pPr>
            <a:r>
              <a:rPr lang="en-US" sz="900" b="1" dirty="0">
                <a:solidFill>
                  <a:schemeClr val="dk1"/>
                </a:solidFill>
              </a:rPr>
              <a:t>Christian Reformed Church: </a:t>
            </a:r>
            <a:r>
              <a:rPr lang="en-US" sz="900" dirty="0">
                <a:solidFill>
                  <a:schemeClr val="dk1"/>
                </a:solidFill>
              </a:rPr>
              <a:t>Kelsey Herbert, </a:t>
            </a:r>
            <a:r>
              <a:rPr lang="en-US" sz="900" dirty="0" err="1">
                <a:solidFill>
                  <a:schemeClr val="dk1"/>
                </a:solidFill>
              </a:rPr>
              <a:t>kherbert@crcna.org</a:t>
            </a:r>
            <a:endParaRPr lang="en-US" sz="900" dirty="0">
              <a:solidFill>
                <a:schemeClr val="dk1"/>
              </a:solidFill>
            </a:endParaRPr>
          </a:p>
          <a:p>
            <a:pPr>
              <a:lnSpc>
                <a:spcPct val="150000"/>
              </a:lnSpc>
              <a:buClr>
                <a:schemeClr val="dk1"/>
              </a:buClr>
              <a:buSzPct val="122222"/>
            </a:pPr>
            <a:r>
              <a:rPr lang="en-US" sz="900" b="1" dirty="0">
                <a:solidFill>
                  <a:schemeClr val="dk1"/>
                </a:solidFill>
              </a:rPr>
              <a:t>Church of the Brethren: </a:t>
            </a:r>
            <a:r>
              <a:rPr lang="en-US" sz="900" dirty="0">
                <a:solidFill>
                  <a:schemeClr val="dk1"/>
                </a:solidFill>
              </a:rPr>
              <a:t>Nate </a:t>
            </a:r>
            <a:r>
              <a:rPr lang="en-US" sz="900" dirty="0" err="1">
                <a:solidFill>
                  <a:schemeClr val="dk1"/>
                </a:solidFill>
              </a:rPr>
              <a:t>Hosler</a:t>
            </a:r>
            <a:r>
              <a:rPr lang="en-US" sz="900" dirty="0">
                <a:solidFill>
                  <a:schemeClr val="dk1"/>
                </a:solidFill>
              </a:rPr>
              <a:t>, </a:t>
            </a:r>
            <a:r>
              <a:rPr lang="en-US" sz="900" dirty="0" err="1">
                <a:solidFill>
                  <a:schemeClr val="dk1"/>
                </a:solidFill>
              </a:rPr>
              <a:t>nhosler@brethren.org</a:t>
            </a:r>
            <a:endParaRPr lang="en-US" sz="900" dirty="0">
              <a:solidFill>
                <a:schemeClr val="dk1"/>
              </a:solidFill>
            </a:endParaRPr>
          </a:p>
          <a:p>
            <a:pPr>
              <a:lnSpc>
                <a:spcPct val="150000"/>
              </a:lnSpc>
              <a:buClr>
                <a:schemeClr val="dk1"/>
              </a:buClr>
              <a:buSzPct val="122222"/>
            </a:pPr>
            <a:r>
              <a:rPr lang="en-US" sz="900" b="1" dirty="0">
                <a:solidFill>
                  <a:schemeClr val="dk1"/>
                </a:solidFill>
              </a:rPr>
              <a:t>Church World Service: </a:t>
            </a:r>
            <a:r>
              <a:rPr lang="en-US" sz="900" dirty="0">
                <a:solidFill>
                  <a:schemeClr val="dk1"/>
                </a:solidFill>
              </a:rPr>
              <a:t>Jen </a:t>
            </a:r>
            <a:r>
              <a:rPr lang="en-US" sz="900" dirty="0" err="1">
                <a:solidFill>
                  <a:schemeClr val="dk1"/>
                </a:solidFill>
              </a:rPr>
              <a:t>Smyers</a:t>
            </a:r>
            <a:r>
              <a:rPr lang="en-US" sz="900" dirty="0">
                <a:solidFill>
                  <a:schemeClr val="dk1"/>
                </a:solidFill>
              </a:rPr>
              <a:t>, </a:t>
            </a:r>
            <a:r>
              <a:rPr lang="en-US" sz="900" dirty="0" err="1">
                <a:solidFill>
                  <a:schemeClr val="dk1"/>
                </a:solidFill>
              </a:rPr>
              <a:t>jsmyers@cwsglobal.org</a:t>
            </a:r>
            <a:endParaRPr lang="en-US" sz="900" dirty="0">
              <a:solidFill>
                <a:schemeClr val="dk1"/>
              </a:solidFill>
            </a:endParaRPr>
          </a:p>
          <a:p>
            <a:pPr>
              <a:lnSpc>
                <a:spcPct val="150000"/>
              </a:lnSpc>
              <a:buClr>
                <a:schemeClr val="dk1"/>
              </a:buClr>
              <a:buSzPct val="122222"/>
            </a:pPr>
            <a:r>
              <a:rPr lang="en-US" sz="900" b="1" dirty="0">
                <a:solidFill>
                  <a:schemeClr val="dk1"/>
                </a:solidFill>
              </a:rPr>
              <a:t>CLINIC: </a:t>
            </a:r>
            <a:r>
              <a:rPr lang="en-US" sz="900" dirty="0">
                <a:solidFill>
                  <a:schemeClr val="dk1"/>
                </a:solidFill>
              </a:rPr>
              <a:t>Michelle </a:t>
            </a:r>
            <a:r>
              <a:rPr lang="en-US" sz="900" dirty="0" err="1">
                <a:solidFill>
                  <a:schemeClr val="dk1"/>
                </a:solidFill>
              </a:rPr>
              <a:t>Sardone</a:t>
            </a:r>
            <a:r>
              <a:rPr lang="en-US" sz="900" dirty="0">
                <a:solidFill>
                  <a:schemeClr val="dk1"/>
                </a:solidFill>
              </a:rPr>
              <a:t>, </a:t>
            </a:r>
            <a:r>
              <a:rPr lang="en-US" sz="900" dirty="0" err="1">
                <a:solidFill>
                  <a:schemeClr val="dk1"/>
                </a:solidFill>
              </a:rPr>
              <a:t>msardone@cliniclegal.org</a:t>
            </a:r>
            <a:endParaRPr lang="en-US" sz="900" dirty="0">
              <a:solidFill>
                <a:schemeClr val="dk1"/>
              </a:solidFill>
            </a:endParaRPr>
          </a:p>
          <a:p>
            <a:pPr>
              <a:lnSpc>
                <a:spcPct val="150000"/>
              </a:lnSpc>
              <a:buClr>
                <a:schemeClr val="dk1"/>
              </a:buClr>
              <a:buSzPct val="122222"/>
            </a:pPr>
            <a:r>
              <a:rPr lang="en-US" sz="900" b="1" dirty="0" err="1">
                <a:solidFill>
                  <a:schemeClr val="dk1"/>
                </a:solidFill>
              </a:rPr>
              <a:t>Columban</a:t>
            </a:r>
            <a:r>
              <a:rPr lang="en-US" sz="900" b="1" dirty="0">
                <a:solidFill>
                  <a:schemeClr val="dk1"/>
                </a:solidFill>
              </a:rPr>
              <a:t> Center for Advocacy and Outreach: </a:t>
            </a:r>
            <a:r>
              <a:rPr lang="en-US" sz="900" dirty="0">
                <a:solidFill>
                  <a:schemeClr val="dk1"/>
                </a:solidFill>
              </a:rPr>
              <a:t>Rebecca Eastwood, </a:t>
            </a:r>
            <a:r>
              <a:rPr lang="en-US" sz="900" dirty="0" err="1">
                <a:solidFill>
                  <a:schemeClr val="dk1"/>
                </a:solidFill>
              </a:rPr>
              <a:t>reastwood@columban.org</a:t>
            </a:r>
            <a:endParaRPr lang="en-US" sz="900" dirty="0">
              <a:solidFill>
                <a:schemeClr val="dk1"/>
              </a:solidFill>
            </a:endParaRPr>
          </a:p>
          <a:p>
            <a:pPr>
              <a:lnSpc>
                <a:spcPct val="150000"/>
              </a:lnSpc>
              <a:buClr>
                <a:schemeClr val="dk1"/>
              </a:buClr>
              <a:buSzPct val="122222"/>
            </a:pPr>
            <a:r>
              <a:rPr lang="en-US" sz="900" b="1" dirty="0">
                <a:solidFill>
                  <a:schemeClr val="dk1"/>
                </a:solidFill>
              </a:rPr>
              <a:t>Conference of Major Superiors of Men: </a:t>
            </a:r>
            <a:r>
              <a:rPr lang="en-US" sz="900" dirty="0">
                <a:solidFill>
                  <a:schemeClr val="dk1"/>
                </a:solidFill>
              </a:rPr>
              <a:t>Eli McCarthy, </a:t>
            </a:r>
            <a:r>
              <a:rPr lang="en-US" sz="900" dirty="0" err="1">
                <a:solidFill>
                  <a:schemeClr val="dk1"/>
                </a:solidFill>
              </a:rPr>
              <a:t>emccarthy@cmsm.org</a:t>
            </a:r>
            <a:endParaRPr lang="en-US" sz="900" dirty="0">
              <a:solidFill>
                <a:schemeClr val="dk1"/>
              </a:solidFill>
            </a:endParaRPr>
          </a:p>
          <a:p>
            <a:pPr>
              <a:lnSpc>
                <a:spcPct val="150000"/>
              </a:lnSpc>
              <a:buClr>
                <a:schemeClr val="dk1"/>
              </a:buClr>
              <a:buSzPct val="122222"/>
            </a:pPr>
            <a:r>
              <a:rPr lang="en-US" sz="900" b="1" dirty="0">
                <a:solidFill>
                  <a:schemeClr val="dk1"/>
                </a:solidFill>
              </a:rPr>
              <a:t>Daughters of Charity: </a:t>
            </a:r>
            <a:r>
              <a:rPr lang="en-US" sz="900" dirty="0">
                <a:solidFill>
                  <a:schemeClr val="dk1"/>
                </a:solidFill>
              </a:rPr>
              <a:t>Mary Ellen Lacy, </a:t>
            </a:r>
            <a:r>
              <a:rPr lang="en-US" sz="900" dirty="0" err="1">
                <a:solidFill>
                  <a:schemeClr val="dk1"/>
                </a:solidFill>
              </a:rPr>
              <a:t>Maryellen.lacy@doc.org</a:t>
            </a:r>
            <a:endParaRPr lang="en-US" sz="900" dirty="0">
              <a:solidFill>
                <a:schemeClr val="dk1"/>
              </a:solidFill>
            </a:endParaRPr>
          </a:p>
          <a:p>
            <a:pPr>
              <a:lnSpc>
                <a:spcPct val="150000"/>
              </a:lnSpc>
              <a:buClr>
                <a:schemeClr val="dk1"/>
              </a:buClr>
              <a:buSzPct val="122222"/>
            </a:pPr>
            <a:r>
              <a:rPr lang="en-US" sz="900" b="1" dirty="0">
                <a:solidFill>
                  <a:schemeClr val="dk1"/>
                </a:solidFill>
              </a:rPr>
              <a:t>Episcopal Church:</a:t>
            </a:r>
            <a:r>
              <a:rPr lang="en-US" sz="900" dirty="0">
                <a:solidFill>
                  <a:schemeClr val="dk1"/>
                </a:solidFill>
              </a:rPr>
              <a:t> Lacy </a:t>
            </a:r>
            <a:r>
              <a:rPr lang="en-US" sz="900" dirty="0" err="1">
                <a:solidFill>
                  <a:schemeClr val="dk1"/>
                </a:solidFill>
              </a:rPr>
              <a:t>Broemel</a:t>
            </a:r>
            <a:r>
              <a:rPr lang="en-US" sz="900" dirty="0">
                <a:solidFill>
                  <a:schemeClr val="dk1"/>
                </a:solidFill>
              </a:rPr>
              <a:t>, </a:t>
            </a:r>
            <a:r>
              <a:rPr lang="en-US" sz="900" dirty="0" err="1">
                <a:solidFill>
                  <a:schemeClr val="dk1"/>
                </a:solidFill>
              </a:rPr>
              <a:t>lbroemel@episcopalchurch.org</a:t>
            </a:r>
            <a:endParaRPr lang="en-US" sz="900" dirty="0">
              <a:solidFill>
                <a:schemeClr val="dk1"/>
              </a:solidFill>
            </a:endParaRPr>
          </a:p>
          <a:p>
            <a:pPr>
              <a:lnSpc>
                <a:spcPct val="150000"/>
              </a:lnSpc>
              <a:buClr>
                <a:schemeClr val="dk1"/>
              </a:buClr>
              <a:buSzPct val="122222"/>
            </a:pPr>
            <a:r>
              <a:rPr lang="en-US" sz="900" b="1" dirty="0">
                <a:solidFill>
                  <a:schemeClr val="dk1"/>
                </a:solidFill>
              </a:rPr>
              <a:t>Evangelical Lutheran Church in America</a:t>
            </a:r>
            <a:r>
              <a:rPr lang="en-US" sz="900" dirty="0">
                <a:solidFill>
                  <a:schemeClr val="dk1"/>
                </a:solidFill>
              </a:rPr>
              <a:t>: </a:t>
            </a:r>
            <a:r>
              <a:rPr lang="en-US" sz="900" dirty="0" err="1">
                <a:solidFill>
                  <a:schemeClr val="dk1"/>
                </a:solidFill>
              </a:rPr>
              <a:t>Alaide</a:t>
            </a:r>
            <a:r>
              <a:rPr lang="en-US" sz="900" dirty="0">
                <a:solidFill>
                  <a:schemeClr val="dk1"/>
                </a:solidFill>
              </a:rPr>
              <a:t> </a:t>
            </a:r>
            <a:r>
              <a:rPr lang="en-US" sz="900" dirty="0" err="1">
                <a:solidFill>
                  <a:schemeClr val="dk1"/>
                </a:solidFill>
              </a:rPr>
              <a:t>Vilchis</a:t>
            </a:r>
            <a:r>
              <a:rPr lang="en-US" sz="900" dirty="0">
                <a:solidFill>
                  <a:schemeClr val="dk1"/>
                </a:solidFill>
              </a:rPr>
              <a:t> Ibarra, </a:t>
            </a:r>
            <a:r>
              <a:rPr lang="en-US" sz="900" dirty="0" err="1">
                <a:solidFill>
                  <a:schemeClr val="dk1"/>
                </a:solidFill>
              </a:rPr>
              <a:t>Alaide.Ibarra@elca.org</a:t>
            </a:r>
            <a:r>
              <a:rPr lang="en-US" sz="900" dirty="0">
                <a:solidFill>
                  <a:schemeClr val="dk1"/>
                </a:solidFill>
              </a:rPr>
              <a:t>  </a:t>
            </a:r>
          </a:p>
          <a:p>
            <a:pPr>
              <a:lnSpc>
                <a:spcPct val="150000"/>
              </a:lnSpc>
              <a:buClr>
                <a:schemeClr val="dk1"/>
              </a:buClr>
              <a:buSzPct val="122222"/>
            </a:pPr>
            <a:r>
              <a:rPr lang="en-US" sz="900" b="1" dirty="0">
                <a:solidFill>
                  <a:schemeClr val="dk1"/>
                </a:solidFill>
              </a:rPr>
              <a:t>Franciscan Action Network: </a:t>
            </a:r>
            <a:r>
              <a:rPr lang="en-US" sz="900" dirty="0">
                <a:solidFill>
                  <a:schemeClr val="dk1"/>
                </a:solidFill>
              </a:rPr>
              <a:t>Marie </a:t>
            </a:r>
            <a:r>
              <a:rPr lang="en-US" sz="900" dirty="0" err="1">
                <a:solidFill>
                  <a:schemeClr val="dk1"/>
                </a:solidFill>
              </a:rPr>
              <a:t>Lucey</a:t>
            </a:r>
            <a:r>
              <a:rPr lang="en-US" sz="900" dirty="0">
                <a:solidFill>
                  <a:schemeClr val="dk1"/>
                </a:solidFill>
              </a:rPr>
              <a:t>, </a:t>
            </a:r>
            <a:r>
              <a:rPr lang="en-US" sz="900" dirty="0" err="1">
                <a:solidFill>
                  <a:schemeClr val="dk1"/>
                </a:solidFill>
              </a:rPr>
              <a:t>lucey@franciscanaction.org</a:t>
            </a:r>
            <a:endParaRPr lang="en-US" sz="900" dirty="0">
              <a:solidFill>
                <a:schemeClr val="dk1"/>
              </a:solidFill>
            </a:endParaRPr>
          </a:p>
          <a:p>
            <a:pPr>
              <a:lnSpc>
                <a:spcPct val="150000"/>
              </a:lnSpc>
              <a:buClr>
                <a:schemeClr val="dk1"/>
              </a:buClr>
              <a:buSzPct val="122222"/>
            </a:pPr>
            <a:r>
              <a:rPr lang="en-US" sz="900" b="1" dirty="0">
                <a:solidFill>
                  <a:schemeClr val="dk1"/>
                </a:solidFill>
              </a:rPr>
              <a:t>Friends Committee on National Legislation: </a:t>
            </a:r>
            <a:r>
              <a:rPr lang="en-US" sz="900" dirty="0">
                <a:solidFill>
                  <a:schemeClr val="dk1"/>
                </a:solidFill>
              </a:rPr>
              <a:t>Hannah Evans, </a:t>
            </a:r>
            <a:r>
              <a:rPr lang="en-US" sz="900" dirty="0" err="1">
                <a:solidFill>
                  <a:schemeClr val="dk1"/>
                </a:solidFill>
              </a:rPr>
              <a:t>hannah@fcnl.org</a:t>
            </a:r>
            <a:endParaRPr lang="en-US" sz="900" dirty="0">
              <a:solidFill>
                <a:schemeClr val="dk1"/>
              </a:solidFill>
            </a:endParaRPr>
          </a:p>
          <a:p>
            <a:pPr>
              <a:lnSpc>
                <a:spcPct val="150000"/>
              </a:lnSpc>
              <a:buClr>
                <a:schemeClr val="dk1"/>
              </a:buClr>
              <a:buSzPct val="122222"/>
            </a:pPr>
            <a:r>
              <a:rPr lang="en-US" sz="900" b="1" dirty="0">
                <a:solidFill>
                  <a:schemeClr val="dk1"/>
                </a:solidFill>
              </a:rPr>
              <a:t>HIAS: </a:t>
            </a:r>
            <a:r>
              <a:rPr lang="en-US" sz="900" dirty="0">
                <a:solidFill>
                  <a:schemeClr val="dk1"/>
                </a:solidFill>
              </a:rPr>
              <a:t>Liza Lieberman, </a:t>
            </a:r>
            <a:r>
              <a:rPr lang="en-US" sz="900" dirty="0" err="1">
                <a:solidFill>
                  <a:schemeClr val="dk1"/>
                </a:solidFill>
              </a:rPr>
              <a:t>liza.lieberman@hias.org</a:t>
            </a:r>
            <a:endParaRPr lang="en-US" sz="900" dirty="0">
              <a:solidFill>
                <a:schemeClr val="dk1"/>
              </a:solidFill>
            </a:endParaRPr>
          </a:p>
          <a:p>
            <a:pPr>
              <a:lnSpc>
                <a:spcPct val="150000"/>
              </a:lnSpc>
              <a:buClr>
                <a:schemeClr val="dk1"/>
              </a:buClr>
              <a:buSzPct val="122222"/>
            </a:pPr>
            <a:r>
              <a:rPr lang="en-US" sz="900" b="1" dirty="0" err="1">
                <a:solidFill>
                  <a:schemeClr val="dk1"/>
                </a:solidFill>
              </a:rPr>
              <a:t>Ignatian</a:t>
            </a:r>
            <a:r>
              <a:rPr lang="en-US" sz="900" b="1" dirty="0">
                <a:solidFill>
                  <a:schemeClr val="dk1"/>
                </a:solidFill>
              </a:rPr>
              <a:t> Solidarity Network: </a:t>
            </a:r>
            <a:r>
              <a:rPr lang="en-US" sz="900" dirty="0">
                <a:solidFill>
                  <a:schemeClr val="dk1"/>
                </a:solidFill>
              </a:rPr>
              <a:t>Christopher Kerr, </a:t>
            </a:r>
            <a:r>
              <a:rPr lang="en-US" sz="900" dirty="0" err="1">
                <a:solidFill>
                  <a:schemeClr val="dk1"/>
                </a:solidFill>
              </a:rPr>
              <a:t>ckerr@ignatiansolidarity.net</a:t>
            </a:r>
            <a:endParaRPr lang="en-US" sz="900" dirty="0">
              <a:solidFill>
                <a:schemeClr val="dk1"/>
              </a:solidFill>
            </a:endParaRPr>
          </a:p>
          <a:p>
            <a:pPr>
              <a:lnSpc>
                <a:spcPct val="150000"/>
              </a:lnSpc>
              <a:buClr>
                <a:schemeClr val="dk1"/>
              </a:buClr>
              <a:buSzPct val="122222"/>
            </a:pPr>
            <a:r>
              <a:rPr lang="en-US" sz="900" b="1" dirty="0">
                <a:solidFill>
                  <a:schemeClr val="dk1"/>
                </a:solidFill>
              </a:rPr>
              <a:t>Interfaith Worker Justice: </a:t>
            </a:r>
            <a:r>
              <a:rPr lang="en-US" sz="900" dirty="0">
                <a:solidFill>
                  <a:schemeClr val="dk1"/>
                </a:solidFill>
              </a:rPr>
              <a:t>Laura Barrett </a:t>
            </a:r>
            <a:r>
              <a:rPr lang="en-US" sz="900" dirty="0" err="1">
                <a:solidFill>
                  <a:schemeClr val="dk1"/>
                </a:solidFill>
              </a:rPr>
              <a:t>lbarrett@iwj.org</a:t>
            </a:r>
            <a:endParaRPr lang="en-US" sz="900" dirty="0">
              <a:solidFill>
                <a:schemeClr val="dk1"/>
              </a:solidFill>
            </a:endParaRPr>
          </a:p>
          <a:p>
            <a:pPr>
              <a:lnSpc>
                <a:spcPct val="150000"/>
              </a:lnSpc>
              <a:buClr>
                <a:schemeClr val="dk1"/>
              </a:buClr>
              <a:buSzPct val="122222"/>
            </a:pPr>
            <a:r>
              <a:rPr lang="en-US" sz="900" b="1" dirty="0">
                <a:solidFill>
                  <a:schemeClr val="dk1"/>
                </a:solidFill>
              </a:rPr>
              <a:t>Irish Apostolate USA: </a:t>
            </a:r>
            <a:r>
              <a:rPr lang="en-US" sz="900" dirty="0">
                <a:solidFill>
                  <a:schemeClr val="dk1"/>
                </a:solidFill>
              </a:rPr>
              <a:t>Marie </a:t>
            </a:r>
            <a:r>
              <a:rPr lang="en-US" sz="900" dirty="0" err="1">
                <a:solidFill>
                  <a:schemeClr val="dk1"/>
                </a:solidFill>
              </a:rPr>
              <a:t>Prefontaine</a:t>
            </a:r>
            <a:r>
              <a:rPr lang="en-US" sz="900" dirty="0">
                <a:solidFill>
                  <a:schemeClr val="dk1"/>
                </a:solidFill>
              </a:rPr>
              <a:t>, </a:t>
            </a:r>
            <a:r>
              <a:rPr lang="en-US" sz="900" dirty="0" err="1">
                <a:solidFill>
                  <a:schemeClr val="dk1"/>
                </a:solidFill>
              </a:rPr>
              <a:t>coordinator@usairish.org</a:t>
            </a:r>
            <a:endParaRPr lang="en-US" sz="900" dirty="0">
              <a:solidFill>
                <a:schemeClr val="dk1"/>
              </a:solidFill>
            </a:endParaRPr>
          </a:p>
          <a:p>
            <a:pPr>
              <a:lnSpc>
                <a:spcPct val="150000"/>
              </a:lnSpc>
              <a:buClr>
                <a:schemeClr val="dk1"/>
              </a:buClr>
              <a:buSzPct val="122222"/>
            </a:pPr>
            <a:r>
              <a:rPr lang="en-US" sz="900" b="1" dirty="0">
                <a:solidFill>
                  <a:schemeClr val="dk1"/>
                </a:solidFill>
              </a:rPr>
              <a:t>Jesuit Conference of Canada and the U.S.: </a:t>
            </a:r>
            <a:r>
              <a:rPr lang="en-US" sz="900" dirty="0">
                <a:solidFill>
                  <a:schemeClr val="dk1"/>
                </a:solidFill>
              </a:rPr>
              <a:t>Kristen </a:t>
            </a:r>
            <a:r>
              <a:rPr lang="en-US" sz="900" dirty="0" err="1">
                <a:solidFill>
                  <a:schemeClr val="dk1"/>
                </a:solidFill>
              </a:rPr>
              <a:t>Lionetti</a:t>
            </a:r>
            <a:r>
              <a:rPr lang="en-US" sz="900" dirty="0">
                <a:solidFill>
                  <a:schemeClr val="dk1"/>
                </a:solidFill>
              </a:rPr>
              <a:t>, </a:t>
            </a:r>
            <a:r>
              <a:rPr lang="en-US" sz="900" dirty="0" err="1">
                <a:solidFill>
                  <a:schemeClr val="dk1"/>
                </a:solidFill>
              </a:rPr>
              <a:t>klionetti@jesuits.org</a:t>
            </a:r>
            <a:endParaRPr lang="en-US" sz="900" dirty="0">
              <a:solidFill>
                <a:schemeClr val="dk1"/>
              </a:solidFill>
            </a:endParaRPr>
          </a:p>
          <a:p>
            <a:pPr>
              <a:lnSpc>
                <a:spcPct val="150000"/>
              </a:lnSpc>
              <a:buClr>
                <a:schemeClr val="dk1"/>
              </a:buClr>
              <a:buSzPct val="122222"/>
            </a:pPr>
            <a:r>
              <a:rPr lang="en-US" sz="900" b="1" dirty="0">
                <a:solidFill>
                  <a:schemeClr val="dk1"/>
                </a:solidFill>
              </a:rPr>
              <a:t>Jesuit Refugee Service/USA: </a:t>
            </a:r>
            <a:r>
              <a:rPr lang="en-US" sz="900" dirty="0" err="1">
                <a:solidFill>
                  <a:schemeClr val="dk1"/>
                </a:solidFill>
              </a:rPr>
              <a:t>Guilia</a:t>
            </a:r>
            <a:r>
              <a:rPr lang="en-US" sz="900" dirty="0">
                <a:solidFill>
                  <a:schemeClr val="dk1"/>
                </a:solidFill>
              </a:rPr>
              <a:t> McPherson, </a:t>
            </a:r>
            <a:r>
              <a:rPr lang="en-US" sz="900" dirty="0" err="1">
                <a:solidFill>
                  <a:schemeClr val="dk1"/>
                </a:solidFill>
              </a:rPr>
              <a:t>gmchperson@jesuits.org</a:t>
            </a:r>
            <a:endParaRPr lang="en-US" sz="900" dirty="0">
              <a:solidFill>
                <a:schemeClr val="dk1"/>
              </a:solidFill>
            </a:endParaRPr>
          </a:p>
          <a:p>
            <a:pPr>
              <a:lnSpc>
                <a:spcPct val="150000"/>
              </a:lnSpc>
              <a:buClr>
                <a:schemeClr val="dk1"/>
              </a:buClr>
            </a:pPr>
            <a:endParaRPr sz="900" dirty="0">
              <a:solidFill>
                <a:schemeClr val="dk1"/>
              </a:solidFill>
            </a:endParaRPr>
          </a:p>
          <a:p>
            <a:pPr>
              <a:lnSpc>
                <a:spcPct val="150000"/>
              </a:lnSpc>
              <a:buClr>
                <a:schemeClr val="dk1"/>
              </a:buClr>
            </a:pPr>
            <a:endParaRPr sz="900" b="1" dirty="0">
              <a:solidFill>
                <a:schemeClr val="dk1"/>
              </a:solidFill>
            </a:endParaRPr>
          </a:p>
          <a:p>
            <a:pPr>
              <a:lnSpc>
                <a:spcPct val="150000"/>
              </a:lnSpc>
              <a:buClr>
                <a:schemeClr val="dk1"/>
              </a:buClr>
            </a:pPr>
            <a:endParaRPr sz="900" dirty="0">
              <a:solidFill>
                <a:schemeClr val="dk1"/>
              </a:solidFill>
            </a:endParaRPr>
          </a:p>
          <a:p>
            <a:pPr>
              <a:lnSpc>
                <a:spcPct val="150000"/>
              </a:lnSpc>
            </a:pPr>
            <a:endParaRPr sz="900" dirty="0">
              <a:solidFill>
                <a:schemeClr val="dk1"/>
              </a:solidFill>
            </a:endParaRPr>
          </a:p>
          <a:p>
            <a:pPr>
              <a:lnSpc>
                <a:spcPct val="150000"/>
              </a:lnSpc>
            </a:pPr>
            <a:endParaRPr sz="900" dirty="0">
              <a:solidFill>
                <a:schemeClr val="dk1"/>
              </a:solidFill>
            </a:endParaRPr>
          </a:p>
          <a:p>
            <a:pPr>
              <a:lnSpc>
                <a:spcPct val="150000"/>
              </a:lnSpc>
            </a:pPr>
            <a:endParaRPr sz="900" dirty="0">
              <a:solidFill>
                <a:schemeClr val="dk1"/>
              </a:solidFill>
            </a:endParaRPr>
          </a:p>
          <a:p>
            <a:pPr>
              <a:lnSpc>
                <a:spcPct val="150000"/>
              </a:lnSpc>
            </a:pPr>
            <a:endParaRPr sz="900" dirty="0">
              <a:solidFill>
                <a:schemeClr val="dk1"/>
              </a:solidFill>
            </a:endParaRPr>
          </a:p>
          <a:p>
            <a:pPr>
              <a:lnSpc>
                <a:spcPct val="150000"/>
              </a:lnSpc>
              <a:buClr>
                <a:schemeClr val="dk1"/>
              </a:buClr>
            </a:pPr>
            <a:endParaRPr sz="900" dirty="0">
              <a:solidFill>
                <a:schemeClr val="dk1"/>
              </a:solidFill>
            </a:endParaRPr>
          </a:p>
          <a:p>
            <a:pPr>
              <a:lnSpc>
                <a:spcPct val="150000"/>
              </a:lnSpc>
            </a:pPr>
            <a:endParaRPr sz="900" dirty="0"/>
          </a:p>
        </p:txBody>
      </p:sp>
      <p:sp>
        <p:nvSpPr>
          <p:cNvPr id="492" name="Shape 492"/>
          <p:cNvSpPr txBox="1"/>
          <p:nvPr/>
        </p:nvSpPr>
        <p:spPr>
          <a:xfrm>
            <a:off x="4311431" y="719975"/>
            <a:ext cx="3816000" cy="6032100"/>
          </a:xfrm>
          <a:prstGeom prst="rect">
            <a:avLst/>
          </a:prstGeom>
          <a:noFill/>
          <a:ln>
            <a:noFill/>
          </a:ln>
        </p:spPr>
        <p:txBody>
          <a:bodyPr lIns="91425" tIns="91425" rIns="91425" bIns="91425" anchor="t" anchorCtr="0">
            <a:noAutofit/>
          </a:bodyPr>
          <a:lstStyle/>
          <a:p>
            <a:pPr>
              <a:lnSpc>
                <a:spcPct val="150000"/>
              </a:lnSpc>
              <a:buClr>
                <a:schemeClr val="dk1"/>
              </a:buClr>
              <a:buSzPct val="122222"/>
            </a:pPr>
            <a:r>
              <a:rPr lang="en-US" sz="900" b="1" dirty="0">
                <a:solidFill>
                  <a:schemeClr val="dk1"/>
                </a:solidFill>
              </a:rPr>
              <a:t>Jewish Council for Public Affairs: </a:t>
            </a:r>
            <a:r>
              <a:rPr lang="en-US" sz="900" dirty="0" err="1">
                <a:solidFill>
                  <a:schemeClr val="dk1"/>
                </a:solidFill>
              </a:rPr>
              <a:t>Krissy</a:t>
            </a:r>
            <a:r>
              <a:rPr lang="en-US" sz="900" dirty="0">
                <a:solidFill>
                  <a:schemeClr val="dk1"/>
                </a:solidFill>
              </a:rPr>
              <a:t> Roth, </a:t>
            </a:r>
            <a:r>
              <a:rPr lang="en-US" sz="900" dirty="0" err="1">
                <a:solidFill>
                  <a:schemeClr val="dk1"/>
                </a:solidFill>
              </a:rPr>
              <a:t>kroth@thejcpa.org</a:t>
            </a:r>
            <a:endParaRPr lang="en-US" sz="900" dirty="0">
              <a:solidFill>
                <a:schemeClr val="dk1"/>
              </a:solidFill>
            </a:endParaRPr>
          </a:p>
          <a:p>
            <a:pPr>
              <a:lnSpc>
                <a:spcPct val="150000"/>
              </a:lnSpc>
              <a:buClr>
                <a:schemeClr val="dk1"/>
              </a:buClr>
              <a:buSzPct val="122222"/>
            </a:pPr>
            <a:r>
              <a:rPr lang="en-US" sz="900" b="1" dirty="0">
                <a:solidFill>
                  <a:schemeClr val="dk1"/>
                </a:solidFill>
              </a:rPr>
              <a:t>Leadership Conference of Women Religious</a:t>
            </a:r>
            <a:r>
              <a:rPr lang="en-US" sz="900" dirty="0">
                <a:solidFill>
                  <a:schemeClr val="dk1"/>
                </a:solidFill>
              </a:rPr>
              <a:t>: Ann </a:t>
            </a:r>
            <a:r>
              <a:rPr lang="en-US" sz="900" dirty="0" err="1">
                <a:solidFill>
                  <a:schemeClr val="dk1"/>
                </a:solidFill>
              </a:rPr>
              <a:t>Scholz</a:t>
            </a:r>
            <a:r>
              <a:rPr lang="en-US" sz="900" dirty="0">
                <a:solidFill>
                  <a:schemeClr val="dk1"/>
                </a:solidFill>
              </a:rPr>
              <a:t>, SSND </a:t>
            </a:r>
            <a:r>
              <a:rPr lang="en-US" sz="900" dirty="0" err="1">
                <a:solidFill>
                  <a:schemeClr val="dk1"/>
                </a:solidFill>
              </a:rPr>
              <a:t>ascholz@lcwr.org</a:t>
            </a:r>
            <a:endParaRPr lang="en-US" sz="900" dirty="0">
              <a:solidFill>
                <a:schemeClr val="dk1"/>
              </a:solidFill>
            </a:endParaRPr>
          </a:p>
          <a:p>
            <a:pPr>
              <a:lnSpc>
                <a:spcPct val="150000"/>
              </a:lnSpc>
            </a:pPr>
            <a:r>
              <a:rPr lang="en-US" sz="900" b="1" dirty="0">
                <a:solidFill>
                  <a:schemeClr val="dk1"/>
                </a:solidFill>
              </a:rPr>
              <a:t>Lutheran Immigration and Refugee Service: </a:t>
            </a:r>
            <a:r>
              <a:rPr lang="en-US" sz="900" dirty="0" err="1">
                <a:solidFill>
                  <a:schemeClr val="dk1"/>
                </a:solidFill>
              </a:rPr>
              <a:t>McKayla</a:t>
            </a:r>
            <a:r>
              <a:rPr lang="en-US" sz="900" dirty="0">
                <a:solidFill>
                  <a:schemeClr val="dk1"/>
                </a:solidFill>
              </a:rPr>
              <a:t> </a:t>
            </a:r>
            <a:r>
              <a:rPr lang="en-US" sz="900" dirty="0" err="1">
                <a:solidFill>
                  <a:schemeClr val="dk1"/>
                </a:solidFill>
              </a:rPr>
              <a:t>Eskilson</a:t>
            </a:r>
            <a:r>
              <a:rPr lang="en-US" sz="900" dirty="0">
                <a:solidFill>
                  <a:schemeClr val="dk1"/>
                </a:solidFill>
              </a:rPr>
              <a:t>, </a:t>
            </a:r>
            <a:r>
              <a:rPr lang="en-US" sz="900" dirty="0" err="1">
                <a:solidFill>
                  <a:schemeClr val="dk1"/>
                </a:solidFill>
              </a:rPr>
              <a:t>meskilson@lirs.org</a:t>
            </a:r>
            <a:endParaRPr lang="en-US" sz="900" dirty="0">
              <a:solidFill>
                <a:schemeClr val="dk1"/>
              </a:solidFill>
            </a:endParaRPr>
          </a:p>
          <a:p>
            <a:pPr>
              <a:lnSpc>
                <a:spcPct val="150000"/>
              </a:lnSpc>
            </a:pPr>
            <a:r>
              <a:rPr lang="en-US" sz="900" b="1" dirty="0" err="1">
                <a:solidFill>
                  <a:schemeClr val="dk1"/>
                </a:solidFill>
              </a:rPr>
              <a:t>Maryknoll</a:t>
            </a:r>
            <a:r>
              <a:rPr lang="en-US" sz="900" b="1" dirty="0">
                <a:solidFill>
                  <a:schemeClr val="dk1"/>
                </a:solidFill>
              </a:rPr>
              <a:t> Office for Global Concerns: </a:t>
            </a:r>
            <a:r>
              <a:rPr lang="en-US" sz="900" dirty="0">
                <a:solidFill>
                  <a:schemeClr val="dk1"/>
                </a:solidFill>
              </a:rPr>
              <a:t>Judy Coode, </a:t>
            </a:r>
            <a:r>
              <a:rPr lang="en-US" sz="900" dirty="0" err="1">
                <a:solidFill>
                  <a:schemeClr val="dk1"/>
                </a:solidFill>
              </a:rPr>
              <a:t>jcoode@maryknoll.org</a:t>
            </a:r>
            <a:r>
              <a:rPr lang="en-US" sz="900" dirty="0">
                <a:solidFill>
                  <a:schemeClr val="dk1"/>
                </a:solidFill>
              </a:rPr>
              <a:t>  </a:t>
            </a:r>
          </a:p>
          <a:p>
            <a:pPr>
              <a:lnSpc>
                <a:spcPct val="150000"/>
              </a:lnSpc>
            </a:pPr>
            <a:r>
              <a:rPr lang="en-US" sz="900" b="1" dirty="0">
                <a:solidFill>
                  <a:schemeClr val="dk1"/>
                </a:solidFill>
              </a:rPr>
              <a:t>Mennonite Central Committee U.S.: </a:t>
            </a:r>
            <a:r>
              <a:rPr lang="en-US" sz="900" dirty="0">
                <a:solidFill>
                  <a:schemeClr val="dk1"/>
                </a:solidFill>
              </a:rPr>
              <a:t>Tammy Alexander, </a:t>
            </a:r>
            <a:r>
              <a:rPr lang="en-US" sz="900" dirty="0" err="1">
                <a:solidFill>
                  <a:schemeClr val="dk1"/>
                </a:solidFill>
              </a:rPr>
              <a:t>TammyAlexander@mcc.org</a:t>
            </a:r>
            <a:endParaRPr lang="en-US" sz="900" dirty="0">
              <a:solidFill>
                <a:schemeClr val="dk1"/>
              </a:solidFill>
            </a:endParaRPr>
          </a:p>
          <a:p>
            <a:pPr>
              <a:lnSpc>
                <a:spcPct val="150000"/>
              </a:lnSpc>
            </a:pPr>
            <a:r>
              <a:rPr lang="en-US" sz="900" b="1" dirty="0">
                <a:solidFill>
                  <a:schemeClr val="dk1"/>
                </a:solidFill>
              </a:rPr>
              <a:t>Muslim Public Affairs Council: </a:t>
            </a:r>
            <a:r>
              <a:rPr lang="en-US" sz="900" dirty="0" err="1">
                <a:solidFill>
                  <a:schemeClr val="dk1"/>
                </a:solidFill>
              </a:rPr>
              <a:t>Hoda</a:t>
            </a:r>
            <a:r>
              <a:rPr lang="en-US" sz="900" dirty="0">
                <a:solidFill>
                  <a:schemeClr val="dk1"/>
                </a:solidFill>
              </a:rPr>
              <a:t> </a:t>
            </a:r>
            <a:r>
              <a:rPr lang="en-US" sz="900" dirty="0" err="1">
                <a:solidFill>
                  <a:schemeClr val="dk1"/>
                </a:solidFill>
              </a:rPr>
              <a:t>Elshishtawy</a:t>
            </a:r>
            <a:r>
              <a:rPr lang="en-US" sz="900" dirty="0">
                <a:solidFill>
                  <a:schemeClr val="dk1"/>
                </a:solidFill>
              </a:rPr>
              <a:t>, </a:t>
            </a:r>
            <a:r>
              <a:rPr lang="en-US" sz="900" dirty="0" err="1">
                <a:solidFill>
                  <a:schemeClr val="dk1"/>
                </a:solidFill>
              </a:rPr>
              <a:t>hoda@mpac.org</a:t>
            </a:r>
            <a:endParaRPr lang="en-US" sz="900" dirty="0">
              <a:solidFill>
                <a:schemeClr val="dk1"/>
              </a:solidFill>
            </a:endParaRPr>
          </a:p>
          <a:p>
            <a:pPr>
              <a:lnSpc>
                <a:spcPct val="150000"/>
              </a:lnSpc>
            </a:pPr>
            <a:r>
              <a:rPr lang="en-US" sz="900" b="1" dirty="0">
                <a:solidFill>
                  <a:schemeClr val="dk1"/>
                </a:solidFill>
              </a:rPr>
              <a:t>Sisters of the Good Shepherd: </a:t>
            </a:r>
            <a:r>
              <a:rPr lang="en-US" sz="900" dirty="0">
                <a:solidFill>
                  <a:schemeClr val="dk1"/>
                </a:solidFill>
              </a:rPr>
              <a:t>Larry Couch, </a:t>
            </a:r>
            <a:r>
              <a:rPr lang="en-US" sz="900" dirty="0" err="1">
                <a:solidFill>
                  <a:schemeClr val="dk1"/>
                </a:solidFill>
              </a:rPr>
              <a:t>lclobbyist@gsadvocacy.org</a:t>
            </a:r>
            <a:endParaRPr lang="en-US" sz="900" dirty="0">
              <a:solidFill>
                <a:schemeClr val="dk1"/>
              </a:solidFill>
            </a:endParaRPr>
          </a:p>
          <a:p>
            <a:pPr>
              <a:lnSpc>
                <a:spcPct val="150000"/>
              </a:lnSpc>
            </a:pPr>
            <a:r>
              <a:rPr lang="en-US" sz="900" b="1" dirty="0">
                <a:solidFill>
                  <a:schemeClr val="dk1"/>
                </a:solidFill>
              </a:rPr>
              <a:t>National Council of Churches: </a:t>
            </a:r>
            <a:r>
              <a:rPr lang="en-US" sz="900" dirty="0">
                <a:solidFill>
                  <a:schemeClr val="dk1"/>
                </a:solidFill>
              </a:rPr>
              <a:t>Russell Meyer, </a:t>
            </a:r>
            <a:r>
              <a:rPr lang="en-US" sz="900" dirty="0" err="1">
                <a:solidFill>
                  <a:schemeClr val="dk1"/>
                </a:solidFill>
              </a:rPr>
              <a:t>rmeyer@floridachurches.org</a:t>
            </a:r>
            <a:endParaRPr lang="en-US" sz="900" dirty="0">
              <a:solidFill>
                <a:schemeClr val="dk1"/>
              </a:solidFill>
            </a:endParaRPr>
          </a:p>
          <a:p>
            <a:pPr>
              <a:lnSpc>
                <a:spcPct val="150000"/>
              </a:lnSpc>
            </a:pPr>
            <a:r>
              <a:rPr lang="en-US" sz="900" b="1" dirty="0">
                <a:solidFill>
                  <a:schemeClr val="dk1"/>
                </a:solidFill>
              </a:rPr>
              <a:t>National Council of Jewish Women: </a:t>
            </a:r>
            <a:r>
              <a:rPr lang="en-US" sz="900" dirty="0">
                <a:solidFill>
                  <a:schemeClr val="dk1"/>
                </a:solidFill>
              </a:rPr>
              <a:t>Faith Fried, </a:t>
            </a:r>
            <a:r>
              <a:rPr lang="en-US" sz="900" dirty="0" err="1">
                <a:solidFill>
                  <a:schemeClr val="dk1"/>
                </a:solidFill>
              </a:rPr>
              <a:t>Faith@ncjwdc.org</a:t>
            </a:r>
            <a:endParaRPr lang="en-US" sz="900" dirty="0">
              <a:solidFill>
                <a:schemeClr val="dk1"/>
              </a:solidFill>
            </a:endParaRPr>
          </a:p>
          <a:p>
            <a:pPr>
              <a:lnSpc>
                <a:spcPct val="150000"/>
              </a:lnSpc>
            </a:pPr>
            <a:r>
              <a:rPr lang="en-US" sz="900" b="1" dirty="0">
                <a:solidFill>
                  <a:schemeClr val="dk1"/>
                </a:solidFill>
              </a:rPr>
              <a:t>National Justice for Our Neighbors: </a:t>
            </a:r>
            <a:r>
              <a:rPr lang="en-US" sz="900" dirty="0">
                <a:solidFill>
                  <a:schemeClr val="dk1"/>
                </a:solidFill>
              </a:rPr>
              <a:t>Rob Rutland-Brown</a:t>
            </a:r>
            <a:r>
              <a:rPr lang="en-US" sz="900" b="1" dirty="0">
                <a:solidFill>
                  <a:schemeClr val="dk1"/>
                </a:solidFill>
              </a:rPr>
              <a:t>, </a:t>
            </a:r>
            <a:r>
              <a:rPr lang="en-US" sz="900" dirty="0" err="1">
                <a:solidFill>
                  <a:schemeClr val="dk1"/>
                </a:solidFill>
              </a:rPr>
              <a:t>rob@njfon.org</a:t>
            </a:r>
            <a:r>
              <a:rPr lang="en-US" sz="900" dirty="0">
                <a:solidFill>
                  <a:schemeClr val="dk1"/>
                </a:solidFill>
              </a:rPr>
              <a:t>  </a:t>
            </a:r>
            <a:r>
              <a:rPr lang="en-US" sz="900" b="1" dirty="0">
                <a:solidFill>
                  <a:schemeClr val="dk1"/>
                </a:solidFill>
              </a:rPr>
              <a:t> </a:t>
            </a:r>
          </a:p>
          <a:p>
            <a:pPr>
              <a:lnSpc>
                <a:spcPct val="150000"/>
              </a:lnSpc>
            </a:pPr>
            <a:r>
              <a:rPr lang="en-US" sz="900" b="1" dirty="0">
                <a:solidFill>
                  <a:schemeClr val="dk1"/>
                </a:solidFill>
              </a:rPr>
              <a:t>NETWORK Lobby: </a:t>
            </a:r>
            <a:r>
              <a:rPr lang="en-US" sz="900" dirty="0">
                <a:solidFill>
                  <a:schemeClr val="dk1"/>
                </a:solidFill>
              </a:rPr>
              <a:t>Laura Peralta-Schulte, </a:t>
            </a:r>
            <a:r>
              <a:rPr lang="en-US" sz="900" dirty="0" err="1">
                <a:solidFill>
                  <a:schemeClr val="dk1"/>
                </a:solidFill>
              </a:rPr>
              <a:t>LPeralta@networklobby.org</a:t>
            </a:r>
            <a:endParaRPr lang="en-US" sz="900" dirty="0">
              <a:solidFill>
                <a:schemeClr val="dk1"/>
              </a:solidFill>
            </a:endParaRPr>
          </a:p>
          <a:p>
            <a:pPr>
              <a:lnSpc>
                <a:spcPct val="150000"/>
              </a:lnSpc>
            </a:pPr>
            <a:r>
              <a:rPr lang="en-US" sz="900" b="1" dirty="0" err="1">
                <a:solidFill>
                  <a:schemeClr val="dk1"/>
                </a:solidFill>
              </a:rPr>
              <a:t>Pax</a:t>
            </a:r>
            <a:r>
              <a:rPr lang="en-US" sz="900" b="1" dirty="0">
                <a:solidFill>
                  <a:schemeClr val="dk1"/>
                </a:solidFill>
              </a:rPr>
              <a:t> Christi: </a:t>
            </a:r>
            <a:r>
              <a:rPr lang="en-US" sz="900" dirty="0">
                <a:solidFill>
                  <a:schemeClr val="dk1"/>
                </a:solidFill>
              </a:rPr>
              <a:t>Anne-Louise Nadeau, </a:t>
            </a:r>
            <a:r>
              <a:rPr lang="en-US" sz="900" dirty="0" err="1">
                <a:solidFill>
                  <a:schemeClr val="dk1"/>
                </a:solidFill>
              </a:rPr>
              <a:t>anadeau@paxchristiusa.org</a:t>
            </a:r>
            <a:endParaRPr lang="en-US" sz="900" dirty="0">
              <a:solidFill>
                <a:schemeClr val="dk1"/>
              </a:solidFill>
            </a:endParaRPr>
          </a:p>
          <a:p>
            <a:pPr>
              <a:lnSpc>
                <a:spcPct val="150000"/>
              </a:lnSpc>
            </a:pPr>
            <a:r>
              <a:rPr lang="en-US" sz="900" b="1" dirty="0">
                <a:solidFill>
                  <a:schemeClr val="dk1"/>
                </a:solidFill>
              </a:rPr>
              <a:t>PICO: </a:t>
            </a:r>
            <a:r>
              <a:rPr lang="en-US" sz="900" dirty="0">
                <a:solidFill>
                  <a:schemeClr val="dk1"/>
                </a:solidFill>
              </a:rPr>
              <a:t>Rich Morales </a:t>
            </a:r>
            <a:r>
              <a:rPr lang="en-US" sz="900" dirty="0" err="1">
                <a:solidFill>
                  <a:schemeClr val="dk1"/>
                </a:solidFill>
              </a:rPr>
              <a:t>rmorales@piconetwork.org</a:t>
            </a:r>
            <a:endParaRPr lang="en-US" sz="900" dirty="0">
              <a:solidFill>
                <a:schemeClr val="dk1"/>
              </a:solidFill>
            </a:endParaRPr>
          </a:p>
          <a:p>
            <a:pPr>
              <a:lnSpc>
                <a:spcPct val="150000"/>
              </a:lnSpc>
            </a:pPr>
            <a:r>
              <a:rPr lang="en-US" sz="900" b="1" dirty="0">
                <a:solidFill>
                  <a:schemeClr val="dk1"/>
                </a:solidFill>
              </a:rPr>
              <a:t>Presbyterian Church, USA: </a:t>
            </a:r>
            <a:r>
              <a:rPr lang="en-US" sz="900" dirty="0">
                <a:solidFill>
                  <a:schemeClr val="dk1"/>
                </a:solidFill>
              </a:rPr>
              <a:t>Teresa Waggener, </a:t>
            </a:r>
            <a:r>
              <a:rPr lang="en-US" sz="900" dirty="0" err="1">
                <a:solidFill>
                  <a:schemeClr val="dk1"/>
                </a:solidFill>
              </a:rPr>
              <a:t>Teresa.Waggener@pcusa.org</a:t>
            </a:r>
            <a:endParaRPr lang="en-US" sz="900" dirty="0">
              <a:solidFill>
                <a:schemeClr val="dk1"/>
              </a:solidFill>
            </a:endParaRPr>
          </a:p>
          <a:p>
            <a:pPr>
              <a:lnSpc>
                <a:spcPct val="150000"/>
              </a:lnSpc>
            </a:pPr>
            <a:r>
              <a:rPr lang="en-US" sz="900" b="1" dirty="0" err="1">
                <a:solidFill>
                  <a:schemeClr val="dk1"/>
                </a:solidFill>
              </a:rPr>
              <a:t>Scalibrinian</a:t>
            </a:r>
            <a:r>
              <a:rPr lang="en-US" sz="900" b="1" dirty="0">
                <a:solidFill>
                  <a:schemeClr val="dk1"/>
                </a:solidFill>
              </a:rPr>
              <a:t> International Migration Network/Center for Migration Studies: </a:t>
            </a:r>
            <a:r>
              <a:rPr lang="en-US" sz="900" dirty="0">
                <a:solidFill>
                  <a:schemeClr val="dk1"/>
                </a:solidFill>
              </a:rPr>
              <a:t>Kevin Appleby; </a:t>
            </a:r>
            <a:r>
              <a:rPr lang="en-US" sz="900" dirty="0" err="1">
                <a:solidFill>
                  <a:schemeClr val="dk1"/>
                </a:solidFill>
              </a:rPr>
              <a:t>kappleby@cmsny.org</a:t>
            </a:r>
            <a:endParaRPr lang="en-US" sz="900" dirty="0">
              <a:solidFill>
                <a:schemeClr val="dk1"/>
              </a:solidFill>
            </a:endParaRPr>
          </a:p>
          <a:p>
            <a:pPr>
              <a:lnSpc>
                <a:spcPct val="150000"/>
              </a:lnSpc>
            </a:pPr>
            <a:r>
              <a:rPr lang="en-US" sz="900" b="1" dirty="0">
                <a:solidFill>
                  <a:schemeClr val="dk1"/>
                </a:solidFill>
              </a:rPr>
              <a:t>Sisters of Mercy of the Americas: </a:t>
            </a:r>
            <a:r>
              <a:rPr lang="en-US" sz="900" dirty="0">
                <a:solidFill>
                  <a:schemeClr val="dk1"/>
                </a:solidFill>
              </a:rPr>
              <a:t>Jean </a:t>
            </a:r>
            <a:r>
              <a:rPr lang="en-US" sz="900" dirty="0" err="1">
                <a:solidFill>
                  <a:schemeClr val="dk1"/>
                </a:solidFill>
              </a:rPr>
              <a:t>Stokan</a:t>
            </a:r>
            <a:r>
              <a:rPr lang="en-US" sz="900" dirty="0">
                <a:solidFill>
                  <a:schemeClr val="dk1"/>
                </a:solidFill>
              </a:rPr>
              <a:t>, </a:t>
            </a:r>
            <a:r>
              <a:rPr lang="en-US" sz="900" dirty="0" err="1">
                <a:solidFill>
                  <a:schemeClr val="dk1"/>
                </a:solidFill>
              </a:rPr>
              <a:t>jstokan@sistersofmercy.org</a:t>
            </a:r>
            <a:endParaRPr lang="en-US" sz="900" dirty="0">
              <a:solidFill>
                <a:schemeClr val="dk1"/>
              </a:solidFill>
            </a:endParaRPr>
          </a:p>
          <a:p>
            <a:pPr>
              <a:lnSpc>
                <a:spcPct val="150000"/>
              </a:lnSpc>
            </a:pPr>
            <a:r>
              <a:rPr lang="en-US" sz="900" b="1" dirty="0">
                <a:solidFill>
                  <a:schemeClr val="dk1"/>
                </a:solidFill>
              </a:rPr>
              <a:t>Sojourners: </a:t>
            </a:r>
            <a:r>
              <a:rPr lang="en-US" sz="900" dirty="0">
                <a:solidFill>
                  <a:schemeClr val="dk1"/>
                </a:solidFill>
              </a:rPr>
              <a:t>Michael </a:t>
            </a:r>
            <a:r>
              <a:rPr lang="en-US" sz="900" dirty="0" err="1">
                <a:solidFill>
                  <a:schemeClr val="dk1"/>
                </a:solidFill>
              </a:rPr>
              <a:t>Mershon</a:t>
            </a:r>
            <a:r>
              <a:rPr lang="en-US" sz="900" dirty="0">
                <a:solidFill>
                  <a:schemeClr val="dk1"/>
                </a:solidFill>
              </a:rPr>
              <a:t> </a:t>
            </a:r>
            <a:r>
              <a:rPr lang="en-US" sz="900" dirty="0" err="1">
                <a:solidFill>
                  <a:schemeClr val="dk1"/>
                </a:solidFill>
              </a:rPr>
              <a:t>mmershon@sojo.net</a:t>
            </a:r>
            <a:endParaRPr lang="en-US" sz="900" dirty="0">
              <a:solidFill>
                <a:schemeClr val="dk1"/>
              </a:solidFill>
            </a:endParaRPr>
          </a:p>
          <a:p>
            <a:pPr>
              <a:lnSpc>
                <a:spcPct val="150000"/>
              </a:lnSpc>
            </a:pPr>
            <a:r>
              <a:rPr lang="en-US" sz="900" b="1" dirty="0" err="1">
                <a:solidFill>
                  <a:schemeClr val="dk1"/>
                </a:solidFill>
              </a:rPr>
              <a:t>T’ruah</a:t>
            </a:r>
            <a:r>
              <a:rPr lang="en-US" sz="900" b="1" dirty="0">
                <a:solidFill>
                  <a:schemeClr val="dk1"/>
                </a:solidFill>
              </a:rPr>
              <a:t>: The Rabbinic Call for Human Rights: </a:t>
            </a:r>
            <a:r>
              <a:rPr lang="en-US" sz="900" dirty="0">
                <a:solidFill>
                  <a:schemeClr val="dk1"/>
                </a:solidFill>
              </a:rPr>
              <a:t>Rabbi Rachel Kahn-</a:t>
            </a:r>
            <a:r>
              <a:rPr lang="en-US" sz="900" dirty="0" err="1">
                <a:solidFill>
                  <a:schemeClr val="dk1"/>
                </a:solidFill>
              </a:rPr>
              <a:t>Troster</a:t>
            </a:r>
            <a:r>
              <a:rPr lang="en-US" sz="900" dirty="0">
                <a:solidFill>
                  <a:schemeClr val="dk1"/>
                </a:solidFill>
              </a:rPr>
              <a:t>,</a:t>
            </a:r>
            <a:r>
              <a:rPr lang="en-US" sz="900" b="1" dirty="0">
                <a:solidFill>
                  <a:schemeClr val="dk1"/>
                </a:solidFill>
              </a:rPr>
              <a:t> </a:t>
            </a:r>
            <a:r>
              <a:rPr lang="en-US" sz="900" dirty="0" err="1">
                <a:solidFill>
                  <a:schemeClr val="dk1"/>
                </a:solidFill>
              </a:rPr>
              <a:t>rkahntroster@truah.org</a:t>
            </a:r>
            <a:endParaRPr lang="en-US" sz="900" dirty="0">
              <a:solidFill>
                <a:schemeClr val="dk1"/>
              </a:solidFill>
            </a:endParaRPr>
          </a:p>
          <a:p>
            <a:pPr>
              <a:lnSpc>
                <a:spcPct val="150000"/>
              </a:lnSpc>
            </a:pPr>
            <a:r>
              <a:rPr lang="en-US" sz="900" b="1" dirty="0">
                <a:solidFill>
                  <a:schemeClr val="dk1"/>
                </a:solidFill>
              </a:rPr>
              <a:t>Union for Reform Judaism:</a:t>
            </a:r>
            <a:r>
              <a:rPr lang="en-US" sz="900" dirty="0">
                <a:solidFill>
                  <a:schemeClr val="dk1"/>
                </a:solidFill>
              </a:rPr>
              <a:t> Shelby Friedman, </a:t>
            </a:r>
            <a:r>
              <a:rPr lang="en-US" sz="900" dirty="0" err="1">
                <a:solidFill>
                  <a:schemeClr val="dk1"/>
                </a:solidFill>
              </a:rPr>
              <a:t>sefriedman@rac.org</a:t>
            </a:r>
            <a:endParaRPr lang="en-US" sz="900" dirty="0">
              <a:solidFill>
                <a:schemeClr val="dk1"/>
              </a:solidFill>
            </a:endParaRPr>
          </a:p>
          <a:p>
            <a:pPr>
              <a:lnSpc>
                <a:spcPct val="150000"/>
              </a:lnSpc>
            </a:pPr>
            <a:r>
              <a:rPr lang="en-US" sz="900" b="1" dirty="0">
                <a:solidFill>
                  <a:schemeClr val="dk1"/>
                </a:solidFill>
              </a:rPr>
              <a:t>Unitarian Universalist Association: </a:t>
            </a:r>
            <a:r>
              <a:rPr lang="en-US" sz="900" dirty="0">
                <a:solidFill>
                  <a:schemeClr val="dk1"/>
                </a:solidFill>
              </a:rPr>
              <a:t>Susan Leslie, </a:t>
            </a:r>
            <a:r>
              <a:rPr lang="en-US" sz="900" dirty="0" err="1">
                <a:solidFill>
                  <a:schemeClr val="dk1"/>
                </a:solidFill>
              </a:rPr>
              <a:t>SLeslie@uua.org</a:t>
            </a:r>
            <a:endParaRPr lang="en-US" sz="900" dirty="0">
              <a:solidFill>
                <a:schemeClr val="dk1"/>
              </a:solidFill>
            </a:endParaRPr>
          </a:p>
          <a:p>
            <a:pPr>
              <a:lnSpc>
                <a:spcPct val="150000"/>
              </a:lnSpc>
            </a:pPr>
            <a:r>
              <a:rPr lang="en-US" sz="900" b="1" dirty="0">
                <a:solidFill>
                  <a:schemeClr val="dk1"/>
                </a:solidFill>
              </a:rPr>
              <a:t>Unitarian Universalist Service Committee: </a:t>
            </a:r>
            <a:r>
              <a:rPr lang="en-US" sz="900" dirty="0">
                <a:solidFill>
                  <a:schemeClr val="dk1"/>
                </a:solidFill>
              </a:rPr>
              <a:t>Hannah </a:t>
            </a:r>
            <a:r>
              <a:rPr lang="en-US" sz="900" dirty="0" err="1">
                <a:solidFill>
                  <a:schemeClr val="dk1"/>
                </a:solidFill>
              </a:rPr>
              <a:t>Hafter</a:t>
            </a:r>
            <a:r>
              <a:rPr lang="en-US" sz="900" dirty="0">
                <a:solidFill>
                  <a:schemeClr val="dk1"/>
                </a:solidFill>
              </a:rPr>
              <a:t>, </a:t>
            </a:r>
            <a:r>
              <a:rPr lang="en-US" sz="900" dirty="0" err="1">
                <a:solidFill>
                  <a:schemeClr val="dk1"/>
                </a:solidFill>
              </a:rPr>
              <a:t>hhafter@uusc.org</a:t>
            </a:r>
            <a:endParaRPr lang="en-US" sz="900" dirty="0">
              <a:solidFill>
                <a:schemeClr val="dk1"/>
              </a:solidFill>
            </a:endParaRPr>
          </a:p>
          <a:p>
            <a:pPr>
              <a:lnSpc>
                <a:spcPct val="150000"/>
              </a:lnSpc>
            </a:pPr>
            <a:r>
              <a:rPr lang="en-US" sz="900" b="1" dirty="0">
                <a:solidFill>
                  <a:schemeClr val="dk1"/>
                </a:solidFill>
              </a:rPr>
              <a:t>United Church of Christ: </a:t>
            </a:r>
            <a:r>
              <a:rPr lang="en-US" sz="900" dirty="0">
                <a:solidFill>
                  <a:schemeClr val="dk1"/>
                </a:solidFill>
              </a:rPr>
              <a:t>Jason Carson Wilson, </a:t>
            </a:r>
            <a:r>
              <a:rPr lang="en-US" sz="900" dirty="0" err="1">
                <a:solidFill>
                  <a:schemeClr val="dk1"/>
                </a:solidFill>
              </a:rPr>
              <a:t>wilsonj@ucc.org</a:t>
            </a:r>
            <a:endParaRPr lang="en-US" sz="900" dirty="0">
              <a:solidFill>
                <a:schemeClr val="dk1"/>
              </a:solidFill>
            </a:endParaRPr>
          </a:p>
          <a:p>
            <a:pPr>
              <a:lnSpc>
                <a:spcPct val="150000"/>
              </a:lnSpc>
            </a:pPr>
            <a:r>
              <a:rPr lang="en-US" sz="900" b="1" dirty="0">
                <a:solidFill>
                  <a:schemeClr val="dk1"/>
                </a:solidFill>
              </a:rPr>
              <a:t>United Methodist Church: </a:t>
            </a:r>
            <a:r>
              <a:rPr lang="en-US" sz="900" dirty="0" err="1">
                <a:solidFill>
                  <a:schemeClr val="dk1"/>
                </a:solidFill>
              </a:rPr>
              <a:t>Jeania</a:t>
            </a:r>
            <a:r>
              <a:rPr lang="en-US" sz="900" dirty="0">
                <a:solidFill>
                  <a:schemeClr val="dk1"/>
                </a:solidFill>
              </a:rPr>
              <a:t> </a:t>
            </a:r>
            <a:r>
              <a:rPr lang="en-US" sz="900" dirty="0" err="1">
                <a:solidFill>
                  <a:schemeClr val="dk1"/>
                </a:solidFill>
              </a:rPr>
              <a:t>Ree</a:t>
            </a:r>
            <a:r>
              <a:rPr lang="en-US" sz="900" dirty="0">
                <a:solidFill>
                  <a:schemeClr val="dk1"/>
                </a:solidFill>
              </a:rPr>
              <a:t> Moore, </a:t>
            </a:r>
            <a:r>
              <a:rPr lang="en-US" sz="900" dirty="0" err="1">
                <a:solidFill>
                  <a:schemeClr val="dk1"/>
                </a:solidFill>
              </a:rPr>
              <a:t>jmoore@umc-gbcs.org</a:t>
            </a:r>
            <a:endParaRPr lang="en-US" sz="900" dirty="0">
              <a:solidFill>
                <a:schemeClr val="dk1"/>
              </a:solidFill>
            </a:endParaRPr>
          </a:p>
          <a:p>
            <a:pPr>
              <a:lnSpc>
                <a:spcPct val="150000"/>
              </a:lnSpc>
            </a:pPr>
            <a:r>
              <a:rPr lang="en-US" sz="900" b="1" dirty="0">
                <a:solidFill>
                  <a:schemeClr val="dk1"/>
                </a:solidFill>
              </a:rPr>
              <a:t>UNITED SIKHS</a:t>
            </a:r>
            <a:r>
              <a:rPr lang="en-US" sz="900" dirty="0">
                <a:solidFill>
                  <a:schemeClr val="dk1"/>
                </a:solidFill>
              </a:rPr>
              <a:t>: </a:t>
            </a:r>
            <a:r>
              <a:rPr lang="en-US" sz="900" dirty="0" err="1">
                <a:solidFill>
                  <a:schemeClr val="dk1"/>
                </a:solidFill>
              </a:rPr>
              <a:t>Anisha</a:t>
            </a:r>
            <a:r>
              <a:rPr lang="en-US" sz="900" dirty="0">
                <a:solidFill>
                  <a:schemeClr val="dk1"/>
                </a:solidFill>
              </a:rPr>
              <a:t> Singh, </a:t>
            </a:r>
            <a:r>
              <a:rPr lang="en-US" sz="900" dirty="0" err="1">
                <a:solidFill>
                  <a:schemeClr val="dk1"/>
                </a:solidFill>
              </a:rPr>
              <a:t>anisha.singh@unitedsikhs.org</a:t>
            </a:r>
            <a:endParaRPr lang="en-US" sz="900" dirty="0">
              <a:solidFill>
                <a:schemeClr val="dk1"/>
              </a:solidFill>
            </a:endParaRPr>
          </a:p>
          <a:p>
            <a:pPr>
              <a:lnSpc>
                <a:spcPct val="150000"/>
              </a:lnSpc>
            </a:pPr>
            <a:r>
              <a:rPr lang="en-US" sz="900" b="1" dirty="0">
                <a:solidFill>
                  <a:schemeClr val="dk1"/>
                </a:solidFill>
              </a:rPr>
              <a:t>U.S. Conference of Catholic Bishops: </a:t>
            </a:r>
            <a:r>
              <a:rPr lang="en-US" sz="900" dirty="0">
                <a:solidFill>
                  <a:schemeClr val="dk1"/>
                </a:solidFill>
              </a:rPr>
              <a:t>Todd Scribner, </a:t>
            </a:r>
            <a:r>
              <a:rPr lang="en-US" sz="900" dirty="0" err="1">
                <a:solidFill>
                  <a:schemeClr val="dk1"/>
                </a:solidFill>
              </a:rPr>
              <a:t>tscribner@usccb.org</a:t>
            </a:r>
            <a:endParaRPr lang="en-US" sz="900" dirty="0">
              <a:solidFill>
                <a:schemeClr val="dk1"/>
              </a:solidFill>
            </a:endParaRPr>
          </a:p>
          <a:p>
            <a:pPr>
              <a:lnSpc>
                <a:spcPct val="150000"/>
              </a:lnSpc>
            </a:pPr>
            <a:r>
              <a:rPr lang="en-US" sz="900" b="1" dirty="0">
                <a:solidFill>
                  <a:schemeClr val="dk1"/>
                </a:solidFill>
              </a:rPr>
              <a:t>World Relief: </a:t>
            </a:r>
            <a:r>
              <a:rPr lang="en-US" sz="900" dirty="0">
                <a:solidFill>
                  <a:schemeClr val="dk1"/>
                </a:solidFill>
              </a:rPr>
              <a:t>Jenny Hwang, </a:t>
            </a:r>
            <a:r>
              <a:rPr lang="en-US" sz="900" dirty="0" err="1">
                <a:solidFill>
                  <a:schemeClr val="dk1"/>
                </a:solidFill>
              </a:rPr>
              <a:t>jhwang@worldrelief.org</a:t>
            </a:r>
            <a:endParaRPr lang="en-US" sz="900" dirty="0">
              <a:solidFill>
                <a:schemeClr val="dk1"/>
              </a:solidFill>
            </a:endParaRPr>
          </a:p>
          <a:p>
            <a:pPr>
              <a:lnSpc>
                <a:spcPct val="150000"/>
              </a:lnSpc>
            </a:pPr>
            <a:endParaRPr sz="900" dirty="0"/>
          </a:p>
        </p:txBody>
      </p:sp>
    </p:spTree>
    <p:extLst>
      <p:ext uri="{BB962C8B-B14F-4D97-AF65-F5344CB8AC3E}">
        <p14:creationId xmlns:p14="http://schemas.microsoft.com/office/powerpoint/2010/main" val="186048709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ge result for Clara Hart Refugee Congress"/>
          <p:cNvPicPr/>
          <p:nvPr/>
        </p:nvPicPr>
        <p:blipFill>
          <a:blip r:embed="rId2">
            <a:extLst>
              <a:ext uri="{28A0092B-C50C-407E-A947-70E740481C1C}">
                <a14:useLocalDpi xmlns:a14="http://schemas.microsoft.com/office/drawing/2010/main" val="0"/>
              </a:ext>
            </a:extLst>
          </a:blip>
          <a:srcRect/>
          <a:stretch>
            <a:fillRect/>
          </a:stretch>
        </p:blipFill>
        <p:spPr bwMode="auto">
          <a:xfrm>
            <a:off x="1093400" y="1834680"/>
            <a:ext cx="6801848" cy="4336846"/>
          </a:xfrm>
          <a:prstGeom prst="rect">
            <a:avLst/>
          </a:prstGeom>
          <a:noFill/>
          <a:ln>
            <a:noFill/>
          </a:ln>
        </p:spPr>
      </p:pic>
      <p:sp>
        <p:nvSpPr>
          <p:cNvPr id="3" name="TextBox 2"/>
          <p:cNvSpPr txBox="1"/>
          <p:nvPr/>
        </p:nvSpPr>
        <p:spPr>
          <a:xfrm>
            <a:off x="254643" y="294962"/>
            <a:ext cx="5903089" cy="769441"/>
          </a:xfrm>
          <a:prstGeom prst="rect">
            <a:avLst/>
          </a:prstGeom>
          <a:noFill/>
        </p:spPr>
        <p:txBody>
          <a:bodyPr wrap="square" rtlCol="0">
            <a:spAutoFit/>
          </a:bodyPr>
          <a:lstStyle/>
          <a:p>
            <a:r>
              <a:rPr lang="en-US" sz="4400" b="1" dirty="0" smtClean="0">
                <a:solidFill>
                  <a:schemeClr val="tx2"/>
                </a:solidFill>
              </a:rPr>
              <a:t>Refugee Congress</a:t>
            </a:r>
            <a:endParaRPr lang="en-US" sz="4400" b="1" dirty="0">
              <a:solidFill>
                <a:schemeClr val="tx2"/>
              </a:solidFill>
            </a:endParaRPr>
          </a:p>
        </p:txBody>
      </p:sp>
    </p:spTree>
    <p:extLst>
      <p:ext uri="{BB962C8B-B14F-4D97-AF65-F5344CB8AC3E}">
        <p14:creationId xmlns:p14="http://schemas.microsoft.com/office/powerpoint/2010/main" val="53149931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3487" y="2788458"/>
            <a:ext cx="184666" cy="369332"/>
          </a:xfrm>
          <a:prstGeom prst="rect">
            <a:avLst/>
          </a:prstGeom>
          <a:noFill/>
        </p:spPr>
        <p:txBody>
          <a:bodyPr wrap="none" rtlCol="0">
            <a:spAutoFit/>
          </a:bodyPr>
          <a:lstStyle/>
          <a:p>
            <a:endParaRPr lang="en-US"/>
          </a:p>
        </p:txBody>
      </p:sp>
      <p:pic>
        <p:nvPicPr>
          <p:cNvPr id="5" name="Picture 4"/>
          <p:cNvPicPr>
            <a:picLocks noChangeAspect="1"/>
          </p:cNvPicPr>
          <p:nvPr/>
        </p:nvPicPr>
        <p:blipFill>
          <a:blip r:embed="rId2"/>
          <a:stretch>
            <a:fillRect/>
          </a:stretch>
        </p:blipFill>
        <p:spPr>
          <a:xfrm>
            <a:off x="5559371" y="4452570"/>
            <a:ext cx="3334801" cy="2219136"/>
          </a:xfrm>
          <a:prstGeom prst="rect">
            <a:avLst/>
          </a:prstGeom>
        </p:spPr>
      </p:pic>
      <p:sp>
        <p:nvSpPr>
          <p:cNvPr id="6" name="TextBox 5"/>
          <p:cNvSpPr txBox="1"/>
          <p:nvPr/>
        </p:nvSpPr>
        <p:spPr>
          <a:xfrm>
            <a:off x="254643" y="294962"/>
            <a:ext cx="5903089" cy="769441"/>
          </a:xfrm>
          <a:prstGeom prst="rect">
            <a:avLst/>
          </a:prstGeom>
          <a:noFill/>
        </p:spPr>
        <p:txBody>
          <a:bodyPr wrap="square" rtlCol="0">
            <a:spAutoFit/>
          </a:bodyPr>
          <a:lstStyle/>
          <a:p>
            <a:r>
              <a:rPr lang="en-US" sz="4400" b="1" dirty="0">
                <a:solidFill>
                  <a:schemeClr val="tx2"/>
                </a:solidFill>
              </a:rPr>
              <a:t>LEGISLATIVE UPDATES:</a:t>
            </a:r>
          </a:p>
        </p:txBody>
      </p:sp>
      <p:sp>
        <p:nvSpPr>
          <p:cNvPr id="7" name="Rectangle 6"/>
          <p:cNvSpPr/>
          <p:nvPr/>
        </p:nvSpPr>
        <p:spPr>
          <a:xfrm>
            <a:off x="254643" y="1533277"/>
            <a:ext cx="8619344" cy="5355312"/>
          </a:xfrm>
          <a:prstGeom prst="rect">
            <a:avLst/>
          </a:prstGeom>
        </p:spPr>
        <p:txBody>
          <a:bodyPr wrap="square">
            <a:spAutoFit/>
          </a:bodyPr>
          <a:lstStyle/>
          <a:p>
            <a:r>
              <a:rPr lang="en-US" u="sng" dirty="0"/>
              <a:t> FY17 Supplemental Funding for Department of Homeland Security</a:t>
            </a:r>
            <a:endParaRPr lang="en-US" dirty="0"/>
          </a:p>
          <a:p>
            <a:r>
              <a:rPr lang="en-US" dirty="0"/>
              <a:t>Provides an additional $1.5 billion for immigration enforcement, which is half of what the White House requested.</a:t>
            </a:r>
          </a:p>
          <a:p>
            <a:endParaRPr lang="en-US" dirty="0"/>
          </a:p>
          <a:p>
            <a:r>
              <a:rPr lang="en-US" dirty="0"/>
              <a:t>No funding for a "border wall" per se, but provides funding for replacing parts of the existing fence and other border infrastructure.</a:t>
            </a:r>
          </a:p>
          <a:p>
            <a:endParaRPr lang="en-US" dirty="0"/>
          </a:p>
          <a:p>
            <a:r>
              <a:rPr lang="en-US" dirty="0"/>
              <a:t>No funding for hiring more ICE/CBP agents, but provides funding for recruitment and incentives for hiring in the future.</a:t>
            </a:r>
          </a:p>
          <a:p>
            <a:endParaRPr lang="en-US" dirty="0"/>
          </a:p>
          <a:p>
            <a:r>
              <a:rPr lang="en-US" dirty="0"/>
              <a:t>There is an expansion of detention funding, but </a:t>
            </a:r>
            <a:br>
              <a:rPr lang="en-US" dirty="0"/>
            </a:br>
            <a:r>
              <a:rPr lang="en-US" dirty="0"/>
              <a:t>most of the funds are to pay for detention that </a:t>
            </a:r>
            <a:br>
              <a:rPr lang="en-US" dirty="0"/>
            </a:br>
            <a:r>
              <a:rPr lang="en-US" dirty="0"/>
              <a:t>occurred in the last six months of the Obama </a:t>
            </a:r>
            <a:br>
              <a:rPr lang="en-US" dirty="0"/>
            </a:br>
            <a:r>
              <a:rPr lang="en-US" dirty="0"/>
              <a:t>Administration.</a:t>
            </a:r>
          </a:p>
          <a:p>
            <a:endParaRPr lang="en-US" dirty="0"/>
          </a:p>
          <a:p>
            <a:r>
              <a:rPr lang="en-US" dirty="0"/>
              <a:t>The real test will be to see if this creates a precedent </a:t>
            </a:r>
            <a:br>
              <a:rPr lang="en-US" dirty="0"/>
            </a:br>
            <a:r>
              <a:rPr lang="en-US" dirty="0"/>
              <a:t>for FY18 funding, so our voices must be heard: </a:t>
            </a:r>
            <a:br>
              <a:rPr lang="en-US" dirty="0"/>
            </a:br>
            <a:r>
              <a:rPr lang="en-US" dirty="0"/>
              <a:t>NO FUNDING FOR TRUMP’S DEPORTATION MACHINE:</a:t>
            </a:r>
            <a:br>
              <a:rPr lang="en-US" dirty="0"/>
            </a:br>
            <a:r>
              <a:rPr lang="en-US" dirty="0"/>
              <a:t>WALLS, FENCING, DETENTION BORDER &amp; ICE AGENTS</a:t>
            </a:r>
          </a:p>
        </p:txBody>
      </p:sp>
    </p:spTree>
    <p:extLst>
      <p:ext uri="{BB962C8B-B14F-4D97-AF65-F5344CB8AC3E}">
        <p14:creationId xmlns:p14="http://schemas.microsoft.com/office/powerpoint/2010/main" val="271421926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981" y="1672652"/>
            <a:ext cx="8967019" cy="5410201"/>
          </a:xfrm>
        </p:spPr>
        <p:txBody>
          <a:bodyPr>
            <a:normAutofit fontScale="85000" lnSpcReduction="20000"/>
          </a:bodyPr>
          <a:lstStyle/>
          <a:p>
            <a:r>
              <a:rPr lang="en-US" sz="3100" dirty="0"/>
              <a:t>90-Day ban on people from Iran, Libya, Somali, Sudan, Syria, Yemen</a:t>
            </a:r>
          </a:p>
          <a:p>
            <a:r>
              <a:rPr lang="en-US" sz="3100" dirty="0"/>
              <a:t>120 day suspension of the entire refugee program</a:t>
            </a:r>
          </a:p>
          <a:p>
            <a:r>
              <a:rPr lang="en-US" sz="3100" dirty="0"/>
              <a:t>Lowers goal for refugee admissions from 110,000 to 50,000</a:t>
            </a:r>
          </a:p>
          <a:p>
            <a:r>
              <a:rPr lang="en-US" sz="3100" dirty="0"/>
              <a:t>Hawaii Attorney General litigation = TRO &amp; injunction</a:t>
            </a:r>
          </a:p>
          <a:p>
            <a:r>
              <a:rPr lang="en-US" sz="3100" dirty="0"/>
              <a:t>HIAS, IRAP, MENA lawsuit in in Maryland = TRO &amp; injunction</a:t>
            </a:r>
          </a:p>
          <a:p>
            <a:r>
              <a:rPr lang="en-US" sz="3100" dirty="0"/>
              <a:t>The administration appealed both injunctions</a:t>
            </a:r>
          </a:p>
          <a:p>
            <a:r>
              <a:rPr lang="en-US" sz="3100" dirty="0"/>
              <a:t>Fourth Circuit (IRAP and HIAS) to be heard May 8 before </a:t>
            </a:r>
            <a:r>
              <a:rPr lang="en-US" sz="3100" dirty="0" err="1"/>
              <a:t>en</a:t>
            </a:r>
            <a:r>
              <a:rPr lang="en-US" sz="3100" dirty="0"/>
              <a:t> banc panel </a:t>
            </a:r>
          </a:p>
          <a:p>
            <a:r>
              <a:rPr lang="en-US" sz="3100" dirty="0"/>
              <a:t>Ninth Circuit (Hawaii) to be heard May 15</a:t>
            </a:r>
          </a:p>
          <a:p>
            <a:r>
              <a:rPr lang="en-US" sz="3100" dirty="0"/>
              <a:t>Both hearings to be live streamed on C-SPAN</a:t>
            </a:r>
          </a:p>
          <a:p>
            <a:r>
              <a:rPr lang="en-US" sz="3100" dirty="0"/>
              <a:t>Will likely be decided by the Supreme Court</a:t>
            </a:r>
          </a:p>
          <a:p>
            <a:endParaRPr lang="en-US" sz="2800" dirty="0"/>
          </a:p>
          <a:p>
            <a:pPr marL="203200" indent="0">
              <a:buNone/>
            </a:pPr>
            <a:r>
              <a:rPr lang="en-US" sz="2800" dirty="0"/>
              <a:t> </a:t>
            </a:r>
            <a:endParaRPr lang="en-US" dirty="0"/>
          </a:p>
        </p:txBody>
      </p:sp>
      <p:sp>
        <p:nvSpPr>
          <p:cNvPr id="5" name="Title 1"/>
          <p:cNvSpPr txBox="1">
            <a:spLocks/>
          </p:cNvSpPr>
          <p:nvPr/>
        </p:nvSpPr>
        <p:spPr>
          <a:xfrm>
            <a:off x="0" y="121920"/>
            <a:ext cx="6295869" cy="1325880"/>
          </a:xfrm>
          <a:prstGeom prst="rect">
            <a:avLst/>
          </a:prstGeom>
        </p:spPr>
        <p:txBody>
          <a:bodyPr/>
          <a:lstStyle>
            <a:lvl1pPr algn="ctr" defTabSz="457200" rtl="0" eaLnBrk="1" latinLnBrk="0" hangingPunct="1">
              <a:spcBef>
                <a:spcPct val="0"/>
              </a:spcBef>
              <a:buNone/>
              <a:defRPr sz="4400" kern="1200">
                <a:solidFill>
                  <a:schemeClr val="tx2">
                    <a:lumMod val="75000"/>
                  </a:schemeClr>
                </a:solidFill>
                <a:latin typeface="+mj-lt"/>
                <a:ea typeface="+mj-ea"/>
                <a:cs typeface="+mj-cs"/>
              </a:defRPr>
            </a:lvl1pPr>
          </a:lstStyle>
          <a:p>
            <a:r>
              <a:rPr lang="en-US" sz="3500" b="1" dirty="0"/>
              <a:t>Refugee &amp; Muslim Ban </a:t>
            </a:r>
            <a:br>
              <a:rPr lang="en-US" sz="3500" b="1" dirty="0"/>
            </a:br>
            <a:r>
              <a:rPr lang="en-US" sz="3500" b="1" dirty="0"/>
              <a:t>March 6</a:t>
            </a:r>
            <a:r>
              <a:rPr lang="en-US" sz="3500" b="1" baseline="30000" dirty="0"/>
              <a:t>th</a:t>
            </a:r>
            <a:r>
              <a:rPr lang="en-US" sz="3500" b="1" dirty="0"/>
              <a:t> Executive Orders</a:t>
            </a:r>
            <a:r>
              <a:rPr lang="en-US" sz="3000" b="1" dirty="0"/>
              <a:t/>
            </a:r>
            <a:br>
              <a:rPr lang="en-US" sz="3000" b="1" dirty="0"/>
            </a:br>
            <a:endParaRPr lang="en-US" sz="3000" b="1" dirty="0"/>
          </a:p>
        </p:txBody>
      </p:sp>
    </p:spTree>
    <p:extLst>
      <p:ext uri="{BB962C8B-B14F-4D97-AF65-F5344CB8AC3E}">
        <p14:creationId xmlns:p14="http://schemas.microsoft.com/office/powerpoint/2010/main" val="359727266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490" y="164892"/>
            <a:ext cx="5541566" cy="1282908"/>
          </a:xfrm>
        </p:spPr>
        <p:txBody>
          <a:bodyPr/>
          <a:lstStyle/>
          <a:p>
            <a:r>
              <a:rPr lang="en-US" sz="3500" b="1" dirty="0"/>
              <a:t>Current State of Refugee Resettlement</a:t>
            </a:r>
          </a:p>
        </p:txBody>
      </p:sp>
      <p:sp>
        <p:nvSpPr>
          <p:cNvPr id="3" name="Content Placeholder 2"/>
          <p:cNvSpPr>
            <a:spLocks noGrp="1"/>
          </p:cNvSpPr>
          <p:nvPr>
            <p:ph idx="1"/>
          </p:nvPr>
        </p:nvSpPr>
        <p:spPr>
          <a:xfrm>
            <a:off x="176981" y="1663908"/>
            <a:ext cx="8967019" cy="5194092"/>
          </a:xfrm>
        </p:spPr>
        <p:txBody>
          <a:bodyPr>
            <a:normAutofit/>
          </a:bodyPr>
          <a:lstStyle/>
          <a:p>
            <a:r>
              <a:rPr lang="en-US" sz="2800" dirty="0"/>
              <a:t>Fiscal Year 2017 (Oct 1 2016 – Sep 30 2017): May see 65,000 – 70,000 arrivals </a:t>
            </a:r>
          </a:p>
          <a:p>
            <a:r>
              <a:rPr lang="en-US" sz="2800" dirty="0"/>
              <a:t>More than 50,000 DHS-approved refugees won’t be able to arrive this year</a:t>
            </a:r>
          </a:p>
          <a:p>
            <a:r>
              <a:rPr lang="en-US" sz="2800" dirty="0"/>
              <a:t>Security checks are expiring, can’t request repeats</a:t>
            </a:r>
          </a:p>
          <a:p>
            <a:r>
              <a:rPr lang="en-US" sz="2800" dirty="0"/>
              <a:t>DHS interviews not being conducted or scheduled</a:t>
            </a:r>
          </a:p>
          <a:p>
            <a:r>
              <a:rPr lang="en-US" sz="2800" dirty="0"/>
              <a:t>Fiscal Year 2018 (Oct 1 2017 – Sept 30 2018): Likely admissions goal of 50,000, possibly much lower arrivals</a:t>
            </a:r>
          </a:p>
          <a:p>
            <a:r>
              <a:rPr lang="en-US" sz="2800" dirty="0"/>
              <a:t>Historic average admissions goal: 95,000</a:t>
            </a:r>
          </a:p>
          <a:p>
            <a:r>
              <a:rPr lang="en-US" sz="2800" dirty="0"/>
              <a:t>Historical average actual admissions: 85,000</a:t>
            </a:r>
            <a:endParaRPr lang="en-US" dirty="0"/>
          </a:p>
        </p:txBody>
      </p:sp>
    </p:spTree>
    <p:extLst>
      <p:ext uri="{BB962C8B-B14F-4D97-AF65-F5344CB8AC3E}">
        <p14:creationId xmlns:p14="http://schemas.microsoft.com/office/powerpoint/2010/main" val="16941429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idx="1"/>
          </p:nvPr>
        </p:nvSpPr>
        <p:spPr bwMode="auto">
          <a:xfrm>
            <a:off x="274320" y="1452434"/>
            <a:ext cx="8549640" cy="56323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03200" indent="0" algn="ctr">
              <a:spcBef>
                <a:spcPts val="0"/>
              </a:spcBef>
              <a:buNone/>
            </a:pPr>
            <a:r>
              <a:rPr lang="en-US" altLang="en-US" sz="1800" dirty="0">
                <a:solidFill>
                  <a:srgbClr val="222222"/>
                </a:solidFill>
                <a:latin typeface="Arial" panose="020B0604020202020204" pitchFamily="34" charset="0"/>
                <a:ea typeface="Arial" charset="0"/>
                <a:cs typeface="Arial" panose="020B0604020202020204" pitchFamily="34" charset="0"/>
              </a:rPr>
              <a:t>13 states have filed a joint amicus brief in support of the Refugee and Muslim ban executive order. We are inviting state and local organizations and faith leaders to join a sign a letter urging these states to withdraw their endorsement.</a:t>
            </a:r>
            <a:br>
              <a:rPr lang="en-US" altLang="en-US" sz="1800" dirty="0">
                <a:solidFill>
                  <a:srgbClr val="222222"/>
                </a:solidFill>
                <a:latin typeface="Arial" panose="020B0604020202020204" pitchFamily="34" charset="0"/>
                <a:ea typeface="Arial" charset="0"/>
                <a:cs typeface="Arial" panose="020B0604020202020204" pitchFamily="34" charset="0"/>
              </a:rPr>
            </a:br>
            <a:r>
              <a:rPr lang="en-US" altLang="en-US" sz="1800" dirty="0">
                <a:solidFill>
                  <a:srgbClr val="222222"/>
                </a:solidFill>
                <a:latin typeface="Arial" panose="020B0604020202020204" pitchFamily="34" charset="0"/>
                <a:ea typeface="Arial"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rgbClr val="222222"/>
                </a:solidFill>
                <a:effectLst/>
                <a:latin typeface="Arial" panose="020B0604020202020204" pitchFamily="34" charset="0"/>
              </a:rPr>
              <a:t>Alabama – </a:t>
            </a:r>
            <a:r>
              <a:rPr kumimoji="0" lang="en-US" altLang="en-US" sz="1800" b="0" i="0" u="none" strike="noStrike" cap="none" normalizeH="0" baseline="0" dirty="0">
                <a:ln>
                  <a:noFill/>
                </a:ln>
                <a:solidFill>
                  <a:srgbClr val="1155CC"/>
                </a:solidFill>
                <a:effectLst/>
                <a:latin typeface="Arial" panose="020B0604020202020204" pitchFamily="34" charset="0"/>
                <a:hlinkClick r:id="rId2"/>
              </a:rPr>
              <a:t>https://goo.gl/forms/lNO7FbpF626vyWS82</a:t>
            </a:r>
            <a:endParaRPr kumimoji="0" lang="en-US" altLang="en-US" sz="1800" b="0" i="0" u="none" strike="noStrike" cap="none" normalizeH="0" baseline="0" dirty="0">
              <a:ln>
                <a:noFill/>
              </a:ln>
              <a:solidFill>
                <a:srgbClr val="222222"/>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rgbClr val="222222"/>
                </a:solidFill>
                <a:effectLst/>
                <a:latin typeface="Arial" panose="020B0604020202020204" pitchFamily="34" charset="0"/>
              </a:rPr>
              <a:t>Arizona – </a:t>
            </a:r>
            <a:r>
              <a:rPr kumimoji="0" lang="en-US" altLang="en-US" sz="1800" b="0" i="0" u="none" strike="noStrike" cap="none" normalizeH="0" baseline="0" dirty="0">
                <a:ln>
                  <a:noFill/>
                </a:ln>
                <a:solidFill>
                  <a:srgbClr val="1155CC"/>
                </a:solidFill>
                <a:effectLst/>
                <a:latin typeface="Arial" panose="020B0604020202020204" pitchFamily="34" charset="0"/>
                <a:hlinkClick r:id="rId3"/>
              </a:rPr>
              <a:t>https://goo.gl/forms/PQxdl9RlKdoYwCGt1</a:t>
            </a:r>
            <a:endParaRPr kumimoji="0" lang="en-US" altLang="en-US" sz="1800" b="0" i="0" u="none" strike="noStrike" cap="none" normalizeH="0" baseline="0" dirty="0">
              <a:ln>
                <a:noFill/>
              </a:ln>
              <a:solidFill>
                <a:srgbClr val="222222"/>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rgbClr val="222222"/>
                </a:solidFill>
                <a:effectLst/>
                <a:latin typeface="Arial" panose="020B0604020202020204" pitchFamily="34" charset="0"/>
              </a:rPr>
              <a:t>Arkansas – </a:t>
            </a:r>
            <a:r>
              <a:rPr kumimoji="0" lang="en-US" altLang="en-US" sz="1800" b="0" i="0" u="none" strike="noStrike" cap="none" normalizeH="0" baseline="0" dirty="0">
                <a:ln>
                  <a:noFill/>
                </a:ln>
                <a:solidFill>
                  <a:srgbClr val="1155CC"/>
                </a:solidFill>
                <a:effectLst/>
                <a:latin typeface="Arial" panose="020B0604020202020204" pitchFamily="34" charset="0"/>
                <a:hlinkClick r:id="rId4"/>
              </a:rPr>
              <a:t>https://goo.gl/forms/pyD8xBoiYkMPHh5j1</a:t>
            </a:r>
            <a:endParaRPr kumimoji="0" lang="en-US" altLang="en-US" sz="1800" b="0" i="0" u="none" strike="noStrike" cap="none" normalizeH="0" baseline="0" dirty="0">
              <a:ln>
                <a:noFill/>
              </a:ln>
              <a:solidFill>
                <a:srgbClr val="222222"/>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rgbClr val="222222"/>
                </a:solidFill>
                <a:effectLst/>
                <a:latin typeface="Arial" panose="020B0604020202020204" pitchFamily="34" charset="0"/>
              </a:rPr>
              <a:t>Florida – </a:t>
            </a:r>
            <a:r>
              <a:rPr kumimoji="0" lang="en-US" altLang="en-US" sz="1800" b="0" i="0" u="none" strike="noStrike" cap="none" normalizeH="0" baseline="0" dirty="0">
                <a:ln>
                  <a:noFill/>
                </a:ln>
                <a:solidFill>
                  <a:srgbClr val="1155CC"/>
                </a:solidFill>
                <a:effectLst/>
                <a:latin typeface="Arial" panose="020B0604020202020204" pitchFamily="34" charset="0"/>
                <a:hlinkClick r:id="rId5"/>
              </a:rPr>
              <a:t>https://goo.gl/forms/WCo4HVd4gB4fuM9h2</a:t>
            </a:r>
            <a:endParaRPr kumimoji="0" lang="en-US" altLang="en-US" sz="1800" b="0" i="0" u="none" strike="noStrike" cap="none" normalizeH="0" baseline="0" dirty="0">
              <a:ln>
                <a:noFill/>
              </a:ln>
              <a:solidFill>
                <a:srgbClr val="222222"/>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rgbClr val="222222"/>
                </a:solidFill>
                <a:effectLst/>
                <a:latin typeface="Arial" panose="020B0604020202020204" pitchFamily="34" charset="0"/>
              </a:rPr>
              <a:t>Kansas – </a:t>
            </a:r>
            <a:r>
              <a:rPr kumimoji="0" lang="en-US" altLang="en-US" sz="1800" b="0" i="0" u="none" strike="noStrike" cap="none" normalizeH="0" baseline="0" dirty="0">
                <a:ln>
                  <a:noFill/>
                </a:ln>
                <a:solidFill>
                  <a:srgbClr val="1155CC"/>
                </a:solidFill>
                <a:effectLst/>
                <a:latin typeface="Arial" panose="020B0604020202020204" pitchFamily="34" charset="0"/>
                <a:hlinkClick r:id="rId6"/>
              </a:rPr>
              <a:t>https://goo.gl/forms/AdXx73f8sBp8qeQX2</a:t>
            </a:r>
            <a:endParaRPr kumimoji="0" lang="en-US" altLang="en-US" sz="1800" b="0" i="0" u="none" strike="noStrike" cap="none" normalizeH="0" baseline="0" dirty="0">
              <a:ln>
                <a:noFill/>
              </a:ln>
              <a:solidFill>
                <a:srgbClr val="222222"/>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rgbClr val="222222"/>
                </a:solidFill>
                <a:effectLst/>
                <a:latin typeface="Arial" panose="020B0604020202020204" pitchFamily="34" charset="0"/>
              </a:rPr>
              <a:t>Louisiana – </a:t>
            </a:r>
            <a:r>
              <a:rPr kumimoji="0" lang="en-US" altLang="en-US" sz="1800" b="0" i="0" u="none" strike="noStrike" cap="none" normalizeH="0" baseline="0" dirty="0">
                <a:ln>
                  <a:noFill/>
                </a:ln>
                <a:solidFill>
                  <a:srgbClr val="1155CC"/>
                </a:solidFill>
                <a:effectLst/>
                <a:latin typeface="Arial" panose="020B0604020202020204" pitchFamily="34" charset="0"/>
                <a:hlinkClick r:id="rId7"/>
              </a:rPr>
              <a:t>https://goo.gl/forms/MjG8M3RZ2S3wue1o2</a:t>
            </a:r>
            <a:endParaRPr kumimoji="0" lang="en-US" altLang="en-US" sz="1800" b="0" i="0" u="none" strike="noStrike" cap="none" normalizeH="0" baseline="0" dirty="0">
              <a:ln>
                <a:noFill/>
              </a:ln>
              <a:solidFill>
                <a:srgbClr val="222222"/>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rgbClr val="222222"/>
                </a:solidFill>
                <a:effectLst/>
                <a:latin typeface="Arial" panose="020B0604020202020204" pitchFamily="34" charset="0"/>
              </a:rPr>
              <a:t>Mississippi – </a:t>
            </a:r>
            <a:r>
              <a:rPr kumimoji="0" lang="en-US" altLang="en-US" sz="1800" b="0" i="0" u="none" strike="noStrike" cap="none" normalizeH="0" baseline="0" dirty="0">
                <a:ln>
                  <a:noFill/>
                </a:ln>
                <a:solidFill>
                  <a:srgbClr val="1155CC"/>
                </a:solidFill>
                <a:effectLst/>
                <a:latin typeface="Arial" panose="020B0604020202020204" pitchFamily="34" charset="0"/>
                <a:hlinkClick r:id="rId8"/>
              </a:rPr>
              <a:t>https://goo.gl/forms/aD6myk5NM0xv8Lw63</a:t>
            </a:r>
            <a:endParaRPr kumimoji="0" lang="en-US" altLang="en-US" sz="1800" b="0" i="0" u="none" strike="noStrike" cap="none" normalizeH="0" baseline="0" dirty="0">
              <a:ln>
                <a:noFill/>
              </a:ln>
              <a:solidFill>
                <a:srgbClr val="222222"/>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rgbClr val="222222"/>
                </a:solidFill>
                <a:effectLst/>
                <a:latin typeface="Arial" panose="020B0604020202020204" pitchFamily="34" charset="0"/>
              </a:rPr>
              <a:t>Montana – </a:t>
            </a:r>
            <a:r>
              <a:rPr kumimoji="0" lang="en-US" altLang="en-US" sz="1800" b="0" i="0" u="none" strike="noStrike" cap="none" normalizeH="0" baseline="0" dirty="0">
                <a:ln>
                  <a:noFill/>
                </a:ln>
                <a:solidFill>
                  <a:srgbClr val="1155CC"/>
                </a:solidFill>
                <a:effectLst/>
                <a:latin typeface="Arial" panose="020B0604020202020204" pitchFamily="34" charset="0"/>
                <a:hlinkClick r:id="rId9"/>
              </a:rPr>
              <a:t>https://goo.gl/forms/6xIYIlOvfxuNJYlI3</a:t>
            </a:r>
            <a:endParaRPr kumimoji="0" lang="en-US" altLang="en-US" sz="1800" b="0" i="0" u="none" strike="noStrike" cap="none" normalizeH="0" baseline="0" dirty="0">
              <a:ln>
                <a:noFill/>
              </a:ln>
              <a:solidFill>
                <a:srgbClr val="222222"/>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rgbClr val="222222"/>
                </a:solidFill>
                <a:effectLst/>
                <a:latin typeface="Arial" panose="020B0604020202020204" pitchFamily="34" charset="0"/>
              </a:rPr>
              <a:t>North Dakota – </a:t>
            </a:r>
            <a:r>
              <a:rPr kumimoji="0" lang="en-US" altLang="en-US" sz="1800" b="0" i="0" u="none" strike="noStrike" cap="none" normalizeH="0" baseline="0" dirty="0">
                <a:ln>
                  <a:noFill/>
                </a:ln>
                <a:solidFill>
                  <a:srgbClr val="1155CC"/>
                </a:solidFill>
                <a:effectLst/>
                <a:latin typeface="Arial" panose="020B0604020202020204" pitchFamily="34" charset="0"/>
                <a:hlinkClick r:id="rId10"/>
              </a:rPr>
              <a:t>https://goo.gl/forms/jd7o9rGAcUpkuVi52</a:t>
            </a:r>
            <a:endParaRPr kumimoji="0" lang="en-US" altLang="en-US" sz="1800" b="0" i="0" u="none" strike="noStrike" cap="none" normalizeH="0" baseline="0" dirty="0">
              <a:ln>
                <a:noFill/>
              </a:ln>
              <a:solidFill>
                <a:srgbClr val="222222"/>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rgbClr val="222222"/>
                </a:solidFill>
                <a:effectLst/>
                <a:latin typeface="Arial" panose="020B0604020202020204" pitchFamily="34" charset="0"/>
              </a:rPr>
              <a:t>Oklahoma – </a:t>
            </a:r>
            <a:r>
              <a:rPr kumimoji="0" lang="en-US" altLang="en-US" sz="1800" b="0" i="0" u="none" strike="noStrike" cap="none" normalizeH="0" baseline="0" dirty="0">
                <a:ln>
                  <a:noFill/>
                </a:ln>
                <a:solidFill>
                  <a:srgbClr val="1155CC"/>
                </a:solidFill>
                <a:effectLst/>
                <a:latin typeface="Arial" panose="020B0604020202020204" pitchFamily="34" charset="0"/>
                <a:hlinkClick r:id="rId11"/>
              </a:rPr>
              <a:t>https://goo.gl/forms/8vR0RrKz740R2mvw2</a:t>
            </a:r>
            <a:endParaRPr kumimoji="0" lang="en-US" altLang="en-US" sz="1800" b="0" i="0" u="none" strike="noStrike" cap="none" normalizeH="0" baseline="0" dirty="0">
              <a:ln>
                <a:noFill/>
              </a:ln>
              <a:solidFill>
                <a:srgbClr val="222222"/>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rgbClr val="222222"/>
                </a:solidFill>
                <a:effectLst/>
                <a:latin typeface="Arial" panose="020B0604020202020204" pitchFamily="34" charset="0"/>
              </a:rPr>
              <a:t>South Carolina – </a:t>
            </a:r>
            <a:r>
              <a:rPr kumimoji="0" lang="en-US" altLang="en-US" sz="1800" b="0" i="0" u="none" strike="noStrike" cap="none" normalizeH="0" baseline="0" dirty="0">
                <a:ln>
                  <a:noFill/>
                </a:ln>
                <a:solidFill>
                  <a:srgbClr val="1155CC"/>
                </a:solidFill>
                <a:effectLst/>
                <a:latin typeface="Arial" panose="020B0604020202020204" pitchFamily="34" charset="0"/>
                <a:hlinkClick r:id="rId12"/>
              </a:rPr>
              <a:t>https://goo.gl/forms/A6TE3OMhqbRoZrhP2</a:t>
            </a:r>
            <a:endParaRPr kumimoji="0" lang="en-US" altLang="en-US" sz="1800" b="0" i="0" u="none" strike="noStrike" cap="none" normalizeH="0" baseline="0" dirty="0">
              <a:ln>
                <a:noFill/>
              </a:ln>
              <a:solidFill>
                <a:srgbClr val="222222"/>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rgbClr val="222222"/>
                </a:solidFill>
                <a:effectLst/>
                <a:latin typeface="Arial" panose="020B0604020202020204" pitchFamily="34" charset="0"/>
              </a:rPr>
              <a:t>South Dakota – </a:t>
            </a:r>
            <a:r>
              <a:rPr kumimoji="0" lang="en-US" altLang="en-US" sz="1800" b="0" i="0" u="none" strike="noStrike" cap="none" normalizeH="0" baseline="0" dirty="0">
                <a:ln>
                  <a:noFill/>
                </a:ln>
                <a:solidFill>
                  <a:srgbClr val="1155CC"/>
                </a:solidFill>
                <a:effectLst/>
                <a:latin typeface="Arial" panose="020B0604020202020204" pitchFamily="34" charset="0"/>
                <a:hlinkClick r:id="rId13"/>
              </a:rPr>
              <a:t>https://goo.gl/forms/v4R4TLrH9MwGEScJ3</a:t>
            </a:r>
            <a:endParaRPr kumimoji="0" lang="en-US" altLang="en-US" sz="1800" b="0" i="0" u="none" strike="noStrike" cap="none" normalizeH="0" baseline="0" dirty="0">
              <a:ln>
                <a:noFill/>
              </a:ln>
              <a:solidFill>
                <a:srgbClr val="222222"/>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rgbClr val="222222"/>
                </a:solidFill>
                <a:effectLst/>
                <a:latin typeface="Arial" panose="020B0604020202020204" pitchFamily="34" charset="0"/>
              </a:rPr>
              <a:t>Tennessee – </a:t>
            </a:r>
            <a:r>
              <a:rPr kumimoji="0" lang="en-US" altLang="en-US" sz="1800" b="0" i="0" u="none" strike="noStrike" cap="none" normalizeH="0" baseline="0" dirty="0">
                <a:ln>
                  <a:noFill/>
                </a:ln>
                <a:solidFill>
                  <a:srgbClr val="1155CC"/>
                </a:solidFill>
                <a:effectLst/>
                <a:latin typeface="Arial" panose="020B0604020202020204" pitchFamily="34" charset="0"/>
                <a:hlinkClick r:id="rId14"/>
              </a:rPr>
              <a:t>https://goo.gl/forms/YdAQARTCTAhsRKXG3</a:t>
            </a:r>
            <a:endParaRPr kumimoji="0" lang="en-US" altLang="en-US" sz="1800" b="0" i="0" u="none" strike="noStrike" cap="none" normalizeH="0" baseline="0" dirty="0">
              <a:ln>
                <a:noFill/>
              </a:ln>
              <a:solidFill>
                <a:srgbClr val="222222"/>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rgbClr val="222222"/>
                </a:solidFill>
                <a:effectLst/>
                <a:latin typeface="Arial" panose="020B0604020202020204" pitchFamily="34" charset="0"/>
              </a:rPr>
              <a:t>Texas – </a:t>
            </a:r>
            <a:r>
              <a:rPr kumimoji="0" lang="en-US" altLang="en-US" sz="1800" b="0" i="0" u="none" strike="noStrike" cap="none" normalizeH="0" baseline="0" dirty="0">
                <a:ln>
                  <a:noFill/>
                </a:ln>
                <a:solidFill>
                  <a:srgbClr val="1155CC"/>
                </a:solidFill>
                <a:effectLst/>
                <a:latin typeface="Arial" panose="020B0604020202020204" pitchFamily="34" charset="0"/>
                <a:hlinkClick r:id="rId15"/>
              </a:rPr>
              <a:t>https://goo.gl/forms/Dzakwx7Y85Euq4Cn2</a:t>
            </a:r>
            <a:endParaRPr kumimoji="0" lang="en-US" altLang="en-US" sz="1800" b="0" i="0" u="none" strike="noStrike" cap="none" normalizeH="0" baseline="0" dirty="0">
              <a:ln>
                <a:noFill/>
              </a:ln>
              <a:solidFill>
                <a:srgbClr val="222222"/>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rgbClr val="222222"/>
                </a:solidFill>
                <a:effectLst/>
                <a:latin typeface="Arial" panose="020B0604020202020204" pitchFamily="34" charset="0"/>
              </a:rPr>
              <a:t>West Virginia – </a:t>
            </a:r>
            <a:r>
              <a:rPr kumimoji="0" lang="en-US" altLang="en-US" sz="1800" b="0" i="0" u="none" strike="noStrike" cap="none" normalizeH="0" baseline="0" dirty="0">
                <a:ln>
                  <a:noFill/>
                </a:ln>
                <a:solidFill>
                  <a:srgbClr val="1155CC"/>
                </a:solidFill>
                <a:effectLst/>
                <a:latin typeface="Arial" panose="020B0604020202020204" pitchFamily="34" charset="0"/>
                <a:hlinkClick r:id="rId16"/>
              </a:rPr>
              <a:t>https://goo.gl/forms/9UFbLNyap2GVIrfV2</a:t>
            </a:r>
            <a:endParaRPr kumimoji="0" lang="en-US" altLang="en-US" sz="1800" b="0" i="0" u="none" strike="noStrike" cap="none" normalizeH="0" baseline="0" dirty="0">
              <a:ln>
                <a:noFill/>
              </a:ln>
              <a:solidFill>
                <a:srgbClr val="222222"/>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p:cNvSpPr/>
          <p:nvPr/>
        </p:nvSpPr>
        <p:spPr>
          <a:xfrm>
            <a:off x="0" y="239375"/>
            <a:ext cx="6126480" cy="830997"/>
          </a:xfrm>
          <a:prstGeom prst="rect">
            <a:avLst/>
          </a:prstGeom>
        </p:spPr>
        <p:txBody>
          <a:bodyPr wrap="square">
            <a:spAutoFit/>
          </a:bodyPr>
          <a:lstStyle/>
          <a:p>
            <a:pPr marL="203200" indent="0" fontAlgn="t">
              <a:spcBef>
                <a:spcPts val="0"/>
              </a:spcBef>
              <a:buNone/>
            </a:pPr>
            <a:r>
              <a:rPr lang="en-US" altLang="en-US" sz="2400" b="1" dirty="0">
                <a:solidFill>
                  <a:srgbClr val="002060"/>
                </a:solidFill>
                <a:ea typeface="Arial" charset="0"/>
                <a:cs typeface="Arial" charset="0"/>
              </a:rPr>
              <a:t>Tell Your State Governor or Attorney General to Withdraw Endorsement of Refugee Ban</a:t>
            </a:r>
          </a:p>
        </p:txBody>
      </p:sp>
    </p:spTree>
    <p:extLst>
      <p:ext uri="{BB962C8B-B14F-4D97-AF65-F5344CB8AC3E}">
        <p14:creationId xmlns:p14="http://schemas.microsoft.com/office/powerpoint/2010/main" val="1810574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490" y="121920"/>
            <a:ext cx="5781408" cy="1325879"/>
          </a:xfrm>
        </p:spPr>
        <p:txBody>
          <a:bodyPr/>
          <a:lstStyle/>
          <a:p>
            <a:r>
              <a:rPr lang="en-US" sz="3500" b="1" dirty="0"/>
              <a:t>Policy Update: </a:t>
            </a:r>
            <a:br>
              <a:rPr lang="en-US" sz="3500" b="1" dirty="0"/>
            </a:br>
            <a:r>
              <a:rPr lang="en-US" sz="3500" b="1" dirty="0"/>
              <a:t>2017 Omnibus</a:t>
            </a:r>
          </a:p>
        </p:txBody>
      </p:sp>
      <p:sp>
        <p:nvSpPr>
          <p:cNvPr id="3" name="Content Placeholder 2"/>
          <p:cNvSpPr>
            <a:spLocks noGrp="1"/>
          </p:cNvSpPr>
          <p:nvPr>
            <p:ph idx="1"/>
          </p:nvPr>
        </p:nvSpPr>
        <p:spPr>
          <a:xfrm>
            <a:off x="176981" y="1447799"/>
            <a:ext cx="8967019" cy="5410201"/>
          </a:xfrm>
        </p:spPr>
        <p:txBody>
          <a:bodyPr>
            <a:noAutofit/>
          </a:bodyPr>
          <a:lstStyle/>
          <a:p>
            <a:r>
              <a:rPr lang="en-US" sz="2400" dirty="0"/>
              <a:t>Refugee &amp; Entrant Assistance / ORR: $1.674 billion (same as FY16)</a:t>
            </a:r>
          </a:p>
          <a:p>
            <a:r>
              <a:rPr lang="en-US" sz="2400" dirty="0"/>
              <a:t>Migration &amp; Refugee Assistance / PRM: $3.06 billion (same as FY16)</a:t>
            </a:r>
          </a:p>
          <a:p>
            <a:r>
              <a:rPr lang="en-US" sz="2400" dirty="0"/>
              <a:t>Emergency Refugee &amp; Migration Assistance / PRM: $50 million (same as FY16)</a:t>
            </a:r>
          </a:p>
          <a:p>
            <a:r>
              <a:rPr lang="en-US" sz="2400" dirty="0"/>
              <a:t>International Disaster Assistance / USAID: $3.8 billion ($1.02 billion more than FY16 to address famine conditions)</a:t>
            </a:r>
          </a:p>
          <a:p>
            <a:r>
              <a:rPr lang="en-US" sz="2400" dirty="0"/>
              <a:t>Additional 2,500 Afghan Special Immigrant Visas</a:t>
            </a:r>
          </a:p>
          <a:p>
            <a:r>
              <a:rPr lang="en-US" sz="2400" dirty="0"/>
              <a:t>Lautenberg Amendment extension is included</a:t>
            </a:r>
          </a:p>
          <a:p>
            <a:r>
              <a:rPr lang="en-US" sz="2400" dirty="0"/>
              <a:t>FY18 Funding Fight Starts Now!</a:t>
            </a:r>
          </a:p>
          <a:p>
            <a:r>
              <a:rPr lang="en-US" sz="2400" dirty="0"/>
              <a:t>Anti-refugee, anti-asylum &amp; anti-immigrant legislation starting to be considered by House of Representatives</a:t>
            </a:r>
          </a:p>
          <a:p>
            <a:pPr marL="0" indent="0">
              <a:buNone/>
            </a:pPr>
            <a:endParaRPr lang="en-US" sz="2600" dirty="0"/>
          </a:p>
        </p:txBody>
      </p:sp>
    </p:spTree>
    <p:extLst>
      <p:ext uri="{BB962C8B-B14F-4D97-AF65-F5344CB8AC3E}">
        <p14:creationId xmlns:p14="http://schemas.microsoft.com/office/powerpoint/2010/main" val="138847800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18411</TotalTime>
  <Words>1785</Words>
  <Application>Microsoft Macintosh PowerPoint</Application>
  <PresentationFormat>On-screen Show (4:3)</PresentationFormat>
  <Paragraphs>249</Paragraphs>
  <Slides>35</Slides>
  <Notes>3</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interfaithimmigration.org</vt:lpstr>
      <vt:lpstr>PowerPoint Presentation</vt:lpstr>
      <vt:lpstr>PowerPoint Presentation</vt:lpstr>
      <vt:lpstr>PowerPoint Presentation</vt:lpstr>
      <vt:lpstr>PowerPoint Presentation</vt:lpstr>
      <vt:lpstr>PowerPoint Presentation</vt:lpstr>
      <vt:lpstr>Current State of Refugee Resettlement</vt:lpstr>
      <vt:lpstr>PowerPoint Presentation</vt:lpstr>
      <vt:lpstr>Policy Update:  2017 Omnibus</vt:lpstr>
      <vt:lpstr>Anti-Refugee State Proposals</vt:lpstr>
      <vt:lpstr>Pro-Refugee State Proposals</vt:lpstr>
      <vt:lpstr>PowerPoint Presentation</vt:lpstr>
      <vt:lpstr>Call your State and Local Officials!</vt:lpstr>
      <vt:lpstr>World Refugee Day Call-In Week: June 12th-16th </vt:lpstr>
      <vt:lpstr>PowerPoint Presentation</vt:lpstr>
      <vt:lpstr>Take Action!</vt:lpstr>
      <vt:lpstr>World Refugee Day Toolkit</vt:lpstr>
      <vt:lpstr>Tracking World Refugee Day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IIC Contacts by organization </vt:lpstr>
    </vt:vector>
  </TitlesOfParts>
  <Company>Washington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Caroline Goodman</dc:creator>
  <cp:lastModifiedBy>Maddy Truman</cp:lastModifiedBy>
  <cp:revision>1009</cp:revision>
  <dcterms:created xsi:type="dcterms:W3CDTF">2013-11-02T21:57:11Z</dcterms:created>
  <dcterms:modified xsi:type="dcterms:W3CDTF">2017-05-08T21:02:52Z</dcterms:modified>
</cp:coreProperties>
</file>