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4" r:id="rId3"/>
    <p:sldId id="264" r:id="rId4"/>
    <p:sldId id="285" r:id="rId5"/>
    <p:sldId id="272" r:id="rId6"/>
    <p:sldId id="278" r:id="rId7"/>
    <p:sldId id="270" r:id="rId8"/>
    <p:sldId id="266" r:id="rId9"/>
    <p:sldId id="269" r:id="rId10"/>
    <p:sldId id="279" r:id="rId11"/>
    <p:sldId id="265" r:id="rId12"/>
    <p:sldId id="267" r:id="rId13"/>
    <p:sldId id="281" r:id="rId14"/>
    <p:sldId id="268" r:id="rId15"/>
    <p:sldId id="275" r:id="rId16"/>
    <p:sldId id="280" r:id="rId17"/>
    <p:sldId id="257" r:id="rId18"/>
    <p:sldId id="260" r:id="rId19"/>
    <p:sldId id="261" r:id="rId20"/>
    <p:sldId id="258" r:id="rId21"/>
    <p:sldId id="262" r:id="rId22"/>
    <p:sldId id="287" r:id="rId23"/>
    <p:sldId id="291" r:id="rId24"/>
    <p:sldId id="292" r:id="rId25"/>
    <p:sldId id="283" r:id="rId26"/>
    <p:sldId id="286" r:id="rId27"/>
    <p:sldId id="288" r:id="rId28"/>
    <p:sldId id="299" r:id="rId29"/>
    <p:sldId id="296" r:id="rId30"/>
    <p:sldId id="297" r:id="rId31"/>
    <p:sldId id="289" r:id="rId32"/>
    <p:sldId id="290" r:id="rId33"/>
    <p:sldId id="293" r:id="rId34"/>
    <p:sldId id="294" r:id="rId35"/>
    <p:sldId id="277"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ine Goodman" initials="CG"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9E9"/>
    <a:srgbClr val="E6E6E6"/>
    <a:srgbClr val="DFDFDF"/>
    <a:srgbClr val="1489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28" autoAdjust="0"/>
  </p:normalViewPr>
  <p:slideViewPr>
    <p:cSldViewPr snapToGrid="0" snapToObjects="1">
      <p:cViewPr>
        <p:scale>
          <a:sx n="81" d="100"/>
          <a:sy n="81" d="100"/>
        </p:scale>
        <p:origin x="-834" y="-57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6019800" cy="1168400"/>
          </a:xfrm>
          <a:prstGeom prst="rect">
            <a:avLst/>
          </a:prstGeom>
        </p:spPr>
        <p:txBody>
          <a:bodyPr/>
          <a:lstStyle>
            <a:lvl1pP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93BF0D-0599-CA44-9C35-1D8E337ADB47}"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3C390-19D0-2C4D-A6B9-45498DFBC80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9144000" cy="13462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93BF0D-0599-CA44-9C35-1D8E337ADB47}"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3C390-19D0-2C4D-A6B9-45498DFBC80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93BF0D-0599-CA44-9C35-1D8E337ADB47}"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3C390-19D0-2C4D-A6B9-45498DFBC80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9144000" cy="13462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93BF0D-0599-CA44-9C35-1D8E337ADB47}"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3C390-19D0-2C4D-A6B9-45498DFBC80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93BF0D-0599-CA44-9C35-1D8E337ADB47}"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3C390-19D0-2C4D-A6B9-45498DFBC80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9144000" cy="13462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93BF0D-0599-CA44-9C35-1D8E337ADB47}" type="datetimeFigureOut">
              <a:rPr lang="en-US" smtClean="0"/>
              <a:pPr/>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73C390-19D0-2C4D-A6B9-45498DFBC80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9144000" cy="13462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93BF0D-0599-CA44-9C35-1D8E337ADB47}" type="datetimeFigureOut">
              <a:rPr lang="en-US" smtClean="0"/>
              <a:pPr/>
              <a:t>1/29/2013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73C390-19D0-2C4D-A6B9-45498DFBC80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9144000" cy="13462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93BF0D-0599-CA44-9C35-1D8E337ADB47}" type="datetimeFigureOut">
              <a:rPr lang="en-US" smtClean="0"/>
              <a:pPr/>
              <a:t>1/29/2013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73C390-19D0-2C4D-A6B9-45498DFBC80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93BF0D-0599-CA44-9C35-1D8E337ADB47}" type="datetimeFigureOut">
              <a:rPr lang="en-US" smtClean="0"/>
              <a:pPr/>
              <a:t>1/29/2013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73C390-19D0-2C4D-A6B9-45498DFBC80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93BF0D-0599-CA44-9C35-1D8E337ADB47}" type="datetimeFigureOut">
              <a:rPr lang="en-US" smtClean="0"/>
              <a:pPr/>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73C390-19D0-2C4D-A6B9-45498DFBC80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93BF0D-0599-CA44-9C35-1D8E337ADB47}" type="datetimeFigureOut">
              <a:rPr lang="en-US" smtClean="0"/>
              <a:pPr/>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73C390-19D0-2C4D-A6B9-45498DFBC80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Box 9"/>
          <p:cNvSpPr txBox="1"/>
          <p:nvPr/>
        </p:nvSpPr>
        <p:spPr>
          <a:xfrm>
            <a:off x="0" y="0"/>
            <a:ext cx="9144000" cy="1315720"/>
          </a:xfrm>
          <a:prstGeom prst="rect">
            <a:avLst/>
          </a:prstGeom>
          <a:solidFill>
            <a:srgbClr val="E9E9E9"/>
          </a:solidFill>
        </p:spPr>
        <p:txBody>
          <a:bodyPr wrap="square" rtlCol="0">
            <a:spAutoFit/>
          </a:bodyPr>
          <a:lstStyle/>
          <a:p>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3BF0D-0599-CA44-9C35-1D8E337ADB47}" type="datetimeFigureOut">
              <a:rPr lang="en-US" smtClean="0"/>
              <a:pPr/>
              <a:t>1/29/2013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3C390-19D0-2C4D-A6B9-45498DFBC805}" type="slidenum">
              <a:rPr lang="en-US" smtClean="0"/>
              <a:pPr/>
              <a:t>‹#›</a:t>
            </a:fld>
            <a:endParaRPr lang="en-US"/>
          </a:p>
        </p:txBody>
      </p:sp>
      <p:pic>
        <p:nvPicPr>
          <p:cNvPr id="7" name="Picture 6" descr="IICNewLogo.png"/>
          <p:cNvPicPr>
            <a:picLocks noChangeAspect="1"/>
          </p:cNvPicPr>
          <p:nvPr/>
        </p:nvPicPr>
        <p:blipFill>
          <a:blip r:embed="rId13"/>
          <a:stretch>
            <a:fillRect/>
          </a:stretch>
        </p:blipFill>
        <p:spPr>
          <a:xfrm>
            <a:off x="6273800" y="0"/>
            <a:ext cx="2819400" cy="1315720"/>
          </a:xfrm>
          <a:prstGeom prst="rect">
            <a:avLst/>
          </a:prstGeom>
        </p:spPr>
      </p:pic>
      <p:cxnSp>
        <p:nvCxnSpPr>
          <p:cNvPr id="9" name="Straight Connector 8"/>
          <p:cNvCxnSpPr/>
          <p:nvPr/>
        </p:nvCxnSpPr>
        <p:spPr>
          <a:xfrm>
            <a:off x="0" y="1346200"/>
            <a:ext cx="9144000" cy="1588"/>
          </a:xfrm>
          <a:prstGeom prst="line">
            <a:avLst/>
          </a:prstGeom>
          <a:ln w="38100" cap="flat" cmpd="sng" algn="ctr">
            <a:solidFill>
              <a:srgbClr val="8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2">
              <a:lumMod val="7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Interfaithimmigration.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f2ef2f19470f7310VgnVCM100000082ca60aRCRD"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f2ef2f19470f7310VgnVCM100000082ca60aRCRD"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fbi.gov/about-us/cjis/background-checks/background_checks" TargetMode="External"/><Relationship Id="rId2" Type="http://schemas.openxmlformats.org/officeDocument/2006/relationships/hyperlink" Target="http://www.vsp.state.va.us/CJIS_Criminal_Record_Check.shtm" TargetMode="External"/><Relationship Id="rId1" Type="http://schemas.openxmlformats.org/officeDocument/2006/relationships/slideLayout" Target="../slideLayouts/slideLayout2.xml"/><Relationship Id="rId5" Type="http://schemas.openxmlformats.org/officeDocument/2006/relationships/hyperlink" Target="http://www.bromberglaw.com/wp-content/uploads/2012/07/DREAMers-vr2.pdf" TargetMode="External"/><Relationship Id="rId4" Type="http://schemas.openxmlformats.org/officeDocument/2006/relationships/hyperlink" Target="http://www.dmv.virginia.gov/webdoc/citizen/records/drive_record.asp"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bromberglaw.com/wp-content/uploads/2012/07/DREAMers-vr2.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ice.gov/" TargetMode="External"/><Relationship Id="rId7" Type="http://schemas.openxmlformats.org/officeDocument/2006/relationships/hyperlink" Target="http://www.fairimmigration.org/projects/deferredaction/" TargetMode="External"/><Relationship Id="rId2" Type="http://schemas.openxmlformats.org/officeDocument/2006/relationships/hyperlink" Target="http://www.uscis.gov/" TargetMode="External"/><Relationship Id="rId1" Type="http://schemas.openxmlformats.org/officeDocument/2006/relationships/slideLayout" Target="../slideLayouts/slideLayout2.xml"/><Relationship Id="rId6" Type="http://schemas.openxmlformats.org/officeDocument/2006/relationships/hyperlink" Target="http://cfor.cc/USCIS-DA-Guidelines" TargetMode="External"/><Relationship Id="rId5" Type="http://schemas.openxmlformats.org/officeDocument/2006/relationships/hyperlink" Target="http://www.parefraudenotraial.org/" TargetMode="External"/><Relationship Id="rId4" Type="http://schemas.openxmlformats.org/officeDocument/2006/relationships/hyperlink" Target="http://www.stopnotariofraud.org/"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alsa.democracyinaction.org/dia/track.jsp?v=2&amp;c=1EXwD7vZRL+MheXXFakiqjybuuOIhKWi"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www.ailalawyer.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alsa.democracyinaction.org/dia/track.jsp?v=2&amp;c=g/IvHNG+5EARX79KOB+2xzybuuOIhKWi" TargetMode="External"/><Relationship Id="rId2" Type="http://schemas.openxmlformats.org/officeDocument/2006/relationships/hyperlink" Target="http://www.justice.gov/eoir/statspub/raroster.htm" TargetMode="External"/><Relationship Id="rId1" Type="http://schemas.openxmlformats.org/officeDocument/2006/relationships/slideLayout" Target="../slideLayouts/slideLayout2.xml"/><Relationship Id="rId4" Type="http://schemas.openxmlformats.org/officeDocument/2006/relationships/hyperlink" Target="http://www.stopnotariofraud.org/"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DREAMerJustice.org" TargetMode="External"/><Relationship Id="rId3" Type="http://schemas.openxmlformats.org/officeDocument/2006/relationships/hyperlink" Target="cliniclegal.org" TargetMode="External"/><Relationship Id="rId7" Type="http://schemas.openxmlformats.org/officeDocument/2006/relationships/hyperlink" Target="ayudainc.org" TargetMode="External"/><Relationship Id="rId2" Type="http://schemas.openxmlformats.org/officeDocument/2006/relationships/hyperlink" Target="http://www.nilc.org/" TargetMode="External"/><Relationship Id="rId1" Type="http://schemas.openxmlformats.org/officeDocument/2006/relationships/slideLayout" Target="../slideLayouts/slideLayout2.xml"/><Relationship Id="rId6" Type="http://schemas.openxmlformats.org/officeDocument/2006/relationships/hyperlink" Target="ilrc.org" TargetMode="External"/><Relationship Id="rId11" Type="http://schemas.openxmlformats.org/officeDocument/2006/relationships/hyperlink" Target="immigrationadvocates.org" TargetMode="External"/><Relationship Id="rId5" Type="http://schemas.openxmlformats.org/officeDocument/2006/relationships/hyperlink" Target="unitedwedream.org" TargetMode="External"/><Relationship Id="rId10" Type="http://schemas.openxmlformats.org/officeDocument/2006/relationships/hyperlink" Target="churchworldservice.org/assistancetodreamers" TargetMode="External"/><Relationship Id="rId4" Type="http://schemas.openxmlformats.org/officeDocument/2006/relationships/hyperlink" Target="justiceforourneighbors.org" TargetMode="External"/><Relationship Id="rId9" Type="http://schemas.openxmlformats.org/officeDocument/2006/relationships/hyperlink" Target="americanimmigrationcouncil.org"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www.umcor.org/UMCOR/resource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mailto:jpiper@afsc.org"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hyperlink" Target="mailto:revkenbl@yahoo.com" TargetMode="External"/><Relationship Id="rId13" Type="http://schemas.openxmlformats.org/officeDocument/2006/relationships/hyperlink" Target="mailto:tshellabarger@iwj.org" TargetMode="External"/><Relationship Id="rId18" Type="http://schemas.openxmlformats.org/officeDocument/2006/relationships/hyperlink" Target="mailto:nskelly@lirs.org" TargetMode="External"/><Relationship Id="rId26" Type="http://schemas.openxmlformats.org/officeDocument/2006/relationships/hyperlink" Target="mailto:rmckillip@sistersofmercy.org" TargetMode="External"/><Relationship Id="rId3" Type="http://schemas.openxmlformats.org/officeDocument/2006/relationships/hyperlink" Target="mailto:lmalachi@pfaw.org" TargetMode="External"/><Relationship Id="rId21" Type="http://schemas.openxmlformats.org/officeDocument/2006/relationships/hyperlink" Target="mailto:lclobbyist@gsadvocacy.org" TargetMode="External"/><Relationship Id="rId34" Type="http://schemas.openxmlformats.org/officeDocument/2006/relationships/hyperlink" Target="mailto:jgyang@worldrelief.org" TargetMode="External"/><Relationship Id="rId7" Type="http://schemas.openxmlformats.org/officeDocument/2006/relationships/hyperlink" Target="mailto:jsmyers@churchworldservice.org" TargetMode="External"/><Relationship Id="rId12" Type="http://schemas.openxmlformats.org/officeDocument/2006/relationships/hyperlink" Target="mailto:liza.lieberman@hias.org" TargetMode="External"/><Relationship Id="rId17" Type="http://schemas.openxmlformats.org/officeDocument/2006/relationships/hyperlink" Target="mailto:ekoidin@thejcpa.org" TargetMode="External"/><Relationship Id="rId25" Type="http://schemas.openxmlformats.org/officeDocument/2006/relationships/hyperlink" Target="mailto:melissa.gee@pcusa.org" TargetMode="External"/><Relationship Id="rId33" Type="http://schemas.openxmlformats.org/officeDocument/2006/relationships/hyperlink" Target="mailto:kappleby@usccb.org" TargetMode="External"/><Relationship Id="rId2" Type="http://schemas.openxmlformats.org/officeDocument/2006/relationships/image" Target="../media/image6.jpeg"/><Relationship Id="rId16" Type="http://schemas.openxmlformats.org/officeDocument/2006/relationships/hyperlink" Target="mailto:saber@jesuit.org" TargetMode="External"/><Relationship Id="rId20" Type="http://schemas.openxmlformats.org/officeDocument/2006/relationships/hyperlink" Target="mailto:hoda@mpac.org" TargetMode="External"/><Relationship Id="rId29" Type="http://schemas.openxmlformats.org/officeDocument/2006/relationships/hyperlink" Target="mailto:croshaven@uua.org" TargetMode="External"/><Relationship Id="rId1" Type="http://schemas.openxmlformats.org/officeDocument/2006/relationships/slideLayout" Target="../slideLayouts/slideLayout4.xml"/><Relationship Id="rId6" Type="http://schemas.openxmlformats.org/officeDocument/2006/relationships/hyperlink" Target="mailto:awainer@bread.org" TargetMode="External"/><Relationship Id="rId11" Type="http://schemas.openxmlformats.org/officeDocument/2006/relationships/hyperlink" Target="mailto:flower@fcnl.org" TargetMode="External"/><Relationship Id="rId24" Type="http://schemas.openxmlformats.org/officeDocument/2006/relationships/hyperlink" Target="mailto:michelerudy@yahoo.com" TargetMode="External"/><Relationship Id="rId32" Type="http://schemas.openxmlformats.org/officeDocument/2006/relationships/hyperlink" Target="mailto:harpreet.singh@unitedsikhs.org" TargetMode="External"/><Relationship Id="rId5" Type="http://schemas.openxmlformats.org/officeDocument/2006/relationships/hyperlink" Target="mailto:jroach@afsc.org" TargetMode="External"/><Relationship Id="rId15" Type="http://schemas.openxmlformats.org/officeDocument/2006/relationships/hyperlink" Target="mailto:hosseini@islamicinformationcenter.org" TargetMode="External"/><Relationship Id="rId23" Type="http://schemas.openxmlformats.org/officeDocument/2006/relationships/hyperlink" Target="mailto:scott@tassc.org" TargetMode="External"/><Relationship Id="rId28" Type="http://schemas.openxmlformats.org/officeDocument/2006/relationships/hyperlink" Target="mailto:aviney@rac.org" TargetMode="External"/><Relationship Id="rId10" Type="http://schemas.openxmlformats.org/officeDocument/2006/relationships/hyperlink" Target="mailto:pcarolan@franciscanaction.org" TargetMode="External"/><Relationship Id="rId19" Type="http://schemas.openxmlformats.org/officeDocument/2006/relationships/hyperlink" Target="mailto:talexander@mcc.org" TargetMode="External"/><Relationship Id="rId31" Type="http://schemas.openxmlformats.org/officeDocument/2006/relationships/hyperlink" Target="mailto:bmefford@umc-gbcs.org" TargetMode="External"/><Relationship Id="rId4" Type="http://schemas.openxmlformats.org/officeDocument/2006/relationships/hyperlink" Target="mailto:hansonc@ajc.org" TargetMode="External"/><Relationship Id="rId9" Type="http://schemas.openxmlformats.org/officeDocument/2006/relationships/hyperlink" Target="mailto:kconway@episcopalchurch.org" TargetMode="External"/><Relationship Id="rId14" Type="http://schemas.openxmlformats.org/officeDocument/2006/relationships/hyperlink" Target="mailto:administrator@usairish.org" TargetMode="External"/><Relationship Id="rId22" Type="http://schemas.openxmlformats.org/officeDocument/2006/relationships/hyperlink" Target="mailto:melacy@networklobby.org" TargetMode="External"/><Relationship Id="rId27" Type="http://schemas.openxmlformats.org/officeDocument/2006/relationships/hyperlink" Target="mailto:iguillen@sojo.net" TargetMode="External"/><Relationship Id="rId30" Type="http://schemas.openxmlformats.org/officeDocument/2006/relationships/hyperlink" Target="mailto:castellm@ucc.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ojo.net/blogs/2012/08/03/five-ways-you-can-help-dreamers-find-relief" TargetMode="External"/><Relationship Id="rId2" Type="http://schemas.openxmlformats.org/officeDocument/2006/relationships/hyperlink" Target="http://www.uscis.gov/portal/site/uscis/menuitem.eb1d4c2a3e5b9ac89243c6a7543f6d1a/?vgnextoid=f2ef2f19470f7310VgnVCM100000082ca60aRCRD&amp;vgnextchannel=f2ef2f19470f7310VgnVCM100000082ca60aRCRD" TargetMode="External"/><Relationship Id="rId1" Type="http://schemas.openxmlformats.org/officeDocument/2006/relationships/slideLayout" Target="../slideLayouts/slideLayout1.xml"/><Relationship Id="rId6" Type="http://schemas.openxmlformats.org/officeDocument/2006/relationships/hyperlink" Target="supportimmigrationreform.org" TargetMode="External"/><Relationship Id="rId5" Type="http://schemas.openxmlformats.org/officeDocument/2006/relationships/hyperlink" Target="DREAMerJustice.org" TargetMode="External"/><Relationship Id="rId4" Type="http://schemas.openxmlformats.org/officeDocument/2006/relationships/hyperlink" Target="http://unitedwedream.org/resources/deferred-action/community-education-foru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5990"/>
            <a:ext cx="5795519" cy="992749"/>
          </a:xfrm>
        </p:spPr>
        <p:txBody>
          <a:bodyPr/>
          <a:lstStyle/>
          <a:p>
            <a:r>
              <a:rPr lang="en-US" sz="3600" dirty="0" smtClean="0">
                <a:hlinkClick r:id="rId2" action="ppaction://hlinkfile"/>
              </a:rPr>
              <a:t>interfaithimmigration.org</a:t>
            </a:r>
            <a:endParaRPr lang="en-US" sz="3600" dirty="0"/>
          </a:p>
        </p:txBody>
      </p:sp>
      <p:sp>
        <p:nvSpPr>
          <p:cNvPr id="3" name="Subtitle 2"/>
          <p:cNvSpPr>
            <a:spLocks noGrp="1"/>
          </p:cNvSpPr>
          <p:nvPr>
            <p:ph type="subTitle" idx="1"/>
          </p:nvPr>
        </p:nvSpPr>
        <p:spPr>
          <a:xfrm>
            <a:off x="0" y="1885950"/>
            <a:ext cx="9143999" cy="4724399"/>
          </a:xfrm>
        </p:spPr>
        <p:txBody>
          <a:bodyPr>
            <a:normAutofit/>
          </a:bodyPr>
          <a:lstStyle/>
          <a:p>
            <a:r>
              <a:rPr lang="en-US" sz="3000" b="1" dirty="0" smtClean="0">
                <a:solidFill>
                  <a:schemeClr val="tx1"/>
                </a:solidFill>
              </a:rPr>
              <a:t>Welcome to this month’s Webinar on </a:t>
            </a:r>
          </a:p>
          <a:p>
            <a:r>
              <a:rPr lang="en-US" sz="3000" b="1" dirty="0">
                <a:solidFill>
                  <a:schemeClr val="tx1"/>
                </a:solidFill>
              </a:rPr>
              <a:t>Deferred Action for Childhood Arrivals </a:t>
            </a:r>
            <a:r>
              <a:rPr lang="en-US" sz="3000" b="1" dirty="0" smtClean="0">
                <a:solidFill>
                  <a:schemeClr val="tx1"/>
                </a:solidFill>
              </a:rPr>
              <a:t>(</a:t>
            </a:r>
            <a:r>
              <a:rPr lang="en-US" sz="3000" b="1" dirty="0" err="1" smtClean="0">
                <a:solidFill>
                  <a:schemeClr val="tx1"/>
                </a:solidFill>
              </a:rPr>
              <a:t>DREAMer</a:t>
            </a:r>
            <a:r>
              <a:rPr lang="en-US" sz="3000" b="1" dirty="0" smtClean="0">
                <a:solidFill>
                  <a:schemeClr val="tx1"/>
                </a:solidFill>
              </a:rPr>
              <a:t> Relief)</a:t>
            </a:r>
          </a:p>
          <a:p>
            <a:r>
              <a:rPr lang="en-US" sz="3000" b="1" dirty="0" smtClean="0">
                <a:solidFill>
                  <a:schemeClr val="tx1"/>
                </a:solidFill>
              </a:rPr>
              <a:t>Thursday, August 16</a:t>
            </a:r>
            <a:r>
              <a:rPr lang="en-US" sz="3000" b="1" baseline="30000" dirty="0" smtClean="0">
                <a:solidFill>
                  <a:schemeClr val="tx1"/>
                </a:solidFill>
              </a:rPr>
              <a:t>th</a:t>
            </a:r>
            <a:r>
              <a:rPr lang="en-US" sz="3000" b="1" dirty="0" smtClean="0">
                <a:solidFill>
                  <a:schemeClr val="tx1"/>
                </a:solidFill>
              </a:rPr>
              <a:t>, 2012</a:t>
            </a:r>
            <a:endParaRPr lang="en-US" sz="3000" dirty="0" smtClean="0">
              <a:solidFill>
                <a:schemeClr val="tx1"/>
              </a:solidFill>
            </a:endParaRPr>
          </a:p>
          <a:p>
            <a:r>
              <a:rPr lang="en-US" sz="3000" b="1" dirty="0" smtClean="0">
                <a:solidFill>
                  <a:schemeClr val="tx1"/>
                </a:solidFill>
              </a:rPr>
              <a:t>Call and Webinar will begin at 3:30p.m. EDT</a:t>
            </a:r>
          </a:p>
          <a:p>
            <a:endParaRPr lang="en-US" sz="3000" dirty="0" smtClean="0"/>
          </a:p>
          <a:p>
            <a:r>
              <a:rPr lang="en-US" b="1" dirty="0" smtClean="0">
                <a:solidFill>
                  <a:srgbClr val="FF0000"/>
                </a:solidFill>
              </a:rPr>
              <a:t>Please dial 218-936-4700 and enter 657758 </a:t>
            </a:r>
          </a:p>
          <a:p>
            <a:r>
              <a:rPr lang="en-US" dirty="0" smtClean="0">
                <a:solidFill>
                  <a:srgbClr val="000000"/>
                </a:solidFill>
              </a:rPr>
              <a:t>The audio &amp; visual portions are NOT linked. You must dial this number to hear the audio for the webinar.</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 y="361950"/>
            <a:ext cx="5970284" cy="839926"/>
          </a:xfrm>
          <a:prstGeom prst="rect">
            <a:avLst/>
          </a:prstGeom>
        </p:spPr>
        <p:txBody>
          <a:bodyPr/>
          <a:lstStyle/>
          <a:p>
            <a:pPr lvl="0">
              <a:spcBef>
                <a:spcPct val="0"/>
              </a:spcBef>
              <a:defRPr/>
            </a:pPr>
            <a:r>
              <a:rPr lang="en-US" sz="3100" b="1" dirty="0" smtClean="0">
                <a:solidFill>
                  <a:schemeClr val="tx2">
                    <a:lumMod val="75000"/>
                  </a:schemeClr>
                </a:solidFill>
                <a:latin typeface="+mj-lt"/>
                <a:ea typeface="+mj-ea"/>
                <a:cs typeface="+mj-cs"/>
              </a:rPr>
              <a:t>Education &amp; </a:t>
            </a:r>
            <a:r>
              <a:rPr lang="en-US" sz="3100" b="1" dirty="0">
                <a:solidFill>
                  <a:schemeClr val="tx2">
                    <a:lumMod val="75000"/>
                  </a:schemeClr>
                </a:solidFill>
                <a:latin typeface="+mj-lt"/>
                <a:ea typeface="+mj-ea"/>
                <a:cs typeface="+mj-cs"/>
              </a:rPr>
              <a:t>Military Requirements</a:t>
            </a:r>
            <a:endParaRPr kumimoji="0" lang="en-US" sz="3100" i="0" u="none" strike="noStrike" kern="1200" cap="none" spc="0" normalizeH="0" baseline="0" noProof="0" dirty="0">
              <a:ln>
                <a:noFill/>
              </a:ln>
              <a:solidFill>
                <a:schemeClr val="tx2">
                  <a:lumMod val="75000"/>
                </a:schemeClr>
              </a:solidFill>
              <a:effectLst/>
              <a:uLnTx/>
              <a:uFillTx/>
              <a:latin typeface="+mj-lt"/>
              <a:ea typeface="+mj-ea"/>
              <a:cs typeface="+mj-cs"/>
            </a:endParaRPr>
          </a:p>
        </p:txBody>
      </p:sp>
      <p:sp>
        <p:nvSpPr>
          <p:cNvPr id="4" name="TextBox 3"/>
          <p:cNvSpPr txBox="1"/>
          <p:nvPr/>
        </p:nvSpPr>
        <p:spPr>
          <a:xfrm>
            <a:off x="152400" y="1201877"/>
            <a:ext cx="8458200" cy="5447645"/>
          </a:xfrm>
          <a:prstGeom prst="rect">
            <a:avLst/>
          </a:prstGeom>
          <a:noFill/>
        </p:spPr>
        <p:txBody>
          <a:bodyPr wrap="square" rtlCol="0">
            <a:spAutoFit/>
          </a:bodyPr>
          <a:lstStyle/>
          <a:p>
            <a:pPr>
              <a:lnSpc>
                <a:spcPct val="150000"/>
              </a:lnSpc>
            </a:pPr>
            <a:r>
              <a:rPr lang="en-US" sz="3200" b="1" dirty="0" smtClean="0"/>
              <a:t>Education</a:t>
            </a:r>
            <a:r>
              <a:rPr lang="en-US" sz="3200" dirty="0" smtClean="0"/>
              <a:t>:</a:t>
            </a:r>
          </a:p>
          <a:p>
            <a:pPr marL="285750" indent="-285750">
              <a:lnSpc>
                <a:spcPct val="150000"/>
              </a:lnSpc>
              <a:buFont typeface="Arial" pitchFamily="34" charset="0"/>
              <a:buChar char="•"/>
            </a:pPr>
            <a:r>
              <a:rPr lang="en-US" sz="2800" dirty="0" smtClean="0"/>
              <a:t>Diploma </a:t>
            </a:r>
            <a:r>
              <a:rPr lang="en-US" sz="2800" dirty="0"/>
              <a:t>or </a:t>
            </a:r>
            <a:r>
              <a:rPr lang="en-US" sz="2800" dirty="0" smtClean="0"/>
              <a:t>GED certificates </a:t>
            </a:r>
          </a:p>
          <a:p>
            <a:pPr marL="285750" indent="-285750">
              <a:lnSpc>
                <a:spcPct val="150000"/>
              </a:lnSpc>
              <a:buFont typeface="Arial" pitchFamily="34" charset="0"/>
              <a:buChar char="•"/>
            </a:pPr>
            <a:r>
              <a:rPr lang="en-US" sz="2800" dirty="0" smtClean="0"/>
              <a:t>Official School </a:t>
            </a:r>
            <a:r>
              <a:rPr lang="en-US" sz="2800" dirty="0"/>
              <a:t>Transcripts </a:t>
            </a:r>
            <a:endParaRPr lang="en-US" sz="2800" dirty="0" smtClean="0"/>
          </a:p>
          <a:p>
            <a:pPr marL="285750" indent="-285750">
              <a:lnSpc>
                <a:spcPct val="150000"/>
              </a:lnSpc>
              <a:buFont typeface="Arial" pitchFamily="34" charset="0"/>
              <a:buChar char="•"/>
            </a:pPr>
            <a:r>
              <a:rPr lang="en-US" sz="2800" dirty="0" smtClean="0"/>
              <a:t>Report </a:t>
            </a:r>
            <a:r>
              <a:rPr lang="en-US" sz="2800" dirty="0"/>
              <a:t>Cards </a:t>
            </a:r>
            <a:endParaRPr lang="en-US" sz="2800" dirty="0" smtClean="0"/>
          </a:p>
          <a:p>
            <a:pPr>
              <a:lnSpc>
                <a:spcPct val="150000"/>
              </a:lnSpc>
            </a:pPr>
            <a:r>
              <a:rPr lang="en-US" sz="3200" b="1" dirty="0" smtClean="0"/>
              <a:t>Military</a:t>
            </a:r>
            <a:r>
              <a:rPr lang="en-US" sz="3200" dirty="0" smtClean="0"/>
              <a:t>:</a:t>
            </a:r>
          </a:p>
          <a:p>
            <a:pPr marL="285750" indent="-285750">
              <a:lnSpc>
                <a:spcPct val="150000"/>
              </a:lnSpc>
              <a:buFont typeface="Arial" pitchFamily="34" charset="0"/>
              <a:buChar char="•"/>
            </a:pPr>
            <a:r>
              <a:rPr lang="en-US" sz="2800" dirty="0"/>
              <a:t>report of separation </a:t>
            </a:r>
            <a:r>
              <a:rPr lang="en-US" sz="2800" dirty="0" smtClean="0"/>
              <a:t>forms </a:t>
            </a:r>
          </a:p>
          <a:p>
            <a:pPr marL="285750" indent="-285750">
              <a:lnSpc>
                <a:spcPct val="150000"/>
              </a:lnSpc>
              <a:buFont typeface="Arial" pitchFamily="34" charset="0"/>
              <a:buChar char="•"/>
            </a:pPr>
            <a:r>
              <a:rPr lang="en-US" sz="2800" dirty="0" smtClean="0"/>
              <a:t>military </a:t>
            </a:r>
            <a:r>
              <a:rPr lang="en-US" sz="2800" dirty="0"/>
              <a:t>personnel </a:t>
            </a:r>
            <a:r>
              <a:rPr lang="en-US" sz="2800" dirty="0" smtClean="0"/>
              <a:t>records</a:t>
            </a:r>
            <a:endParaRPr lang="en-US" sz="2800" dirty="0"/>
          </a:p>
          <a:p>
            <a:pPr marL="285750" indent="-285750">
              <a:lnSpc>
                <a:spcPct val="150000"/>
              </a:lnSpc>
              <a:buFont typeface="Arial" pitchFamily="34" charset="0"/>
              <a:buChar char="•"/>
            </a:pPr>
            <a:r>
              <a:rPr lang="en-US" sz="2800" dirty="0" smtClean="0"/>
              <a:t> </a:t>
            </a:r>
            <a:r>
              <a:rPr lang="en-US" sz="2800" dirty="0"/>
              <a:t>military health records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3350" y="1554748"/>
            <a:ext cx="9010650" cy="5201424"/>
          </a:xfrm>
          <a:prstGeom prst="rect">
            <a:avLst/>
          </a:prstGeom>
          <a:noFill/>
        </p:spPr>
        <p:txBody>
          <a:bodyPr wrap="square" rtlCol="0">
            <a:spAutoFit/>
          </a:bodyPr>
          <a:lstStyle/>
          <a:p>
            <a:r>
              <a:rPr lang="en-US" b="1" dirty="0"/>
              <a:t>Do brief departures from the United States interrupt the continuous residence requirement</a:t>
            </a:r>
            <a:r>
              <a:rPr lang="en-US" b="1" dirty="0" smtClean="0"/>
              <a:t>?</a:t>
            </a:r>
          </a:p>
          <a:p>
            <a:endParaRPr lang="en-US" dirty="0"/>
          </a:p>
          <a:p>
            <a:r>
              <a:rPr lang="en-US" sz="2000" i="1" dirty="0"/>
              <a:t>A brief, casual, and innocent absence from the United States will not interrupt your continuous residence. If you were absent from the United States for any period of time, your absence will be considered brief, casual, and innocent, if it was before August 15, 2012, and</a:t>
            </a:r>
            <a:r>
              <a:rPr lang="en-US" sz="2000" i="1" dirty="0" smtClean="0"/>
              <a:t>:</a:t>
            </a:r>
          </a:p>
          <a:p>
            <a:endParaRPr lang="en-US" i="1" dirty="0"/>
          </a:p>
          <a:p>
            <a:r>
              <a:rPr lang="en-US" dirty="0" smtClean="0"/>
              <a:t>1. The </a:t>
            </a:r>
            <a:r>
              <a:rPr lang="en-US" dirty="0"/>
              <a:t>absence was short and reasonably calculated to accomplish the purpose for the absence;</a:t>
            </a:r>
          </a:p>
          <a:p>
            <a:pPr>
              <a:lnSpc>
                <a:spcPct val="150000"/>
              </a:lnSpc>
            </a:pPr>
            <a:r>
              <a:rPr lang="en-US" dirty="0" smtClean="0"/>
              <a:t>2. The </a:t>
            </a:r>
            <a:r>
              <a:rPr lang="en-US" dirty="0"/>
              <a:t>absence was not because of an order of exclusion, deportation, or removal</a:t>
            </a:r>
            <a:r>
              <a:rPr lang="en-US" dirty="0" smtClean="0"/>
              <a:t>;</a:t>
            </a:r>
          </a:p>
          <a:p>
            <a:r>
              <a:rPr lang="en-US" dirty="0" smtClean="0"/>
              <a:t>3. The </a:t>
            </a:r>
            <a:r>
              <a:rPr lang="en-US" dirty="0"/>
              <a:t>absence was not because of an order of voluntary departure, or an administrative grant of voluntary departure before you were placed in exclusion, deportation, or removal proceedings; </a:t>
            </a:r>
            <a:r>
              <a:rPr lang="en-US" dirty="0" smtClean="0"/>
              <a:t>and</a:t>
            </a:r>
            <a:endParaRPr lang="en-US" dirty="0"/>
          </a:p>
          <a:p>
            <a:r>
              <a:rPr lang="en-US" dirty="0" smtClean="0"/>
              <a:t>4. The </a:t>
            </a:r>
            <a:r>
              <a:rPr lang="en-US" dirty="0"/>
              <a:t>purpose of the absence and/or your actions while outside the United States were not contrary to law</a:t>
            </a:r>
            <a:r>
              <a:rPr lang="en-US" dirty="0" smtClean="0"/>
              <a:t>.</a:t>
            </a:r>
          </a:p>
          <a:p>
            <a:endParaRPr lang="en-US" dirty="0"/>
          </a:p>
          <a:p>
            <a:pPr algn="ctr">
              <a:lnSpc>
                <a:spcPct val="150000"/>
              </a:lnSpc>
            </a:pPr>
            <a:r>
              <a:rPr lang="en-US" dirty="0" smtClean="0"/>
              <a:t>*Taken </a:t>
            </a:r>
            <a:r>
              <a:rPr lang="en-US" dirty="0"/>
              <a:t>from</a:t>
            </a:r>
            <a:r>
              <a:rPr lang="en-US" dirty="0" smtClean="0"/>
              <a:t>: </a:t>
            </a:r>
            <a:r>
              <a:rPr lang="en-US" b="1" dirty="0" smtClean="0">
                <a:hlinkClick r:id="rId2" action="ppaction://hlinkfile"/>
              </a:rPr>
              <a:t>USCIS  </a:t>
            </a:r>
            <a:r>
              <a:rPr lang="en-US" b="1" dirty="0">
                <a:hlinkClick r:id="rId2" action="ppaction://hlinkfile"/>
              </a:rPr>
              <a:t>Deferred Action for Childhood Arrivals </a:t>
            </a:r>
            <a:r>
              <a:rPr lang="en-US" b="1" dirty="0" smtClean="0">
                <a:hlinkClick r:id="rId2" action="ppaction://hlinkfile"/>
              </a:rPr>
              <a:t>website</a:t>
            </a:r>
            <a:r>
              <a:rPr lang="en-US" b="1" dirty="0" smtClean="0"/>
              <a:t>*</a:t>
            </a:r>
            <a:endParaRPr lang="en-US" b="1" dirty="0"/>
          </a:p>
        </p:txBody>
      </p:sp>
      <p:sp>
        <p:nvSpPr>
          <p:cNvPr id="10" name="Title 1"/>
          <p:cNvSpPr txBox="1">
            <a:spLocks/>
          </p:cNvSpPr>
          <p:nvPr/>
        </p:nvSpPr>
        <p:spPr>
          <a:xfrm>
            <a:off x="133350" y="21192"/>
            <a:ext cx="6210300" cy="1155122"/>
          </a:xfrm>
          <a:prstGeom prst="rect">
            <a:avLst/>
          </a:prstGeom>
        </p:spPr>
        <p:txBody>
          <a:bodyPr/>
          <a:lstStyle/>
          <a:p>
            <a:pPr lvl="0">
              <a:spcBef>
                <a:spcPct val="0"/>
              </a:spcBef>
              <a:defRPr/>
            </a:pPr>
            <a:r>
              <a:rPr lang="en-US" sz="2800" b="1" dirty="0">
                <a:solidFill>
                  <a:schemeClr val="tx2">
                    <a:lumMod val="75000"/>
                  </a:schemeClr>
                </a:solidFill>
              </a:rPr>
              <a:t>Have continuously resided in U.S. for at least 5yrs. prior to June 15, 2012 (from June 15, 2007 - to the present time)</a:t>
            </a:r>
            <a:endParaRPr kumimoji="0" lang="en-US" sz="2800" i="0" u="none" strike="noStrike" kern="1200" cap="none" spc="0" normalizeH="0" baseline="0" noProof="0" dirty="0">
              <a:ln>
                <a:noFill/>
              </a:ln>
              <a:solidFill>
                <a:schemeClr val="tx2">
                  <a:lumMod val="7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6324600" cy="1447800"/>
          </a:xfrm>
        </p:spPr>
        <p:txBody>
          <a:bodyPr/>
          <a:lstStyle/>
          <a:p>
            <a:pPr algn="l"/>
            <a:r>
              <a:rPr lang="en-US" sz="4400" b="1" dirty="0" smtClean="0"/>
              <a:t>No Felony Convictions &amp; Misdemeanor Offenses </a:t>
            </a:r>
            <a:endParaRPr lang="en-US" sz="4400" b="1" dirty="0"/>
          </a:p>
        </p:txBody>
      </p:sp>
      <p:sp>
        <p:nvSpPr>
          <p:cNvPr id="7" name="TextBox 6"/>
          <p:cNvSpPr txBox="1"/>
          <p:nvPr/>
        </p:nvSpPr>
        <p:spPr>
          <a:xfrm>
            <a:off x="152400" y="1638300"/>
            <a:ext cx="8839200" cy="5878532"/>
          </a:xfrm>
          <a:prstGeom prst="rect">
            <a:avLst/>
          </a:prstGeom>
          <a:noFill/>
        </p:spPr>
        <p:txBody>
          <a:bodyPr wrap="square" rtlCol="0">
            <a:spAutoFit/>
          </a:bodyPr>
          <a:lstStyle/>
          <a:p>
            <a:r>
              <a:rPr lang="en-US" sz="2800" i="1" dirty="0"/>
              <a:t>If you have been convicted of </a:t>
            </a:r>
            <a:r>
              <a:rPr lang="en-US" sz="2800" i="1" u="sng" dirty="0"/>
              <a:t>a felony offense, a significant misdemeanor offense, or three or more other misdemeanor offenses </a:t>
            </a:r>
            <a:r>
              <a:rPr lang="en-US" sz="2800" i="1" dirty="0"/>
              <a:t>not occurring on the same date and not arising out of the same act, omission, or scheme of misconduct, you will not be considered for deferred action under the new process except where DHS determines there are exceptional circumstances</a:t>
            </a:r>
            <a:r>
              <a:rPr lang="en-US" sz="2800" i="1" dirty="0" smtClean="0"/>
              <a:t>. </a:t>
            </a:r>
          </a:p>
          <a:p>
            <a:endParaRPr lang="en-US" sz="2400" dirty="0" smtClean="0"/>
          </a:p>
          <a:p>
            <a:r>
              <a:rPr lang="en-US" sz="3200" b="1" dirty="0" smtClean="0"/>
              <a:t>Felony</a:t>
            </a:r>
            <a:r>
              <a:rPr lang="en-US" sz="3200" dirty="0" smtClean="0"/>
              <a:t>:</a:t>
            </a:r>
          </a:p>
          <a:p>
            <a:r>
              <a:rPr lang="en-US" sz="2800" dirty="0"/>
              <a:t>A</a:t>
            </a:r>
            <a:r>
              <a:rPr lang="en-US" sz="2800" dirty="0" smtClean="0"/>
              <a:t> </a:t>
            </a:r>
            <a:r>
              <a:rPr lang="en-US" sz="2800" dirty="0"/>
              <a:t>federal, state, or local criminal offense punishable by imprisonment for a term exceeding one year</a:t>
            </a:r>
            <a:r>
              <a:rPr lang="en-US" sz="2800" dirty="0" smtClean="0"/>
              <a:t>.</a:t>
            </a:r>
          </a:p>
          <a:p>
            <a:endParaRPr lang="en-US" sz="2400" dirty="0"/>
          </a:p>
          <a:p>
            <a:endParaRPr lang="en-US" sz="2400" dirty="0" smtClean="0"/>
          </a:p>
          <a:p>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1450" y="1600200"/>
            <a:ext cx="8820150" cy="5970865"/>
          </a:xfrm>
          <a:prstGeom prst="rect">
            <a:avLst/>
          </a:prstGeom>
          <a:noFill/>
        </p:spPr>
        <p:txBody>
          <a:bodyPr wrap="square" rtlCol="0">
            <a:spAutoFit/>
          </a:bodyPr>
          <a:lstStyle/>
          <a:p>
            <a:r>
              <a:rPr lang="en-US" sz="3200" b="1" dirty="0"/>
              <a:t>Significant Misdemeanor</a:t>
            </a:r>
            <a:r>
              <a:rPr lang="en-US" sz="3200" b="1" dirty="0" smtClean="0"/>
              <a:t>:</a:t>
            </a:r>
          </a:p>
          <a:p>
            <a:endParaRPr lang="en-US" sz="2200" b="1" dirty="0"/>
          </a:p>
          <a:p>
            <a:r>
              <a:rPr lang="en-US" sz="2200" dirty="0"/>
              <a:t>A misdemeanor as defined by federal law (specifically, one for which the maximum term of imprisonment authorized is one year or less but greater than five days) and that meets the following criteria</a:t>
            </a:r>
            <a:r>
              <a:rPr lang="en-US" sz="2200" dirty="0" smtClean="0"/>
              <a:t>:</a:t>
            </a:r>
          </a:p>
          <a:p>
            <a:endParaRPr lang="en-US" sz="2200" dirty="0"/>
          </a:p>
          <a:p>
            <a:pPr marL="342900" indent="-342900">
              <a:buAutoNum type="arabicPeriod"/>
            </a:pPr>
            <a:r>
              <a:rPr lang="en-US" sz="2200" dirty="0" smtClean="0"/>
              <a:t>Regardless </a:t>
            </a:r>
            <a:r>
              <a:rPr lang="en-US" sz="2200" dirty="0"/>
              <a:t>of the sentence imposed, is an offense of domestic violence; sexual abuse or exploitation; burglary; unlawful possession or use of a firearm; drug distribution or trafficking; or, driving under the influence; or</a:t>
            </a:r>
            <a:r>
              <a:rPr lang="en-US" sz="2200" dirty="0" smtClean="0"/>
              <a:t>,</a:t>
            </a:r>
          </a:p>
          <a:p>
            <a:endParaRPr lang="en-US" sz="2200" dirty="0"/>
          </a:p>
          <a:p>
            <a:r>
              <a:rPr lang="en-US" sz="2200" dirty="0"/>
              <a:t>2. If not an offense listed above, is one for which the individual was sentenced to time in custody of more than 90 days. The sentence must involve time to be served in custody, and therefore does not include a suspended sentence</a:t>
            </a:r>
            <a:r>
              <a:rPr lang="en-US" sz="2200" dirty="0" smtClean="0"/>
              <a:t>.</a:t>
            </a:r>
          </a:p>
          <a:p>
            <a:endParaRPr lang="en-US" sz="2100" dirty="0"/>
          </a:p>
          <a:p>
            <a:endParaRPr lang="en-US" sz="2100" dirty="0"/>
          </a:p>
        </p:txBody>
      </p:sp>
      <p:sp>
        <p:nvSpPr>
          <p:cNvPr id="7" name="Title 1"/>
          <p:cNvSpPr txBox="1">
            <a:spLocks/>
          </p:cNvSpPr>
          <p:nvPr/>
        </p:nvSpPr>
        <p:spPr>
          <a:xfrm>
            <a:off x="0" y="-19050"/>
            <a:ext cx="6324600" cy="1447800"/>
          </a:xfrm>
          <a:prstGeom prst="rect">
            <a:avLst/>
          </a:prstGeom>
        </p:spPr>
        <p:txBody>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b="1" dirty="0" smtClean="0"/>
              <a:t>No Felony Convictions &amp; Misdemeanor Offenses </a:t>
            </a: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9050"/>
            <a:ext cx="6324600" cy="1447800"/>
          </a:xfrm>
          <a:prstGeom prst="rect">
            <a:avLst/>
          </a:prstGeom>
        </p:spPr>
        <p:txBody>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b="1" dirty="0" smtClean="0"/>
              <a:t>No Felony Convictions &amp; Misdemeanor Offenses </a:t>
            </a:r>
            <a:endParaRPr lang="en-US" b="1" dirty="0"/>
          </a:p>
        </p:txBody>
      </p:sp>
      <p:sp>
        <p:nvSpPr>
          <p:cNvPr id="5" name="TextBox 4"/>
          <p:cNvSpPr txBox="1"/>
          <p:nvPr/>
        </p:nvSpPr>
        <p:spPr>
          <a:xfrm>
            <a:off x="228600" y="1428750"/>
            <a:ext cx="8172450" cy="5863144"/>
          </a:xfrm>
          <a:prstGeom prst="rect">
            <a:avLst/>
          </a:prstGeom>
          <a:noFill/>
        </p:spPr>
        <p:txBody>
          <a:bodyPr wrap="square" rtlCol="0">
            <a:spAutoFit/>
          </a:bodyPr>
          <a:lstStyle/>
          <a:p>
            <a:r>
              <a:rPr lang="en-US" sz="3200" b="1" dirty="0" smtClean="0"/>
              <a:t>Non-significant misdemeanor</a:t>
            </a:r>
            <a:r>
              <a:rPr lang="en-US" sz="3200" b="1" dirty="0"/>
              <a:t>:</a:t>
            </a:r>
          </a:p>
          <a:p>
            <a:endParaRPr lang="en-US" sz="2100" b="1" dirty="0"/>
          </a:p>
          <a:p>
            <a:r>
              <a:rPr lang="en-US" sz="2200" dirty="0" smtClean="0"/>
              <a:t>Any </a:t>
            </a:r>
            <a:r>
              <a:rPr lang="en-US" sz="2200" dirty="0"/>
              <a:t>misdemeanor as defined by federal law (specifically, one for which the maximum term of imprisonment authorized is one year or less but greater than five days) and that meets the following criteria</a:t>
            </a:r>
            <a:r>
              <a:rPr lang="en-US" sz="2200" dirty="0" smtClean="0"/>
              <a:t>:</a:t>
            </a:r>
          </a:p>
          <a:p>
            <a:endParaRPr lang="en-US" sz="2200" dirty="0"/>
          </a:p>
          <a:p>
            <a:pPr marL="342900" indent="-342900">
              <a:buAutoNum type="arabicPeriod"/>
            </a:pPr>
            <a:r>
              <a:rPr lang="en-US" sz="2200" dirty="0" smtClean="0"/>
              <a:t>Is </a:t>
            </a:r>
            <a:r>
              <a:rPr lang="en-US" sz="2200" dirty="0"/>
              <a:t>not an offense of domestic violence; sexual abuse or exploitation; burglary; unlawful possession or use of a firearm; drug distribution or trafficking; or, driving under the influence; </a:t>
            </a:r>
            <a:r>
              <a:rPr lang="en-US" sz="2200" dirty="0" smtClean="0"/>
              <a:t>and</a:t>
            </a:r>
          </a:p>
          <a:p>
            <a:endParaRPr lang="en-US" sz="2200" dirty="0"/>
          </a:p>
          <a:p>
            <a:r>
              <a:rPr lang="en-US" sz="2200" dirty="0" smtClean="0"/>
              <a:t>2. Is </a:t>
            </a:r>
            <a:r>
              <a:rPr lang="en-US" sz="2200" dirty="0"/>
              <a:t>one for which the individual was sentenced to time in custody of 90 days or less.</a:t>
            </a:r>
          </a:p>
          <a:p>
            <a:endParaRPr lang="en-US" sz="2200" dirty="0"/>
          </a:p>
          <a:p>
            <a:endParaRPr lang="en-US" sz="2200" dirty="0" smtClean="0"/>
          </a:p>
          <a:p>
            <a:r>
              <a:rPr lang="en-US" sz="2200" dirty="0"/>
              <a:t>*Taken from: </a:t>
            </a:r>
            <a:r>
              <a:rPr lang="en-US" sz="2200" b="1" dirty="0">
                <a:hlinkClick r:id="rId2" action="ppaction://hlinkfile"/>
              </a:rPr>
              <a:t>USCIS  Deferred Action for Childhood Arrivals website</a:t>
            </a:r>
            <a:r>
              <a:rPr lang="en-US" sz="2200" b="1" dirty="0"/>
              <a:t>*</a:t>
            </a:r>
          </a:p>
          <a:p>
            <a:endParaRPr lang="en-US" dirty="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9050"/>
            <a:ext cx="6324600" cy="1447800"/>
          </a:xfrm>
          <a:prstGeom prst="rect">
            <a:avLst/>
          </a:prstGeom>
        </p:spPr>
        <p:txBody>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b="1" dirty="0" smtClean="0"/>
              <a:t>No Felony Convictions &amp; Misdemeanor Offenses </a:t>
            </a:r>
            <a:endParaRPr lang="en-US" b="1" dirty="0"/>
          </a:p>
        </p:txBody>
      </p:sp>
      <p:sp>
        <p:nvSpPr>
          <p:cNvPr id="7" name="TextBox 6"/>
          <p:cNvSpPr txBox="1"/>
          <p:nvPr/>
        </p:nvSpPr>
        <p:spPr>
          <a:xfrm>
            <a:off x="209550" y="1447800"/>
            <a:ext cx="8629650" cy="6017032"/>
          </a:xfrm>
          <a:prstGeom prst="rect">
            <a:avLst/>
          </a:prstGeom>
          <a:noFill/>
        </p:spPr>
        <p:txBody>
          <a:bodyPr wrap="square" rtlCol="0">
            <a:spAutoFit/>
          </a:bodyPr>
          <a:lstStyle/>
          <a:p>
            <a:r>
              <a:rPr lang="en-US" sz="3200" b="1" dirty="0" smtClean="0"/>
              <a:t>Other misdemeanors:</a:t>
            </a:r>
          </a:p>
          <a:p>
            <a:endParaRPr lang="en-US" sz="2100" dirty="0"/>
          </a:p>
          <a:p>
            <a:pPr marL="285750" indent="-285750">
              <a:buFont typeface="Arial" pitchFamily="34" charset="0"/>
              <a:buChar char="•"/>
            </a:pPr>
            <a:r>
              <a:rPr lang="en-US" sz="2300" dirty="0"/>
              <a:t>A minor traffic offense will not be considered a misdemeanor for purposes of this process</a:t>
            </a:r>
            <a:r>
              <a:rPr lang="en-US" sz="2300" dirty="0" smtClean="0"/>
              <a:t>.</a:t>
            </a:r>
          </a:p>
          <a:p>
            <a:endParaRPr lang="en-US" sz="2300" dirty="0" smtClean="0"/>
          </a:p>
          <a:p>
            <a:pPr marL="285750" indent="-285750">
              <a:buFont typeface="Arial" pitchFamily="34" charset="0"/>
              <a:buChar char="•"/>
            </a:pPr>
            <a:r>
              <a:rPr lang="en-US" sz="2300" dirty="0"/>
              <a:t>Immigration-related offenses characterized as felonies or misdemeanors by state immigration laws will not be treated as disqualifying felonies or misdemeanors for the purpose of considering a request for consideration of deferred action pursuant to this process</a:t>
            </a:r>
            <a:r>
              <a:rPr lang="en-US" sz="2300" dirty="0" smtClean="0"/>
              <a:t>.</a:t>
            </a:r>
          </a:p>
          <a:p>
            <a:endParaRPr lang="en-US" sz="2300" dirty="0" smtClean="0"/>
          </a:p>
          <a:p>
            <a:pPr marL="285750" indent="-285750">
              <a:buFont typeface="Arial" pitchFamily="34" charset="0"/>
              <a:buChar char="•"/>
            </a:pPr>
            <a:r>
              <a:rPr lang="en-US" sz="2300" dirty="0"/>
              <a:t>Expunged convictions and juvenile convictions  </a:t>
            </a:r>
            <a:r>
              <a:rPr lang="en-US" sz="2300" dirty="0" smtClean="0"/>
              <a:t>will </a:t>
            </a:r>
            <a:r>
              <a:rPr lang="en-US" sz="2300" dirty="0"/>
              <a:t>be assessed on a case-by-case basis </a:t>
            </a:r>
            <a:r>
              <a:rPr lang="en-US" sz="2300" dirty="0" smtClean="0"/>
              <a:t>. If you </a:t>
            </a:r>
            <a:r>
              <a:rPr lang="en-US" sz="2300" dirty="0"/>
              <a:t>were a juvenile, but tried and convicted as an adult, you will be treated as an adult for purposes of the deferred action for childhood arrivals process.</a:t>
            </a:r>
            <a:endParaRPr lang="en-US" sz="2300" dirty="0" smtClean="0"/>
          </a:p>
          <a:p>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43524"/>
            <a:ext cx="6233467" cy="1153341"/>
          </a:xfrm>
        </p:spPr>
        <p:txBody>
          <a:bodyPr/>
          <a:lstStyle/>
          <a:p>
            <a:r>
              <a:rPr lang="en-US" sz="3600" b="1" dirty="0" smtClean="0">
                <a:solidFill>
                  <a:schemeClr val="tx2"/>
                </a:solidFill>
              </a:rPr>
              <a:t>Pose No Threat to Public Safety or National Security </a:t>
            </a:r>
            <a:endParaRPr lang="en-US" sz="3600" b="1" dirty="0"/>
          </a:p>
        </p:txBody>
      </p:sp>
      <p:sp>
        <p:nvSpPr>
          <p:cNvPr id="6" name="TextBox 5"/>
          <p:cNvSpPr txBox="1"/>
          <p:nvPr/>
        </p:nvSpPr>
        <p:spPr>
          <a:xfrm>
            <a:off x="133350" y="1885950"/>
            <a:ext cx="8782050" cy="3508653"/>
          </a:xfrm>
          <a:prstGeom prst="rect">
            <a:avLst/>
          </a:prstGeom>
          <a:noFill/>
        </p:spPr>
        <p:txBody>
          <a:bodyPr wrap="square" rtlCol="0">
            <a:spAutoFit/>
          </a:bodyPr>
          <a:lstStyle/>
          <a:p>
            <a:r>
              <a:rPr lang="en-US" sz="3200" b="1" dirty="0"/>
              <a:t>Indicators that </a:t>
            </a:r>
            <a:r>
              <a:rPr lang="en-US" sz="3200" b="1" dirty="0" smtClean="0"/>
              <a:t>show pose of threat </a:t>
            </a:r>
            <a:r>
              <a:rPr lang="en-US" sz="3200" b="1" dirty="0"/>
              <a:t>include, but are not limited </a:t>
            </a:r>
            <a:r>
              <a:rPr lang="en-US" sz="3200" b="1" dirty="0" smtClean="0"/>
              <a:t>to: </a:t>
            </a:r>
          </a:p>
          <a:p>
            <a:endParaRPr lang="en-US" b="1" dirty="0" smtClean="0"/>
          </a:p>
          <a:p>
            <a:pPr marL="285750" indent="-285750">
              <a:buFont typeface="Arial" pitchFamily="34" charset="0"/>
              <a:buChar char="•"/>
            </a:pPr>
            <a:r>
              <a:rPr lang="en-US" sz="2800" dirty="0" smtClean="0"/>
              <a:t>gang membership</a:t>
            </a:r>
          </a:p>
          <a:p>
            <a:endParaRPr lang="en-US" sz="2800" dirty="0" smtClean="0"/>
          </a:p>
          <a:p>
            <a:pPr marL="285750" indent="-285750">
              <a:buFont typeface="Arial" pitchFamily="34" charset="0"/>
              <a:buChar char="•"/>
            </a:pPr>
            <a:r>
              <a:rPr lang="en-US" sz="2800" dirty="0" smtClean="0"/>
              <a:t>participation </a:t>
            </a:r>
            <a:r>
              <a:rPr lang="en-US" sz="2800" dirty="0"/>
              <a:t>in criminal </a:t>
            </a:r>
            <a:r>
              <a:rPr lang="en-US" sz="2800" dirty="0" smtClean="0"/>
              <a:t>activities</a:t>
            </a:r>
          </a:p>
          <a:p>
            <a:endParaRPr lang="en-US" sz="2800" dirty="0" smtClean="0"/>
          </a:p>
          <a:p>
            <a:pPr marL="285750" indent="-285750">
              <a:buFont typeface="Arial" pitchFamily="34" charset="0"/>
              <a:buChar char="•"/>
            </a:pPr>
            <a:r>
              <a:rPr lang="en-US" sz="2800" dirty="0" smtClean="0"/>
              <a:t>participation </a:t>
            </a:r>
            <a:r>
              <a:rPr lang="en-US" sz="2800" dirty="0"/>
              <a:t>in activities that threaten the United </a:t>
            </a:r>
            <a:r>
              <a:rPr lang="en-US" sz="2800" dirty="0" smtClean="0"/>
              <a:t>States</a:t>
            </a:r>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1089"/>
            <a:ext cx="5883108" cy="1080345"/>
          </a:xfrm>
        </p:spPr>
        <p:txBody>
          <a:bodyPr/>
          <a:lstStyle/>
          <a:p>
            <a:r>
              <a:rPr lang="en-US" sz="3600" b="1" dirty="0" smtClean="0">
                <a:solidFill>
                  <a:schemeClr val="tx2"/>
                </a:solidFill>
              </a:rPr>
              <a:t>Criminal Background Checks</a:t>
            </a:r>
            <a:endParaRPr lang="en-US" sz="3600" dirty="0">
              <a:solidFill>
                <a:schemeClr val="tx2"/>
              </a:solidFill>
            </a:endParaRPr>
          </a:p>
        </p:txBody>
      </p:sp>
      <p:sp>
        <p:nvSpPr>
          <p:cNvPr id="6" name="TextBox 5"/>
          <p:cNvSpPr txBox="1"/>
          <p:nvPr/>
        </p:nvSpPr>
        <p:spPr>
          <a:xfrm>
            <a:off x="171450" y="1657350"/>
            <a:ext cx="8724900" cy="5109091"/>
          </a:xfrm>
          <a:prstGeom prst="rect">
            <a:avLst/>
          </a:prstGeom>
          <a:noFill/>
        </p:spPr>
        <p:txBody>
          <a:bodyPr wrap="square" rtlCol="0">
            <a:spAutoFit/>
          </a:bodyPr>
          <a:lstStyle/>
          <a:p>
            <a:r>
              <a:rPr lang="en-US" sz="2400" i="1" dirty="0"/>
              <a:t>Background checks involve checking biographic and biometric information provided by the individuals against a variety of databases maintained by DHS and other federal government </a:t>
            </a:r>
            <a:r>
              <a:rPr lang="en-US" sz="2400" i="1" dirty="0" smtClean="0"/>
              <a:t>agencies (USCIS website)</a:t>
            </a:r>
            <a:endParaRPr lang="en-US" sz="2200" i="1" dirty="0" smtClean="0"/>
          </a:p>
          <a:p>
            <a:pPr marL="285750" indent="-285750">
              <a:buFont typeface="Arial" pitchFamily="34" charset="0"/>
              <a:buChar char="•"/>
            </a:pPr>
            <a:endParaRPr lang="en-US" sz="1600" dirty="0"/>
          </a:p>
          <a:p>
            <a:pPr marL="285750" indent="-285750">
              <a:buFont typeface="Arial" pitchFamily="34" charset="0"/>
              <a:buChar char="•"/>
            </a:pPr>
            <a:r>
              <a:rPr lang="en-US" sz="1600" dirty="0" smtClean="0"/>
              <a:t>Virginia: </a:t>
            </a:r>
            <a:r>
              <a:rPr lang="en-US" sz="1600" dirty="0" smtClean="0">
                <a:hlinkClick r:id="rId2"/>
              </a:rPr>
              <a:t>http</a:t>
            </a:r>
            <a:r>
              <a:rPr lang="en-US" sz="1600" dirty="0">
                <a:hlinkClick r:id="rId2"/>
              </a:rPr>
              <a:t>://</a:t>
            </a:r>
            <a:r>
              <a:rPr lang="en-US" sz="1600" dirty="0" smtClean="0">
                <a:hlinkClick r:id="rId2"/>
              </a:rPr>
              <a:t>www.vsp.state.va.us/CJIS_Criminal_Record_Check.shtm</a:t>
            </a:r>
            <a:r>
              <a:rPr lang="en-US" sz="1600" dirty="0" smtClean="0"/>
              <a:t> </a:t>
            </a:r>
          </a:p>
          <a:p>
            <a:r>
              <a:rPr lang="en-US" sz="1600" dirty="0" smtClean="0"/>
              <a:t>      (</a:t>
            </a:r>
            <a:r>
              <a:rPr lang="en-US" sz="1600" dirty="0"/>
              <a:t>Does not require </a:t>
            </a:r>
            <a:r>
              <a:rPr lang="en-US" sz="1600" dirty="0" smtClean="0"/>
              <a:t>fingerprints)</a:t>
            </a:r>
          </a:p>
          <a:p>
            <a:r>
              <a:rPr lang="en-US" sz="1600" dirty="0" smtClean="0"/>
              <a:t> </a:t>
            </a:r>
          </a:p>
          <a:p>
            <a:pPr marL="342900" indent="-342900">
              <a:buFont typeface="Arial" pitchFamily="34" charset="0"/>
              <a:buChar char="•"/>
            </a:pPr>
            <a:r>
              <a:rPr lang="en-US" sz="1600" dirty="0" smtClean="0"/>
              <a:t>FBI</a:t>
            </a:r>
            <a:r>
              <a:rPr lang="en-US" sz="1600" dirty="0"/>
              <a:t>:  </a:t>
            </a:r>
            <a:r>
              <a:rPr lang="en-US" sz="1600" dirty="0">
                <a:hlinkClick r:id="rId3"/>
              </a:rPr>
              <a:t>http://</a:t>
            </a:r>
            <a:r>
              <a:rPr lang="en-US" sz="1600" dirty="0" smtClean="0">
                <a:hlinkClick r:id="rId3"/>
              </a:rPr>
              <a:t>www.fbi.gov/about-us/cjis/background checks/</a:t>
            </a:r>
            <a:r>
              <a:rPr lang="en-US" sz="1600" dirty="0" err="1" smtClean="0">
                <a:hlinkClick r:id="rId3"/>
              </a:rPr>
              <a:t>background_checks</a:t>
            </a:r>
            <a:r>
              <a:rPr lang="en-US" sz="1600" dirty="0" smtClean="0"/>
              <a:t> </a:t>
            </a:r>
            <a:endParaRPr lang="en-US" sz="1600" dirty="0"/>
          </a:p>
          <a:p>
            <a:r>
              <a:rPr lang="en-US" sz="1600" dirty="0" smtClean="0"/>
              <a:t>     (</a:t>
            </a:r>
            <a:r>
              <a:rPr lang="en-US" sz="1600" dirty="0"/>
              <a:t>Requires fingerprints )</a:t>
            </a:r>
            <a:endParaRPr lang="en-US" sz="1600" dirty="0" smtClean="0"/>
          </a:p>
          <a:p>
            <a:endParaRPr lang="en-US" sz="1600" dirty="0"/>
          </a:p>
          <a:p>
            <a:pPr marL="285750" indent="-285750">
              <a:buFont typeface="Arial" pitchFamily="34" charset="0"/>
              <a:buChar char="•"/>
            </a:pPr>
            <a:r>
              <a:rPr lang="en-US" sz="1600" dirty="0" smtClean="0"/>
              <a:t>Driving History: </a:t>
            </a:r>
            <a:r>
              <a:rPr lang="en-US" sz="1600" dirty="0" smtClean="0">
                <a:hlinkClick r:id="rId4"/>
              </a:rPr>
              <a:t>http</a:t>
            </a:r>
            <a:r>
              <a:rPr lang="en-US" sz="1600" dirty="0">
                <a:hlinkClick r:id="rId4"/>
              </a:rPr>
              <a:t>://</a:t>
            </a:r>
            <a:r>
              <a:rPr lang="en-US" sz="1600" dirty="0" smtClean="0">
                <a:hlinkClick r:id="rId4"/>
              </a:rPr>
              <a:t>www.dmv.virginia.gov/webdoc/citizen/records/drive_record.asp</a:t>
            </a:r>
            <a:r>
              <a:rPr lang="en-US" sz="1600" dirty="0" smtClean="0"/>
              <a:t> </a:t>
            </a:r>
          </a:p>
          <a:p>
            <a:endParaRPr lang="en-US" sz="1600" dirty="0" smtClean="0"/>
          </a:p>
          <a:p>
            <a:pPr marL="342900" indent="-342900">
              <a:buFont typeface="Arial" pitchFamily="34" charset="0"/>
              <a:buChar char="•"/>
            </a:pPr>
            <a:r>
              <a:rPr lang="en-US" sz="1600" dirty="0" smtClean="0"/>
              <a:t>Certified </a:t>
            </a:r>
            <a:r>
              <a:rPr lang="en-US" sz="1600" dirty="0"/>
              <a:t>Court Dispositions: contact the Court that issued </a:t>
            </a:r>
            <a:endParaRPr lang="en-US" sz="1600" dirty="0" smtClean="0"/>
          </a:p>
          <a:p>
            <a:r>
              <a:rPr lang="en-US" sz="1600" dirty="0"/>
              <a:t> </a:t>
            </a:r>
            <a:r>
              <a:rPr lang="en-US" sz="1600" dirty="0" smtClean="0"/>
              <a:t>     Judgment.</a:t>
            </a:r>
            <a:endParaRPr lang="en-US" sz="1600" dirty="0"/>
          </a:p>
          <a:p>
            <a:endParaRPr lang="en-US" sz="1600" dirty="0"/>
          </a:p>
          <a:p>
            <a:r>
              <a:rPr lang="en-US" sz="1600" dirty="0"/>
              <a:t>*Taken from </a:t>
            </a:r>
            <a:r>
              <a:rPr lang="en-US" sz="1600" dirty="0">
                <a:hlinkClick r:id="rId5"/>
              </a:rPr>
              <a:t>http://www.bromberglaw.com/wp-content/uploads/2012/07/DREAMers-vr2.pdf</a:t>
            </a:r>
            <a:r>
              <a:rPr lang="en-US" sz="1600" dirty="0"/>
              <a:t>* </a:t>
            </a:r>
          </a:p>
          <a:p>
            <a:endParaRPr lang="en-US" sz="2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64549"/>
            <a:ext cx="5897707" cy="1109543"/>
          </a:xfrm>
        </p:spPr>
        <p:txBody>
          <a:bodyPr/>
          <a:lstStyle/>
          <a:p>
            <a:r>
              <a:rPr lang="en-US" sz="4000" b="1" dirty="0" smtClean="0">
                <a:solidFill>
                  <a:schemeClr val="tx2"/>
                </a:solidFill>
              </a:rPr>
              <a:t>Employment Authorization</a:t>
            </a:r>
            <a:endParaRPr lang="en-US" sz="4000" dirty="0"/>
          </a:p>
        </p:txBody>
      </p:sp>
      <p:sp>
        <p:nvSpPr>
          <p:cNvPr id="6" name="TextBox 5"/>
          <p:cNvSpPr txBox="1"/>
          <p:nvPr/>
        </p:nvSpPr>
        <p:spPr>
          <a:xfrm>
            <a:off x="190500" y="1676400"/>
            <a:ext cx="8629650" cy="3539430"/>
          </a:xfrm>
          <a:prstGeom prst="rect">
            <a:avLst/>
          </a:prstGeom>
          <a:noFill/>
        </p:spPr>
        <p:txBody>
          <a:bodyPr wrap="square" rtlCol="0">
            <a:spAutoFit/>
          </a:bodyPr>
          <a:lstStyle/>
          <a:p>
            <a:pPr marL="457200" indent="-457200">
              <a:buFont typeface="Arial" pitchFamily="34" charset="0"/>
              <a:buChar char="•"/>
            </a:pPr>
            <a:r>
              <a:rPr lang="en-US" sz="2800" dirty="0" smtClean="0"/>
              <a:t>File application with USCIS</a:t>
            </a:r>
          </a:p>
          <a:p>
            <a:endParaRPr lang="en-US" sz="2800" dirty="0"/>
          </a:p>
          <a:p>
            <a:pPr marL="457200" indent="-457200">
              <a:buFont typeface="Arial" pitchFamily="34" charset="0"/>
              <a:buChar char="•"/>
            </a:pPr>
            <a:r>
              <a:rPr lang="en-US" sz="2800" dirty="0" smtClean="0"/>
              <a:t>Filing fee for employment authorization and biometrics will total $465</a:t>
            </a:r>
          </a:p>
          <a:p>
            <a:endParaRPr lang="en-US" sz="2800" dirty="0"/>
          </a:p>
          <a:p>
            <a:pPr marL="457200" indent="-457200">
              <a:buFont typeface="Arial" pitchFamily="34" charset="0"/>
              <a:buChar char="•"/>
            </a:pPr>
            <a:r>
              <a:rPr lang="en-US" sz="2800" dirty="0" smtClean="0"/>
              <a:t>Fee waivers will </a:t>
            </a:r>
            <a:r>
              <a:rPr lang="en-US" sz="2800" u="sng" dirty="0" smtClean="0"/>
              <a:t>not</a:t>
            </a:r>
            <a:r>
              <a:rPr lang="en-US" sz="2800" dirty="0" smtClean="0"/>
              <a:t> be available for employment authorization applications, but fee exemptions will be available on a very limited basis</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16792"/>
            <a:ext cx="5897707" cy="1109543"/>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400" b="1" dirty="0" smtClean="0">
                <a:solidFill>
                  <a:schemeClr val="tx2"/>
                </a:solidFill>
                <a:latin typeface="+mj-lt"/>
                <a:ea typeface="+mj-ea"/>
                <a:cs typeface="+mj-cs"/>
              </a:rPr>
              <a:t>Demonstrate Economic Necessity</a:t>
            </a:r>
            <a:endParaRPr kumimoji="0" lang="en-US" sz="3400" b="0" i="0" u="none" strike="noStrike" kern="1200" cap="none" spc="0" normalizeH="0" baseline="0" noProof="0" dirty="0">
              <a:ln>
                <a:noFill/>
              </a:ln>
              <a:solidFill>
                <a:schemeClr val="tx2">
                  <a:lumMod val="75000"/>
                </a:schemeClr>
              </a:solidFill>
              <a:effectLst/>
              <a:uLnTx/>
              <a:uFillTx/>
              <a:latin typeface="+mj-lt"/>
              <a:ea typeface="+mj-ea"/>
              <a:cs typeface="+mj-cs"/>
            </a:endParaRPr>
          </a:p>
        </p:txBody>
      </p:sp>
      <p:sp>
        <p:nvSpPr>
          <p:cNvPr id="7" name="TextBox 6"/>
          <p:cNvSpPr txBox="1"/>
          <p:nvPr/>
        </p:nvSpPr>
        <p:spPr>
          <a:xfrm>
            <a:off x="129453" y="1924050"/>
            <a:ext cx="8686800" cy="5047536"/>
          </a:xfrm>
          <a:prstGeom prst="rect">
            <a:avLst/>
          </a:prstGeom>
          <a:noFill/>
        </p:spPr>
        <p:txBody>
          <a:bodyPr wrap="square" rtlCol="0">
            <a:spAutoFit/>
          </a:bodyPr>
          <a:lstStyle/>
          <a:p>
            <a:pPr marL="285750" indent="-285750">
              <a:buFont typeface="Arial" pitchFamily="34" charset="0"/>
              <a:buChar char="•"/>
            </a:pPr>
            <a:r>
              <a:rPr lang="en-US" sz="2800" dirty="0"/>
              <a:t>Information about and proof of monthly income and expenses </a:t>
            </a:r>
            <a:endParaRPr lang="en-US" sz="2800" dirty="0" smtClean="0"/>
          </a:p>
          <a:p>
            <a:endParaRPr lang="en-US" sz="1000" dirty="0"/>
          </a:p>
          <a:p>
            <a:pPr marL="285750" indent="-285750">
              <a:buFont typeface="Arial" pitchFamily="34" charset="0"/>
              <a:buChar char="•"/>
            </a:pPr>
            <a:r>
              <a:rPr lang="en-US" sz="2800" dirty="0" smtClean="0"/>
              <a:t>Bills</a:t>
            </a:r>
            <a:r>
              <a:rPr lang="en-US" sz="2800" dirty="0"/>
              <a:t>, </a:t>
            </a:r>
            <a:r>
              <a:rPr lang="en-US" sz="2800" dirty="0" smtClean="0"/>
              <a:t>account </a:t>
            </a:r>
            <a:r>
              <a:rPr lang="en-US" sz="2800" dirty="0"/>
              <a:t>statements and receipts </a:t>
            </a:r>
            <a:endParaRPr lang="en-US" sz="2800" dirty="0" smtClean="0"/>
          </a:p>
          <a:p>
            <a:endParaRPr lang="en-US" sz="1000" dirty="0" smtClean="0"/>
          </a:p>
          <a:p>
            <a:pPr marL="285750" indent="-285750">
              <a:buFont typeface="Arial" pitchFamily="34" charset="0"/>
              <a:buChar char="•"/>
            </a:pPr>
            <a:r>
              <a:rPr lang="en-US" sz="2800" dirty="0" smtClean="0"/>
              <a:t>Employment </a:t>
            </a:r>
            <a:r>
              <a:rPr lang="en-US" sz="2800" dirty="0"/>
              <a:t>records and pay stubs if appropriate </a:t>
            </a:r>
            <a:endParaRPr lang="en-US" sz="2800" dirty="0" smtClean="0"/>
          </a:p>
          <a:p>
            <a:endParaRPr lang="en-US" sz="1000" dirty="0" smtClean="0"/>
          </a:p>
          <a:p>
            <a:pPr marL="285750" indent="-285750">
              <a:buFont typeface="Arial" pitchFamily="34" charset="0"/>
              <a:buChar char="•"/>
            </a:pPr>
            <a:r>
              <a:rPr lang="en-US" sz="2800" dirty="0" smtClean="0"/>
              <a:t>USCIS </a:t>
            </a:r>
            <a:r>
              <a:rPr lang="en-US" sz="2800" dirty="0"/>
              <a:t>in the past has been reasonable about this </a:t>
            </a:r>
            <a:r>
              <a:rPr lang="en-US" sz="2800" dirty="0" smtClean="0"/>
              <a:t>requirement</a:t>
            </a:r>
          </a:p>
          <a:p>
            <a:endParaRPr lang="en-US" dirty="0" smtClean="0"/>
          </a:p>
          <a:p>
            <a:endParaRPr lang="en-US" dirty="0" smtClean="0"/>
          </a:p>
          <a:p>
            <a:endParaRPr lang="en-US" dirty="0"/>
          </a:p>
          <a:p>
            <a:pPr algn="ctr"/>
            <a:r>
              <a:rPr lang="en-US" sz="1600" dirty="0"/>
              <a:t>*Taken from </a:t>
            </a:r>
            <a:r>
              <a:rPr lang="en-US" sz="1600" dirty="0">
                <a:hlinkClick r:id="rId2"/>
              </a:rPr>
              <a:t>http://www.bromberglaw.com/wp-content/uploads/2012/07/DREAMers-vr2.pdf</a:t>
            </a:r>
            <a:r>
              <a:rPr lang="en-US" sz="1600" dirty="0"/>
              <a:t>* </a:t>
            </a:r>
          </a:p>
          <a:p>
            <a:endParaRPr lang="en-US" dirty="0" smtClean="0"/>
          </a:p>
          <a:p>
            <a:pPr marL="285750" indent="-285750">
              <a:buFont typeface="Arial" pitchFamily="34" charset="0"/>
              <a:buChar char="•"/>
            </a:pPr>
            <a:endParaRPr lang="en-US" dirty="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1600" dirty="0" smtClean="0"/>
              <a:t/>
            </a:r>
            <a:br>
              <a:rPr lang="en-US" sz="1600" dirty="0" smtClean="0"/>
            </a:br>
            <a:r>
              <a:rPr lang="en-US" sz="4400" b="1" dirty="0" smtClean="0"/>
              <a:t>AGENDA</a:t>
            </a:r>
            <a:endParaRPr lang="en-US" sz="4400" b="1" dirty="0"/>
          </a:p>
        </p:txBody>
      </p:sp>
      <p:sp>
        <p:nvSpPr>
          <p:cNvPr id="3" name="Subtitle 2"/>
          <p:cNvSpPr>
            <a:spLocks noGrp="1"/>
          </p:cNvSpPr>
          <p:nvPr>
            <p:ph type="subTitle" idx="1"/>
          </p:nvPr>
        </p:nvSpPr>
        <p:spPr>
          <a:xfrm>
            <a:off x="247650" y="1419367"/>
            <a:ext cx="8896350" cy="5438633"/>
          </a:xfrm>
        </p:spPr>
        <p:txBody>
          <a:bodyPr>
            <a:normAutofit lnSpcReduction="10000"/>
          </a:bodyPr>
          <a:lstStyle/>
          <a:p>
            <a:pPr algn="l"/>
            <a:r>
              <a:rPr lang="en-US" sz="2400" dirty="0" smtClean="0">
                <a:solidFill>
                  <a:schemeClr val="tx1"/>
                </a:solidFill>
              </a:rPr>
              <a:t>3:30  Welcome &amp; Introductions (please use chat function)</a:t>
            </a:r>
          </a:p>
          <a:p>
            <a:pPr algn="l"/>
            <a:r>
              <a:rPr lang="en-US" sz="2400" dirty="0" smtClean="0">
                <a:solidFill>
                  <a:schemeClr val="tx1"/>
                </a:solidFill>
              </a:rPr>
              <a:t>3:35  Overview of call, purpose</a:t>
            </a:r>
          </a:p>
          <a:p>
            <a:pPr algn="l"/>
            <a:r>
              <a:rPr lang="en-US" sz="2400" dirty="0" smtClean="0">
                <a:solidFill>
                  <a:schemeClr val="tx1"/>
                </a:solidFill>
              </a:rPr>
              <a:t>3:40  Kelly Ryan, Acting Deputy Assistant Secretary for Immigration 			Policy, Department of Homeland Security – with Q&amp;A</a:t>
            </a:r>
          </a:p>
          <a:p>
            <a:pPr algn="l"/>
            <a:r>
              <a:rPr lang="en-US" sz="2400" dirty="0" smtClean="0">
                <a:solidFill>
                  <a:schemeClr val="tx1"/>
                </a:solidFill>
              </a:rPr>
              <a:t>4:00  </a:t>
            </a:r>
            <a:r>
              <a:rPr lang="en-US" sz="2400" dirty="0" err="1" smtClean="0">
                <a:solidFill>
                  <a:schemeClr val="tx1"/>
                </a:solidFill>
              </a:rPr>
              <a:t>Shiu</a:t>
            </a:r>
            <a:r>
              <a:rPr lang="en-US" sz="2400" dirty="0" smtClean="0">
                <a:solidFill>
                  <a:schemeClr val="tx1"/>
                </a:solidFill>
              </a:rPr>
              <a:t>-Ming Cheer, Immigration Attorney, National Immigration 			Law Center – with Q&amp;A</a:t>
            </a:r>
          </a:p>
          <a:p>
            <a:pPr algn="l"/>
            <a:r>
              <a:rPr lang="en-US" sz="2400" dirty="0" smtClean="0">
                <a:solidFill>
                  <a:schemeClr val="tx1"/>
                </a:solidFill>
              </a:rPr>
              <a:t>4:10  Evelyn Rivera, Organizer, United We Dream Network </a:t>
            </a:r>
          </a:p>
          <a:p>
            <a:pPr algn="l"/>
            <a:r>
              <a:rPr lang="en-US" sz="2400" dirty="0" smtClean="0">
                <a:solidFill>
                  <a:schemeClr val="tx1"/>
                </a:solidFill>
              </a:rPr>
              <a:t>4:20  Liz </a:t>
            </a:r>
            <a:r>
              <a:rPr lang="en-US" sz="2400" dirty="0" err="1" smtClean="0">
                <a:solidFill>
                  <a:schemeClr val="tx1"/>
                </a:solidFill>
              </a:rPr>
              <a:t>Balck</a:t>
            </a:r>
            <a:r>
              <a:rPr lang="en-US" sz="2400" dirty="0" smtClean="0">
                <a:solidFill>
                  <a:schemeClr val="tx1"/>
                </a:solidFill>
              </a:rPr>
              <a:t>, Regional Attorney, Justice for Our Neighbors West 				Michigan</a:t>
            </a:r>
          </a:p>
          <a:p>
            <a:pPr algn="l"/>
            <a:r>
              <a:rPr lang="en-US" sz="2400" dirty="0" smtClean="0">
                <a:solidFill>
                  <a:schemeClr val="tx1"/>
                </a:solidFill>
              </a:rPr>
              <a:t>4:30  </a:t>
            </a:r>
            <a:r>
              <a:rPr lang="en-US" sz="2400" dirty="0" err="1" smtClean="0">
                <a:solidFill>
                  <a:schemeClr val="tx1"/>
                </a:solidFill>
              </a:rPr>
              <a:t>Jenn</a:t>
            </a:r>
            <a:r>
              <a:rPr lang="en-US" sz="2400" dirty="0" smtClean="0">
                <a:solidFill>
                  <a:schemeClr val="tx1"/>
                </a:solidFill>
              </a:rPr>
              <a:t> Piper, Interfaith Organizing Director for Immigrant 					Rights, American Friends Service Committee</a:t>
            </a:r>
          </a:p>
          <a:p>
            <a:pPr algn="l"/>
            <a:r>
              <a:rPr lang="en-US" sz="2400" dirty="0" smtClean="0">
                <a:solidFill>
                  <a:schemeClr val="tx1"/>
                </a:solidFill>
              </a:rPr>
              <a:t>4:40  Tara Pinkham, Immigration Attorney, Church World Service</a:t>
            </a:r>
          </a:p>
          <a:p>
            <a:pPr algn="l"/>
            <a:r>
              <a:rPr lang="en-US" sz="2400" dirty="0" smtClean="0">
                <a:solidFill>
                  <a:schemeClr val="tx1"/>
                </a:solidFill>
              </a:rPr>
              <a:t>4:45  Noel Andersen, Grassroots Organizer, Church World Service</a:t>
            </a:r>
          </a:p>
          <a:p>
            <a:pPr algn="l"/>
            <a:r>
              <a:rPr lang="en-US" sz="2400" dirty="0" smtClean="0">
                <a:solidFill>
                  <a:schemeClr val="tx1"/>
                </a:solidFill>
              </a:rPr>
              <a:t>4:50  Questions, ideas &amp; brainstorming</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 y="62574"/>
            <a:ext cx="6233467" cy="1153341"/>
          </a:xfrm>
        </p:spPr>
        <p:txBody>
          <a:bodyPr/>
          <a:lstStyle/>
          <a:p>
            <a:r>
              <a:rPr lang="en-US" sz="6600" b="1" dirty="0" smtClean="0">
                <a:solidFill>
                  <a:schemeClr val="tx2"/>
                </a:solidFill>
              </a:rPr>
              <a:t>Filing Process</a:t>
            </a:r>
            <a:endParaRPr lang="en-US" sz="6600" b="1" dirty="0"/>
          </a:p>
        </p:txBody>
      </p:sp>
      <p:pic>
        <p:nvPicPr>
          <p:cNvPr id="1026" name="Picture 2" descr="http://www.whicheb5.com/blog/wp-content/uploads/2012/03/EB5-visa-program-memo-tenant-occupanc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964848"/>
            <a:ext cx="4133850" cy="15979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61950" y="1730717"/>
            <a:ext cx="3810000" cy="5109091"/>
          </a:xfrm>
          <a:prstGeom prst="rect">
            <a:avLst/>
          </a:prstGeom>
          <a:noFill/>
        </p:spPr>
        <p:txBody>
          <a:bodyPr wrap="square" rtlCol="0">
            <a:spAutoFit/>
          </a:bodyPr>
          <a:lstStyle/>
          <a:p>
            <a:pPr marL="285750" indent="-285750">
              <a:buFont typeface="Arial" pitchFamily="34" charset="0"/>
              <a:buChar char="•"/>
            </a:pPr>
            <a:r>
              <a:rPr lang="en-US" sz="2800" dirty="0"/>
              <a:t>Beginning August 15, 2012, </a:t>
            </a:r>
            <a:r>
              <a:rPr lang="en-US" sz="2800" dirty="0" smtClean="0"/>
              <a:t>applications can be submitted for consideration to </a:t>
            </a:r>
            <a:r>
              <a:rPr lang="en-US" sz="2800" dirty="0"/>
              <a:t>USCIS </a:t>
            </a:r>
            <a:r>
              <a:rPr lang="en-US" sz="2800" dirty="0" smtClean="0"/>
              <a:t>for:</a:t>
            </a:r>
          </a:p>
          <a:p>
            <a:pPr marL="285750" indent="-285750">
              <a:buFontTx/>
              <a:buChar char="-"/>
            </a:pPr>
            <a:r>
              <a:rPr lang="en-US" sz="2800" dirty="0" smtClean="0"/>
              <a:t>Deferred action </a:t>
            </a:r>
          </a:p>
          <a:p>
            <a:pPr marL="285750" indent="-285750">
              <a:buFontTx/>
              <a:buChar char="-"/>
            </a:pPr>
            <a:r>
              <a:rPr lang="en-US" sz="2800" dirty="0" smtClean="0"/>
              <a:t>employment authorization</a:t>
            </a:r>
          </a:p>
          <a:p>
            <a:endParaRPr lang="en-US" sz="2800" dirty="0" smtClean="0"/>
          </a:p>
          <a:p>
            <a:pPr marL="285750" indent="-285750">
              <a:buFont typeface="Arial" pitchFamily="34" charset="0"/>
              <a:buChar char="•"/>
            </a:pPr>
            <a:r>
              <a:rPr lang="en-US" sz="2800" dirty="0" smtClean="0"/>
              <a:t>The </a:t>
            </a:r>
            <a:r>
              <a:rPr lang="en-US" sz="2800" dirty="0"/>
              <a:t>total </a:t>
            </a:r>
            <a:r>
              <a:rPr lang="en-US" sz="2800" dirty="0" smtClean="0"/>
              <a:t>USCIS fees </a:t>
            </a:r>
            <a:r>
              <a:rPr lang="en-US" sz="2800" dirty="0"/>
              <a:t>will be $465. </a:t>
            </a:r>
            <a:endParaRPr lang="en-US" sz="2800" dirty="0" smtClean="0"/>
          </a:p>
          <a:p>
            <a:pPr marL="285750" indent="-285750">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9550" y="1454935"/>
            <a:ext cx="8763000" cy="5478423"/>
          </a:xfrm>
          <a:prstGeom prst="rect">
            <a:avLst/>
          </a:prstGeom>
          <a:noFill/>
        </p:spPr>
        <p:txBody>
          <a:bodyPr wrap="square" rtlCol="0">
            <a:spAutoFit/>
          </a:bodyPr>
          <a:lstStyle/>
          <a:p>
            <a:pPr marL="342900" indent="-342900">
              <a:buFont typeface="Arial" pitchFamily="34" charset="0"/>
              <a:buChar char="•"/>
            </a:pPr>
            <a:r>
              <a:rPr lang="en-US" dirty="0"/>
              <a:t>If you are subject to a final order of removal, contact U.S. Citizenship and Immigration Services (USCIS) at </a:t>
            </a:r>
            <a:r>
              <a:rPr lang="en-US" dirty="0">
                <a:hlinkClick r:id="rId2"/>
              </a:rPr>
              <a:t>http://www.uscis.gov</a:t>
            </a:r>
            <a:r>
              <a:rPr lang="en-US" dirty="0"/>
              <a:t>, or call the USCIS hotline at 1-800-351-4024 (9am – 5pm</a:t>
            </a:r>
            <a:r>
              <a:rPr lang="en-US" dirty="0" smtClean="0"/>
              <a:t>)</a:t>
            </a:r>
          </a:p>
          <a:p>
            <a:endParaRPr lang="en-US" dirty="0"/>
          </a:p>
          <a:p>
            <a:pPr marL="342900" indent="-342900">
              <a:buFont typeface="Arial" pitchFamily="34" charset="0"/>
              <a:buChar char="•"/>
            </a:pPr>
            <a:r>
              <a:rPr lang="en-US" dirty="0"/>
              <a:t>If you </a:t>
            </a:r>
            <a:r>
              <a:rPr lang="en-US" dirty="0" smtClean="0"/>
              <a:t>are detained by U.S</a:t>
            </a:r>
            <a:r>
              <a:rPr lang="en-US" dirty="0"/>
              <a:t>. Immigration and Customs Enforcement (ICE</a:t>
            </a:r>
            <a:r>
              <a:rPr lang="en-US" dirty="0" smtClean="0"/>
              <a:t>), contact ICE </a:t>
            </a:r>
            <a:r>
              <a:rPr lang="en-US" dirty="0"/>
              <a:t>at </a:t>
            </a:r>
            <a:r>
              <a:rPr lang="en-US" dirty="0">
                <a:hlinkClick r:id="rId3"/>
              </a:rPr>
              <a:t>http://www.ice.gov</a:t>
            </a:r>
            <a:r>
              <a:rPr lang="en-US" dirty="0"/>
              <a:t>, or call the ICE hotline at 1-888-351-4024 (9am – 5pm</a:t>
            </a:r>
            <a:r>
              <a:rPr lang="en-US" dirty="0" smtClean="0"/>
              <a:t>)</a:t>
            </a:r>
          </a:p>
          <a:p>
            <a:endParaRPr lang="en-US" dirty="0"/>
          </a:p>
          <a:p>
            <a:pPr marL="342900" indent="-342900">
              <a:buFont typeface="Arial" pitchFamily="34" charset="0"/>
              <a:buChar char="•"/>
            </a:pPr>
            <a:r>
              <a:rPr lang="en-US" dirty="0"/>
              <a:t>If you have never been apprehended or placed into removal proceedings, contact U.S. Citizenship and Immigration Services (USCIS) at </a:t>
            </a:r>
            <a:r>
              <a:rPr lang="en-US" dirty="0" smtClean="0">
                <a:hlinkClick r:id="rId2"/>
              </a:rPr>
              <a:t>http</a:t>
            </a:r>
            <a:r>
              <a:rPr lang="en-US" dirty="0">
                <a:hlinkClick r:id="rId2"/>
              </a:rPr>
              <a:t>://www.uscis.gov</a:t>
            </a:r>
            <a:r>
              <a:rPr lang="en-US" dirty="0"/>
              <a:t>, or call the USCIS hotline at 1-800-351-4024 (9am – 5pm</a:t>
            </a:r>
            <a:r>
              <a:rPr lang="en-US" dirty="0" smtClean="0"/>
              <a:t>)</a:t>
            </a:r>
          </a:p>
          <a:p>
            <a:endParaRPr lang="en-US" dirty="0"/>
          </a:p>
          <a:p>
            <a:pPr marL="342900" indent="-342900">
              <a:buFont typeface="Arial" pitchFamily="34" charset="0"/>
              <a:buChar char="•"/>
            </a:pPr>
            <a:r>
              <a:rPr lang="en-US" dirty="0"/>
              <a:t>To report </a:t>
            </a:r>
            <a:r>
              <a:rPr lang="en-US" dirty="0" err="1"/>
              <a:t>notario</a:t>
            </a:r>
            <a:r>
              <a:rPr lang="en-US" dirty="0"/>
              <a:t> or attorney fraud please click on the following link to find out how to protect yourself and others: </a:t>
            </a:r>
            <a:r>
              <a:rPr lang="en-US" dirty="0">
                <a:hlinkClick r:id="rId4"/>
              </a:rPr>
              <a:t>http://www.stopnotariofraud.org</a:t>
            </a:r>
            <a:r>
              <a:rPr lang="en-US" dirty="0"/>
              <a:t> or </a:t>
            </a:r>
            <a:r>
              <a:rPr lang="en-US" dirty="0">
                <a:hlinkClick r:id="rId5"/>
              </a:rPr>
              <a:t>http://</a:t>
            </a:r>
            <a:r>
              <a:rPr lang="en-US" dirty="0" smtClean="0">
                <a:hlinkClick r:id="rId5"/>
              </a:rPr>
              <a:t>www.parefraudenotraial.org</a:t>
            </a:r>
            <a:endParaRPr lang="en-US" dirty="0" smtClean="0"/>
          </a:p>
          <a:p>
            <a:endParaRPr lang="en-US" dirty="0"/>
          </a:p>
          <a:p>
            <a:pPr marL="342900" indent="-342900">
              <a:buFont typeface="Arial" pitchFamily="34" charset="0"/>
              <a:buChar char="•"/>
            </a:pPr>
            <a:r>
              <a:rPr lang="en-US" dirty="0"/>
              <a:t>Additional resources and frequently asked questions (FAQs) from U.S.. Citizenship and Immigration Services (USCIS) can be found here: </a:t>
            </a:r>
            <a:r>
              <a:rPr lang="en-US" dirty="0">
                <a:hlinkClick r:id="rId6"/>
              </a:rPr>
              <a:t>http://</a:t>
            </a:r>
            <a:r>
              <a:rPr lang="en-US" dirty="0" smtClean="0">
                <a:hlinkClick r:id="rId6"/>
              </a:rPr>
              <a:t>cfor.cc/USCIS-DA-Guidelines</a:t>
            </a:r>
            <a:endParaRPr lang="en-US" dirty="0" smtClean="0"/>
          </a:p>
          <a:p>
            <a:endParaRPr lang="en-US" sz="1000" dirty="0" smtClean="0"/>
          </a:p>
          <a:p>
            <a:pPr algn="ctr"/>
            <a:r>
              <a:rPr lang="en-US" sz="1400" dirty="0"/>
              <a:t>*Taken from</a:t>
            </a:r>
            <a:r>
              <a:rPr lang="en-US" sz="1400" dirty="0" smtClean="0"/>
              <a:t>: </a:t>
            </a:r>
            <a:r>
              <a:rPr lang="en-US" sz="1400" dirty="0" smtClean="0">
                <a:hlinkClick r:id="rId7"/>
              </a:rPr>
              <a:t>http</a:t>
            </a:r>
            <a:r>
              <a:rPr lang="en-US" sz="1400" dirty="0">
                <a:hlinkClick r:id="rId7"/>
              </a:rPr>
              <a:t>://www.fairimmigration.org/projects/deferredaction</a:t>
            </a:r>
            <a:r>
              <a:rPr lang="en-US" sz="1400" dirty="0" smtClean="0">
                <a:hlinkClick r:id="rId7"/>
              </a:rPr>
              <a:t>/</a:t>
            </a:r>
            <a:r>
              <a:rPr lang="en-US" sz="1400" dirty="0" smtClean="0"/>
              <a:t>*  </a:t>
            </a:r>
            <a:endParaRPr lang="en-US" sz="1400" dirty="0"/>
          </a:p>
          <a:p>
            <a:endParaRPr lang="en-US" sz="2000" dirty="0"/>
          </a:p>
        </p:txBody>
      </p:sp>
      <p:sp>
        <p:nvSpPr>
          <p:cNvPr id="7" name="Title 1"/>
          <p:cNvSpPr>
            <a:spLocks noGrp="1"/>
          </p:cNvSpPr>
          <p:nvPr>
            <p:ph type="title"/>
          </p:nvPr>
        </p:nvSpPr>
        <p:spPr>
          <a:xfrm>
            <a:off x="-133350" y="101476"/>
            <a:ext cx="6233467" cy="1153341"/>
          </a:xfrm>
        </p:spPr>
        <p:txBody>
          <a:bodyPr/>
          <a:lstStyle/>
          <a:p>
            <a:r>
              <a:rPr lang="en-US" sz="5000" b="1" dirty="0" smtClean="0">
                <a:solidFill>
                  <a:schemeClr val="tx2"/>
                </a:solidFill>
              </a:rPr>
              <a:t>Other Filing Processes</a:t>
            </a:r>
            <a:endParaRPr lang="en-US" sz="50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7649"/>
            <a:ext cx="6019800" cy="920751"/>
          </a:xfrm>
        </p:spPr>
        <p:txBody>
          <a:bodyPr/>
          <a:lstStyle/>
          <a:p>
            <a:r>
              <a:rPr lang="en-US" sz="4400" b="1" dirty="0" smtClean="0"/>
              <a:t>Legal Assistance</a:t>
            </a:r>
            <a:endParaRPr lang="en-US" sz="4400" b="1" dirty="0"/>
          </a:p>
        </p:txBody>
      </p:sp>
      <p:sp>
        <p:nvSpPr>
          <p:cNvPr id="3" name="Subtitle 2"/>
          <p:cNvSpPr>
            <a:spLocks noGrp="1"/>
          </p:cNvSpPr>
          <p:nvPr>
            <p:ph type="subTitle" idx="1"/>
          </p:nvPr>
        </p:nvSpPr>
        <p:spPr>
          <a:xfrm>
            <a:off x="527538" y="1735015"/>
            <a:ext cx="8088923" cy="4466493"/>
          </a:xfrm>
        </p:spPr>
        <p:txBody>
          <a:bodyPr>
            <a:noAutofit/>
          </a:bodyPr>
          <a:lstStyle/>
          <a:p>
            <a:pPr algn="l"/>
            <a:r>
              <a:rPr lang="en-US" sz="2400" dirty="0" smtClean="0">
                <a:solidFill>
                  <a:schemeClr val="tx1"/>
                </a:solidFill>
              </a:rPr>
              <a:t>Ways</a:t>
            </a:r>
            <a:r>
              <a:rPr lang="en-US" sz="2400" dirty="0">
                <a:solidFill>
                  <a:schemeClr val="tx1"/>
                </a:solidFill>
              </a:rPr>
              <a:t> t</a:t>
            </a:r>
            <a:r>
              <a:rPr lang="en-US" sz="2400" dirty="0" smtClean="0">
                <a:solidFill>
                  <a:schemeClr val="tx1"/>
                </a:solidFill>
              </a:rPr>
              <a:t>o find legal assistance:</a:t>
            </a:r>
          </a:p>
          <a:p>
            <a:pPr marL="457200" indent="-457200" algn="l">
              <a:buFont typeface="Arial" pitchFamily="34" charset="0"/>
              <a:buChar char="•"/>
            </a:pPr>
            <a:r>
              <a:rPr lang="en-US" sz="2400" b="1" dirty="0" smtClean="0">
                <a:solidFill>
                  <a:schemeClr val="tx1"/>
                </a:solidFill>
              </a:rPr>
              <a:t>A </a:t>
            </a:r>
            <a:r>
              <a:rPr lang="en-US" sz="2400" b="1" dirty="0">
                <a:solidFill>
                  <a:schemeClr val="tx1"/>
                </a:solidFill>
              </a:rPr>
              <a:t>website</a:t>
            </a:r>
            <a:r>
              <a:rPr lang="en-US" sz="2400" dirty="0">
                <a:solidFill>
                  <a:schemeClr val="tx1"/>
                </a:solidFill>
              </a:rPr>
              <a:t> — </a:t>
            </a:r>
            <a:r>
              <a:rPr lang="en-US" sz="2400" u="sng" dirty="0">
                <a:solidFill>
                  <a:schemeClr val="tx1"/>
                </a:solidFill>
                <a:hlinkClick r:id="rId2"/>
              </a:rPr>
              <a:t>www.weownthedream.org</a:t>
            </a:r>
            <a:r>
              <a:rPr lang="en-US" sz="2400" dirty="0">
                <a:solidFill>
                  <a:schemeClr val="tx1"/>
                </a:solidFill>
              </a:rPr>
              <a:t> — </a:t>
            </a:r>
            <a:r>
              <a:rPr lang="en-US" sz="2400" dirty="0" smtClean="0">
                <a:solidFill>
                  <a:schemeClr val="tx1"/>
                </a:solidFill>
              </a:rPr>
              <a:t> serves </a:t>
            </a:r>
            <a:r>
              <a:rPr lang="en-US" sz="2400" dirty="0">
                <a:solidFill>
                  <a:schemeClr val="tx1"/>
                </a:solidFill>
              </a:rPr>
              <a:t>as a clearinghouse for information on deferred action, </a:t>
            </a:r>
            <a:r>
              <a:rPr lang="en-US" sz="2400" dirty="0" smtClean="0">
                <a:solidFill>
                  <a:schemeClr val="tx1"/>
                </a:solidFill>
              </a:rPr>
              <a:t>including:</a:t>
            </a:r>
          </a:p>
          <a:p>
            <a:pPr marL="914400" lvl="1" indent="-457200" algn="l">
              <a:buFont typeface="Courier New" pitchFamily="49" charset="0"/>
              <a:buChar char="o"/>
            </a:pPr>
            <a:r>
              <a:rPr lang="en-US" sz="2400" dirty="0" smtClean="0">
                <a:solidFill>
                  <a:schemeClr val="tx1"/>
                </a:solidFill>
              </a:rPr>
              <a:t>an </a:t>
            </a:r>
            <a:r>
              <a:rPr lang="en-US" sz="2400" dirty="0">
                <a:solidFill>
                  <a:schemeClr val="tx1"/>
                </a:solidFill>
              </a:rPr>
              <a:t>online self-screening tool to determine whether you are eligible for deferred </a:t>
            </a:r>
            <a:r>
              <a:rPr lang="en-US" sz="2400" dirty="0" smtClean="0">
                <a:solidFill>
                  <a:schemeClr val="tx1"/>
                </a:solidFill>
              </a:rPr>
              <a:t>action </a:t>
            </a:r>
          </a:p>
          <a:p>
            <a:pPr marL="914400" lvl="1" indent="-457200" algn="l">
              <a:buFont typeface="Courier New" pitchFamily="49" charset="0"/>
              <a:buChar char="o"/>
            </a:pPr>
            <a:r>
              <a:rPr lang="en-US" sz="2400" dirty="0" smtClean="0">
                <a:solidFill>
                  <a:schemeClr val="tx1"/>
                </a:solidFill>
              </a:rPr>
              <a:t>links </a:t>
            </a:r>
            <a:r>
              <a:rPr lang="en-US" sz="2400" dirty="0">
                <a:solidFill>
                  <a:schemeClr val="tx1"/>
                </a:solidFill>
              </a:rPr>
              <a:t>to pro bono and low bono legal service </a:t>
            </a:r>
            <a:r>
              <a:rPr lang="en-US" sz="2400" dirty="0" smtClean="0">
                <a:solidFill>
                  <a:schemeClr val="tx1"/>
                </a:solidFill>
              </a:rPr>
              <a:t>providers</a:t>
            </a:r>
          </a:p>
          <a:p>
            <a:pPr marL="914400" lvl="1" indent="-457200" algn="l">
              <a:buFont typeface="Courier New" pitchFamily="49" charset="0"/>
              <a:buChar char="o"/>
            </a:pPr>
            <a:r>
              <a:rPr lang="en-US" sz="2400" dirty="0">
                <a:solidFill>
                  <a:schemeClr val="tx1"/>
                </a:solidFill>
              </a:rPr>
              <a:t>a calendar of community forums and </a:t>
            </a:r>
            <a:r>
              <a:rPr lang="en-US" sz="2400" dirty="0" smtClean="0">
                <a:solidFill>
                  <a:schemeClr val="tx1"/>
                </a:solidFill>
              </a:rPr>
              <a:t>workshops</a:t>
            </a:r>
          </a:p>
          <a:p>
            <a:pPr marL="1371600" lvl="2" indent="-457200" algn="l">
              <a:buFont typeface="Courier New" pitchFamily="49" charset="0"/>
              <a:buChar char="o"/>
            </a:pPr>
            <a:r>
              <a:rPr lang="en-US" dirty="0">
                <a:solidFill>
                  <a:schemeClr val="tx1"/>
                </a:solidFill>
              </a:rPr>
              <a:t>August 25</a:t>
            </a:r>
            <a:r>
              <a:rPr lang="en-US" baseline="30000" dirty="0">
                <a:solidFill>
                  <a:schemeClr val="tx1"/>
                </a:solidFill>
              </a:rPr>
              <a:t>th</a:t>
            </a:r>
            <a:r>
              <a:rPr lang="en-US" dirty="0">
                <a:solidFill>
                  <a:schemeClr val="tx1"/>
                </a:solidFill>
              </a:rPr>
              <a:t> National Day of Action: clinics, workshops and community forums will be held around the </a:t>
            </a:r>
            <a:r>
              <a:rPr lang="en-US" dirty="0" smtClean="0">
                <a:solidFill>
                  <a:schemeClr val="tx1"/>
                </a:solidFill>
              </a:rPr>
              <a:t>country</a:t>
            </a:r>
            <a:r>
              <a:rPr lang="en-US" dirty="0">
                <a:solidFill>
                  <a:schemeClr val="tx1"/>
                </a:solidFill>
              </a:rPr>
              <a:t>. </a:t>
            </a:r>
            <a:endParaRPr lang="en-US" dirty="0" smtClean="0">
              <a:solidFill>
                <a:schemeClr val="tx1"/>
              </a:solidFill>
            </a:endParaRPr>
          </a:p>
          <a:p>
            <a:pPr marL="1371600" lvl="2" indent="-457200" algn="l">
              <a:buFont typeface="Courier New" pitchFamily="49" charset="0"/>
              <a:buChar char="o"/>
            </a:pPr>
            <a:endParaRPr lang="en-US" dirty="0" smtClean="0"/>
          </a:p>
          <a:p>
            <a:pPr marL="457200" indent="-457200" algn="l">
              <a:buFont typeface="Arial" pitchFamily="34" charset="0"/>
              <a:buChar char="•"/>
            </a:pPr>
            <a:r>
              <a:rPr lang="en-US" sz="2400" dirty="0" smtClean="0"/>
              <a:t/>
            </a:r>
            <a:br>
              <a:rPr lang="en-US" sz="2400" dirty="0" smtClean="0"/>
            </a:br>
            <a:r>
              <a:rPr lang="en-US" sz="2400" dirty="0" smtClean="0"/>
              <a:t/>
            </a:r>
            <a:br>
              <a:rPr lang="en-US" sz="2400" dirty="0" smtClean="0"/>
            </a:b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99846"/>
            <a:ext cx="8229600" cy="4396154"/>
          </a:xfrm>
        </p:spPr>
        <p:txBody>
          <a:bodyPr>
            <a:normAutofit fontScale="70000" lnSpcReduction="20000"/>
          </a:bodyPr>
          <a:lstStyle/>
          <a:p>
            <a:pPr marL="0" indent="0">
              <a:buNone/>
            </a:pPr>
            <a:r>
              <a:rPr lang="en-US" dirty="0"/>
              <a:t/>
            </a:r>
            <a:br>
              <a:rPr lang="en-US" dirty="0"/>
            </a:br>
            <a:endParaRPr lang="en-US" dirty="0" smtClean="0"/>
          </a:p>
          <a:p>
            <a:pPr marL="457200" indent="-457200">
              <a:buFont typeface="Arial" pitchFamily="34" charset="0"/>
              <a:buChar char="•"/>
            </a:pPr>
            <a:r>
              <a:rPr lang="en-US" sz="3600" dirty="0"/>
              <a:t>Call the </a:t>
            </a:r>
            <a:r>
              <a:rPr lang="en-US" sz="3600" b="1" dirty="0"/>
              <a:t>hotline</a:t>
            </a:r>
            <a:r>
              <a:rPr lang="en-US" sz="3600" dirty="0"/>
              <a:t> — 1-855-DREAM-D-1 / 855-DREAM-31 — to get answers about deferred action.</a:t>
            </a:r>
          </a:p>
          <a:p>
            <a:pPr marL="457200" indent="-457200">
              <a:buFont typeface="Arial" pitchFamily="34" charset="0"/>
              <a:buChar char="•"/>
            </a:pPr>
            <a:endParaRPr lang="en-US" sz="3600" dirty="0"/>
          </a:p>
          <a:p>
            <a:pPr marL="457200" indent="-457200">
              <a:buFont typeface="Arial" pitchFamily="34" charset="0"/>
              <a:buChar char="•"/>
            </a:pPr>
            <a:r>
              <a:rPr lang="en-US" sz="3600" dirty="0"/>
              <a:t>Contact your local immigrant youth organization or another immigrant rights group in your community and ask them to refer you to a licensed, reputable lawyer. </a:t>
            </a:r>
          </a:p>
          <a:p>
            <a:pPr marL="457200" indent="-457200">
              <a:buFont typeface="Arial" pitchFamily="34" charset="0"/>
              <a:buChar char="•"/>
            </a:pPr>
            <a:endParaRPr lang="en-US" sz="3600" dirty="0"/>
          </a:p>
          <a:p>
            <a:pPr marL="457200" indent="-457200">
              <a:buFont typeface="Arial" pitchFamily="34" charset="0"/>
              <a:buChar char="•"/>
            </a:pPr>
            <a:r>
              <a:rPr lang="en-US" sz="3600" dirty="0"/>
              <a:t>Use the American Immigration Lawyers Association’s directory - </a:t>
            </a:r>
            <a:r>
              <a:rPr lang="en-US" sz="3600" dirty="0">
                <a:hlinkClick r:id="rId2"/>
              </a:rPr>
              <a:t>http://www.ailalawyer.com/</a:t>
            </a:r>
            <a:r>
              <a:rPr lang="en-US" sz="3600" dirty="0"/>
              <a:t> - to find a lawyer.</a:t>
            </a:r>
          </a:p>
        </p:txBody>
      </p:sp>
      <p:sp>
        <p:nvSpPr>
          <p:cNvPr id="4" name="TextBox 3"/>
          <p:cNvSpPr txBox="1"/>
          <p:nvPr/>
        </p:nvSpPr>
        <p:spPr>
          <a:xfrm>
            <a:off x="269630" y="445477"/>
            <a:ext cx="5486399" cy="769441"/>
          </a:xfrm>
          <a:prstGeom prst="rect">
            <a:avLst/>
          </a:prstGeom>
          <a:noFill/>
        </p:spPr>
        <p:txBody>
          <a:bodyPr wrap="square" rtlCol="0">
            <a:spAutoFit/>
          </a:bodyPr>
          <a:lstStyle/>
          <a:p>
            <a:pPr algn="ctr"/>
            <a:r>
              <a:rPr lang="en-US" sz="4400" b="1" dirty="0"/>
              <a:t>Legal Assistance</a:t>
            </a:r>
            <a:endParaRPr lang="en-US" sz="4400" dirty="0"/>
          </a:p>
        </p:txBody>
      </p:sp>
    </p:spTree>
    <p:extLst>
      <p:ext uri="{BB962C8B-B14F-4D97-AF65-F5344CB8AC3E}">
        <p14:creationId xmlns:p14="http://schemas.microsoft.com/office/powerpoint/2010/main" val="28795321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3292"/>
            <a:ext cx="8229600" cy="4829908"/>
          </a:xfrm>
        </p:spPr>
        <p:txBody>
          <a:bodyPr>
            <a:normAutofit fontScale="62500" lnSpcReduction="20000"/>
          </a:bodyPr>
          <a:lstStyle/>
          <a:p>
            <a:r>
              <a:rPr lang="en-US" dirty="0" smtClean="0"/>
              <a:t>Only </a:t>
            </a:r>
            <a:r>
              <a:rPr lang="en-US" dirty="0"/>
              <a:t>a licensed lawyer or accredited representative is authorized and qualified to assist you with your immigration </a:t>
            </a:r>
            <a:r>
              <a:rPr lang="en-US" dirty="0" smtClean="0"/>
              <a:t>case. </a:t>
            </a:r>
          </a:p>
          <a:p>
            <a:pPr marL="0" indent="0">
              <a:buNone/>
            </a:pPr>
            <a:endParaRPr lang="en-US" dirty="0" smtClean="0"/>
          </a:p>
          <a:p>
            <a:r>
              <a:rPr lang="en-US" dirty="0"/>
              <a:t>C</a:t>
            </a:r>
            <a:r>
              <a:rPr lang="en-US" dirty="0" smtClean="0"/>
              <a:t>heck </a:t>
            </a:r>
            <a:r>
              <a:rPr lang="en-US" dirty="0"/>
              <a:t>whether an immigration lawyer is </a:t>
            </a:r>
            <a:r>
              <a:rPr lang="en-US" dirty="0" smtClean="0"/>
              <a:t>licensed and in </a:t>
            </a:r>
            <a:r>
              <a:rPr lang="en-US" dirty="0"/>
              <a:t>good standing </a:t>
            </a:r>
            <a:r>
              <a:rPr lang="en-US" dirty="0" smtClean="0"/>
              <a:t>by </a:t>
            </a:r>
            <a:r>
              <a:rPr lang="en-US" dirty="0"/>
              <a:t>contacting your </a:t>
            </a:r>
            <a:r>
              <a:rPr lang="en-US" dirty="0" smtClean="0"/>
              <a:t>state bar or </a:t>
            </a:r>
            <a:r>
              <a:rPr lang="en-US" dirty="0"/>
              <a:t>state Supreme Court. </a:t>
            </a:r>
            <a:endParaRPr lang="en-US" dirty="0" smtClean="0"/>
          </a:p>
          <a:p>
            <a:pPr marL="0" indent="0">
              <a:buNone/>
            </a:pPr>
            <a:endParaRPr lang="en-US" dirty="0"/>
          </a:p>
          <a:p>
            <a:r>
              <a:rPr lang="en-US" dirty="0"/>
              <a:t>Accredited representatives </a:t>
            </a:r>
            <a:r>
              <a:rPr lang="en-US" dirty="0" smtClean="0"/>
              <a:t>must be authorized </a:t>
            </a:r>
            <a:r>
              <a:rPr lang="en-US" dirty="0"/>
              <a:t>by the BIA. Only those recognized organizations appearing on the </a:t>
            </a:r>
            <a:r>
              <a:rPr lang="en-US" dirty="0">
                <a:hlinkClick r:id="rId2"/>
              </a:rPr>
              <a:t>http://</a:t>
            </a:r>
            <a:r>
              <a:rPr lang="en-US" dirty="0" smtClean="0">
                <a:hlinkClick r:id="rId2"/>
              </a:rPr>
              <a:t>www.justice.gov/eoir/statspub/raroster.htm</a:t>
            </a:r>
            <a:r>
              <a:rPr lang="en-US" dirty="0" smtClean="0"/>
              <a:t> list </a:t>
            </a:r>
            <a:r>
              <a:rPr lang="en-US" dirty="0"/>
              <a:t>are allowed to help with immigration matters. </a:t>
            </a:r>
            <a:endParaRPr lang="en-US" dirty="0" smtClean="0"/>
          </a:p>
          <a:p>
            <a:endParaRPr lang="en-US" dirty="0" smtClean="0"/>
          </a:p>
          <a:p>
            <a:r>
              <a:rPr lang="en-US" dirty="0" smtClean="0"/>
              <a:t>It </a:t>
            </a:r>
            <a:r>
              <a:rPr lang="en-US" dirty="0"/>
              <a:t>is </a:t>
            </a:r>
            <a:r>
              <a:rPr lang="en-US" dirty="0" smtClean="0"/>
              <a:t>against the law for notaries to </a:t>
            </a:r>
            <a:r>
              <a:rPr lang="en-US" dirty="0"/>
              <a:t>provide immigration </a:t>
            </a:r>
            <a:r>
              <a:rPr lang="en-US" dirty="0" smtClean="0"/>
              <a:t>advice</a:t>
            </a:r>
          </a:p>
          <a:p>
            <a:pPr lvl="1"/>
            <a:r>
              <a:rPr lang="en-US" dirty="0" smtClean="0"/>
              <a:t>Immigration advice includes filling </a:t>
            </a:r>
            <a:r>
              <a:rPr lang="en-US" dirty="0"/>
              <a:t>out forms </a:t>
            </a:r>
            <a:r>
              <a:rPr lang="en-US" dirty="0" smtClean="0"/>
              <a:t>or an application.</a:t>
            </a:r>
          </a:p>
          <a:p>
            <a:pPr marL="457200" lvl="1" indent="0">
              <a:buNone/>
            </a:pPr>
            <a:endParaRPr lang="en-US" dirty="0"/>
          </a:p>
          <a:p>
            <a:pPr marL="514350" indent="-457200">
              <a:buFont typeface="Arial" pitchFamily="34" charset="0"/>
              <a:buChar char="•"/>
            </a:pPr>
            <a:r>
              <a:rPr lang="en-US" dirty="0"/>
              <a:t>If you have been scammed out of money by a lawyer or </a:t>
            </a:r>
            <a:r>
              <a:rPr lang="en-US" dirty="0" err="1"/>
              <a:t>notario</a:t>
            </a:r>
            <a:r>
              <a:rPr lang="en-US" dirty="0"/>
              <a:t>, visit </a:t>
            </a:r>
            <a:r>
              <a:rPr lang="en-US" u="sng" dirty="0">
                <a:hlinkClick r:id="rId3"/>
              </a:rPr>
              <a:t>www.uscis.gov/avoidscams</a:t>
            </a:r>
            <a:r>
              <a:rPr lang="en-US" dirty="0"/>
              <a:t> or </a:t>
            </a:r>
            <a:r>
              <a:rPr lang="en-US" u="sng" dirty="0">
                <a:hlinkClick r:id="rId4"/>
              </a:rPr>
              <a:t>www.stopnotariofraud.org</a:t>
            </a:r>
            <a:r>
              <a:rPr lang="en-US" dirty="0"/>
              <a:t>.</a:t>
            </a:r>
          </a:p>
          <a:p>
            <a:pPr marL="457200" lvl="1" indent="0">
              <a:buNone/>
            </a:pPr>
            <a:endParaRPr lang="en-US" dirty="0"/>
          </a:p>
        </p:txBody>
      </p:sp>
      <p:sp>
        <p:nvSpPr>
          <p:cNvPr id="4" name="TextBox 3"/>
          <p:cNvSpPr txBox="1"/>
          <p:nvPr/>
        </p:nvSpPr>
        <p:spPr>
          <a:xfrm>
            <a:off x="457198" y="256380"/>
            <a:ext cx="5169877" cy="800219"/>
          </a:xfrm>
          <a:prstGeom prst="rect">
            <a:avLst/>
          </a:prstGeom>
          <a:noFill/>
        </p:spPr>
        <p:txBody>
          <a:bodyPr wrap="square" rtlCol="0">
            <a:spAutoFit/>
          </a:bodyPr>
          <a:lstStyle/>
          <a:p>
            <a:pPr algn="ctr"/>
            <a:r>
              <a:rPr lang="en-US" sz="2800" b="1" dirty="0"/>
              <a:t>Be aware of immigration scams</a:t>
            </a:r>
            <a:endParaRPr lang="en-US" sz="2800" dirty="0"/>
          </a:p>
          <a:p>
            <a:endParaRPr lang="en-US" dirty="0"/>
          </a:p>
        </p:txBody>
      </p:sp>
    </p:spTree>
    <p:extLst>
      <p:ext uri="{BB962C8B-B14F-4D97-AF65-F5344CB8AC3E}">
        <p14:creationId xmlns:p14="http://schemas.microsoft.com/office/powerpoint/2010/main" val="4153205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0124" y="1628852"/>
            <a:ext cx="8993875" cy="4985980"/>
          </a:xfrm>
          <a:prstGeom prst="rect">
            <a:avLst/>
          </a:prstGeom>
          <a:noFill/>
        </p:spPr>
        <p:txBody>
          <a:bodyPr wrap="square" rtlCol="0">
            <a:spAutoFit/>
          </a:bodyPr>
          <a:lstStyle/>
          <a:p>
            <a:pPr marL="285750" indent="-285750">
              <a:buFont typeface="Arial" pitchFamily="34" charset="0"/>
              <a:buChar char="•"/>
            </a:pPr>
            <a:r>
              <a:rPr lang="en-US" sz="2500" dirty="0" smtClean="0"/>
              <a:t>National Immigration Law Center</a:t>
            </a:r>
            <a:r>
              <a:rPr lang="en-US" sz="2500" dirty="0"/>
              <a:t>: </a:t>
            </a:r>
            <a:r>
              <a:rPr lang="en-US" sz="2500" dirty="0" smtClean="0">
                <a:hlinkClick r:id="rId2"/>
              </a:rPr>
              <a:t>www.nilc.org </a:t>
            </a:r>
            <a:endParaRPr lang="en-US" sz="2500" dirty="0" smtClean="0"/>
          </a:p>
          <a:p>
            <a:pPr marL="285750" indent="-285750">
              <a:buFont typeface="Arial" pitchFamily="34" charset="0"/>
              <a:buChar char="•"/>
            </a:pPr>
            <a:r>
              <a:rPr lang="en-US" sz="2500" dirty="0" smtClean="0"/>
              <a:t>Catholic </a:t>
            </a:r>
            <a:r>
              <a:rPr lang="en-US" sz="2500" dirty="0"/>
              <a:t>Immigration </a:t>
            </a:r>
            <a:r>
              <a:rPr lang="en-US" sz="2500" dirty="0" smtClean="0"/>
              <a:t>Network</a:t>
            </a:r>
            <a:r>
              <a:rPr lang="en-US" sz="2500" dirty="0"/>
              <a:t>: </a:t>
            </a:r>
            <a:r>
              <a:rPr lang="en-US" sz="2500" dirty="0">
                <a:hlinkClick r:id="rId3" action="ppaction://hlinkfile"/>
              </a:rPr>
              <a:t>cliniclegal.org</a:t>
            </a:r>
            <a:endParaRPr lang="en-US" sz="2500" dirty="0"/>
          </a:p>
          <a:p>
            <a:pPr marL="285750" indent="-285750">
              <a:buFont typeface="Arial" pitchFamily="34" charset="0"/>
              <a:buChar char="•"/>
            </a:pPr>
            <a:r>
              <a:rPr lang="en-US" sz="2500" dirty="0" smtClean="0"/>
              <a:t>Justice For Our Neighbors: </a:t>
            </a:r>
            <a:r>
              <a:rPr lang="en-US" sz="2500" dirty="0" smtClean="0">
                <a:hlinkClick r:id="rId4" action="ppaction://hlinkfile"/>
              </a:rPr>
              <a:t>justiceforourneighbors.org</a:t>
            </a:r>
            <a:endParaRPr lang="en-US" sz="2500" dirty="0"/>
          </a:p>
          <a:p>
            <a:pPr marL="285750" indent="-285750">
              <a:buFont typeface="Arial" pitchFamily="34" charset="0"/>
              <a:buChar char="•"/>
            </a:pPr>
            <a:r>
              <a:rPr lang="en-US" sz="2500" dirty="0"/>
              <a:t>United We </a:t>
            </a:r>
            <a:r>
              <a:rPr lang="en-US" sz="2500" dirty="0" smtClean="0"/>
              <a:t>Dream</a:t>
            </a:r>
            <a:r>
              <a:rPr lang="en-US" sz="2500" dirty="0"/>
              <a:t>: </a:t>
            </a:r>
            <a:r>
              <a:rPr lang="en-US" sz="2500" dirty="0">
                <a:hlinkClick r:id="rId5" action="ppaction://hlinkfile"/>
              </a:rPr>
              <a:t>unitedwedream.org</a:t>
            </a:r>
            <a:endParaRPr lang="en-US" sz="2500" dirty="0" smtClean="0"/>
          </a:p>
          <a:p>
            <a:pPr marL="285750" indent="-285750">
              <a:buFont typeface="Arial" pitchFamily="34" charset="0"/>
              <a:buChar char="•"/>
            </a:pPr>
            <a:r>
              <a:rPr lang="en-US" sz="2500" dirty="0" smtClean="0"/>
              <a:t>Immigrant </a:t>
            </a:r>
            <a:r>
              <a:rPr lang="en-US" sz="2500" dirty="0"/>
              <a:t>Legal Resource Center: </a:t>
            </a:r>
            <a:r>
              <a:rPr lang="en-US" sz="2500" dirty="0">
                <a:hlinkClick r:id="rId6" action="ppaction://hlinkfile"/>
              </a:rPr>
              <a:t>ilrc.org</a:t>
            </a:r>
            <a:endParaRPr lang="en-US" sz="2500" dirty="0"/>
          </a:p>
          <a:p>
            <a:pPr marL="285750" indent="-285750">
              <a:buFont typeface="Arial" pitchFamily="34" charset="0"/>
              <a:buChar char="•"/>
            </a:pPr>
            <a:r>
              <a:rPr lang="en-US" sz="2500" dirty="0"/>
              <a:t>Ayuda: </a:t>
            </a:r>
            <a:r>
              <a:rPr lang="en-US" sz="2500" dirty="0" smtClean="0">
                <a:hlinkClick r:id="rId7" action="ppaction://hlinkfile"/>
              </a:rPr>
              <a:t>ayudainc.org </a:t>
            </a:r>
            <a:endParaRPr lang="en-US" sz="2500" dirty="0" smtClean="0"/>
          </a:p>
          <a:p>
            <a:pPr marL="285750" indent="-285750">
              <a:buFont typeface="Arial" pitchFamily="34" charset="0"/>
              <a:buChar char="•"/>
            </a:pPr>
            <a:r>
              <a:rPr lang="en-US" sz="2500" dirty="0"/>
              <a:t>National Immigrant Justice Center: </a:t>
            </a:r>
            <a:r>
              <a:rPr lang="en-US" sz="2500" dirty="0" smtClean="0">
                <a:hlinkClick r:id="rId8" action="ppaction://hlinkfile"/>
              </a:rPr>
              <a:t>DREAMerJustice.org</a:t>
            </a:r>
            <a:endParaRPr lang="en-US" sz="2500" dirty="0" smtClean="0"/>
          </a:p>
          <a:p>
            <a:pPr marL="285750" indent="-285750">
              <a:buFont typeface="Arial" pitchFamily="34" charset="0"/>
              <a:buChar char="•"/>
            </a:pPr>
            <a:r>
              <a:rPr lang="en-US" sz="2500" dirty="0" smtClean="0"/>
              <a:t>American Immigration Council</a:t>
            </a:r>
            <a:r>
              <a:rPr lang="en-US" sz="2500" dirty="0"/>
              <a:t>: </a:t>
            </a:r>
            <a:r>
              <a:rPr lang="en-US" sz="2500" dirty="0" smtClean="0">
                <a:hlinkClick r:id="rId9" action="ppaction://hlinkfile"/>
              </a:rPr>
              <a:t>americanimmigrationcouncil.org</a:t>
            </a:r>
            <a:endParaRPr lang="en-US" sz="2500" dirty="0" smtClean="0"/>
          </a:p>
          <a:p>
            <a:pPr marL="285750" indent="-285750">
              <a:buFont typeface="Arial" pitchFamily="34" charset="0"/>
              <a:buChar char="•"/>
            </a:pPr>
            <a:r>
              <a:rPr lang="en-US" sz="2500" dirty="0" smtClean="0"/>
              <a:t>Church World Service: </a:t>
            </a:r>
            <a:r>
              <a:rPr lang="en-US" sz="2500" dirty="0" smtClean="0">
                <a:hlinkClick r:id="rId10" action="ppaction://hlinkfile"/>
              </a:rPr>
              <a:t>churchworldservice.org/</a:t>
            </a:r>
            <a:r>
              <a:rPr lang="en-US" sz="2500" dirty="0" err="1" smtClean="0">
                <a:hlinkClick r:id="rId10" action="ppaction://hlinkfile"/>
              </a:rPr>
              <a:t>assistancetodreamers</a:t>
            </a:r>
            <a:endParaRPr lang="en-US" sz="2500" dirty="0" smtClean="0"/>
          </a:p>
          <a:p>
            <a:pPr marL="285750" indent="-285750">
              <a:buFont typeface="Arial" pitchFamily="34" charset="0"/>
              <a:buChar char="•"/>
            </a:pPr>
            <a:r>
              <a:rPr lang="en-US" sz="2500" dirty="0"/>
              <a:t>Legal Directory of Immigrant Advocates Network: </a:t>
            </a:r>
            <a:r>
              <a:rPr lang="en-US" sz="2500" dirty="0" smtClean="0">
                <a:hlinkClick r:id="rId11" action="ppaction://hlinkfile"/>
              </a:rPr>
              <a:t>immigrationadvocates.org</a:t>
            </a:r>
            <a:endParaRPr lang="en-US" sz="2500" dirty="0" smtClean="0"/>
          </a:p>
          <a:p>
            <a:endParaRPr lang="en-US" dirty="0"/>
          </a:p>
        </p:txBody>
      </p:sp>
      <p:sp>
        <p:nvSpPr>
          <p:cNvPr id="6" name="Title 1"/>
          <p:cNvSpPr>
            <a:spLocks noGrp="1"/>
          </p:cNvSpPr>
          <p:nvPr>
            <p:ph type="title"/>
          </p:nvPr>
        </p:nvSpPr>
        <p:spPr>
          <a:xfrm>
            <a:off x="-133350" y="62574"/>
            <a:ext cx="6233467" cy="1153341"/>
          </a:xfrm>
        </p:spPr>
        <p:txBody>
          <a:bodyPr/>
          <a:lstStyle/>
          <a:p>
            <a:r>
              <a:rPr lang="en-US" sz="6600" b="1" dirty="0" smtClean="0">
                <a:solidFill>
                  <a:schemeClr val="tx2"/>
                </a:solidFill>
              </a:rPr>
              <a:t>Legal Assistance</a:t>
            </a:r>
            <a:endParaRPr lang="en-US" sz="6600" b="1" dirty="0"/>
          </a:p>
        </p:txBody>
      </p:sp>
    </p:spTree>
    <p:extLst>
      <p:ext uri="{BB962C8B-B14F-4D97-AF65-F5344CB8AC3E}">
        <p14:creationId xmlns:p14="http://schemas.microsoft.com/office/powerpoint/2010/main" val="39925683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United We DREAM</a:t>
            </a:r>
            <a:br>
              <a:rPr lang="en-US" b="1" dirty="0" smtClean="0"/>
            </a:br>
            <a:r>
              <a:rPr lang="en-US" b="1" dirty="0" smtClean="0"/>
              <a:t>Map of Community Forums!</a:t>
            </a:r>
            <a:endParaRPr lang="en-US" b="1" dirty="0"/>
          </a:p>
        </p:txBody>
      </p:sp>
      <p:sp>
        <p:nvSpPr>
          <p:cNvPr id="3" name="Subtitle 2"/>
          <p:cNvSpPr>
            <a:spLocks noGrp="1"/>
          </p:cNvSpPr>
          <p:nvPr>
            <p:ph type="subTitle" idx="1"/>
          </p:nvPr>
        </p:nvSpPr>
        <p:spPr>
          <a:xfrm>
            <a:off x="0" y="1477108"/>
            <a:ext cx="9144000" cy="5380892"/>
          </a:xfrm>
        </p:spPr>
        <p:txBody>
          <a:bodyPr/>
          <a:lstStyle/>
          <a:p>
            <a:endParaRPr lang="en-US" dirty="0" smtClean="0">
              <a:solidFill>
                <a:schemeClr val="tx1"/>
              </a:solidFill>
            </a:endParaRPr>
          </a:p>
          <a:p>
            <a:endParaRPr lang="en-US" dirty="0">
              <a:solidFill>
                <a:schemeClr val="tx1"/>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547"/>
          <a:stretch/>
        </p:blipFill>
        <p:spPr bwMode="auto">
          <a:xfrm>
            <a:off x="128954" y="1552256"/>
            <a:ext cx="8862647" cy="5164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srcRect/>
          <a:stretch>
            <a:fillRect/>
          </a:stretch>
        </p:blipFill>
        <p:spPr bwMode="auto">
          <a:xfrm>
            <a:off x="679938" y="0"/>
            <a:ext cx="5089301" cy="68770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65031"/>
            <a:ext cx="8229600" cy="4525963"/>
          </a:xfrm>
        </p:spPr>
        <p:txBody>
          <a:bodyPr>
            <a:normAutofit fontScale="85000" lnSpcReduction="20000"/>
          </a:bodyPr>
          <a:lstStyle/>
          <a:p>
            <a:pPr>
              <a:buFontTx/>
              <a:buChar char="-"/>
            </a:pPr>
            <a:r>
              <a:rPr lang="en-US" dirty="0" smtClean="0"/>
              <a:t>Strong coordination among local non-profit legal service providers across the state</a:t>
            </a:r>
          </a:p>
          <a:p>
            <a:pPr>
              <a:buFontTx/>
              <a:buChar char="-"/>
            </a:pPr>
            <a:r>
              <a:rPr lang="en-US" dirty="0" smtClean="0"/>
              <a:t>Recruitment of volunteer attorneys through AILA and the Michigan State Bar Association</a:t>
            </a:r>
          </a:p>
          <a:p>
            <a:pPr>
              <a:buFontTx/>
              <a:buChar char="-"/>
            </a:pPr>
            <a:r>
              <a:rPr lang="en-US" dirty="0" smtClean="0"/>
              <a:t>Recruitment of non-attorney volunteers (JFON is volunteer-based, so we can draw from an already existing roster)</a:t>
            </a:r>
          </a:p>
          <a:p>
            <a:pPr>
              <a:buFontTx/>
              <a:buChar char="-"/>
            </a:pPr>
            <a:r>
              <a:rPr lang="en-US" dirty="0" smtClean="0"/>
              <a:t>Offer training to attorneys who may not practice immigration law </a:t>
            </a:r>
          </a:p>
          <a:p>
            <a:pPr>
              <a:buFontTx/>
              <a:buChar char="-"/>
            </a:pPr>
            <a:r>
              <a:rPr lang="en-US" dirty="0" smtClean="0"/>
              <a:t>Offer training to non-attorneys to ensure confidentiality and prevent even the unintentional unauthorized practice of law</a:t>
            </a:r>
          </a:p>
        </p:txBody>
      </p:sp>
      <p:sp>
        <p:nvSpPr>
          <p:cNvPr id="4" name="Title 5"/>
          <p:cNvSpPr txBox="1">
            <a:spLocks/>
          </p:cNvSpPr>
          <p:nvPr/>
        </p:nvSpPr>
        <p:spPr>
          <a:xfrm>
            <a:off x="0" y="281353"/>
            <a:ext cx="6019800" cy="887047"/>
          </a:xfrm>
          <a:prstGeom prst="rect">
            <a:avLst/>
          </a:prstGeom>
        </p:spPr>
        <p:txBody>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sz="2800" b="1" dirty="0" smtClean="0"/>
              <a:t>JFON </a:t>
            </a:r>
            <a:r>
              <a:rPr lang="en-US" sz="2800" b="1" dirty="0"/>
              <a:t>West Michigan &amp; Southeast Michigan’s collaborative efforts</a:t>
            </a:r>
          </a:p>
        </p:txBody>
      </p:sp>
    </p:spTree>
    <p:extLst>
      <p:ext uri="{BB962C8B-B14F-4D97-AF65-F5344CB8AC3E}">
        <p14:creationId xmlns:p14="http://schemas.microsoft.com/office/powerpoint/2010/main" val="3554433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281353"/>
            <a:ext cx="6019800" cy="887047"/>
          </a:xfrm>
        </p:spPr>
        <p:txBody>
          <a:bodyPr/>
          <a:lstStyle/>
          <a:p>
            <a:r>
              <a:rPr lang="en-US" b="1" dirty="0"/>
              <a:t>Intake/Screening Logistics</a:t>
            </a:r>
          </a:p>
        </p:txBody>
      </p:sp>
      <p:sp>
        <p:nvSpPr>
          <p:cNvPr id="3" name="Content Placeholder 2"/>
          <p:cNvSpPr>
            <a:spLocks noGrp="1"/>
          </p:cNvSpPr>
          <p:nvPr>
            <p:ph type="subTitle" idx="1"/>
          </p:nvPr>
        </p:nvSpPr>
        <p:spPr>
          <a:xfrm>
            <a:off x="492369" y="1594338"/>
            <a:ext cx="8335107" cy="4044462"/>
          </a:xfrm>
        </p:spPr>
        <p:txBody>
          <a:bodyPr>
            <a:normAutofit/>
          </a:bodyPr>
          <a:lstStyle/>
          <a:p>
            <a:pPr algn="l">
              <a:buFontTx/>
              <a:buChar char="-"/>
            </a:pPr>
            <a:r>
              <a:rPr lang="en-US" sz="2600" dirty="0" smtClean="0">
                <a:solidFill>
                  <a:schemeClr val="tx1"/>
                </a:solidFill>
              </a:rPr>
              <a:t>Intakes are held prior to workshops on an individual basis (not group format)</a:t>
            </a:r>
          </a:p>
          <a:p>
            <a:pPr algn="l">
              <a:buFontTx/>
              <a:buChar char="-"/>
            </a:pPr>
            <a:r>
              <a:rPr lang="en-US" sz="2600" dirty="0" smtClean="0">
                <a:solidFill>
                  <a:schemeClr val="tx1"/>
                </a:solidFill>
              </a:rPr>
              <a:t>Attorneys/BIA reps discuss potential risks associated with filing and flag any potential roadblocks</a:t>
            </a:r>
          </a:p>
          <a:p>
            <a:pPr algn="l">
              <a:buFontTx/>
              <a:buChar char="-"/>
            </a:pPr>
            <a:r>
              <a:rPr lang="en-US" sz="2600" dirty="0" smtClean="0">
                <a:solidFill>
                  <a:schemeClr val="tx1"/>
                </a:solidFill>
              </a:rPr>
              <a:t>Referral to private bar if “over-income”</a:t>
            </a:r>
          </a:p>
          <a:p>
            <a:pPr algn="l">
              <a:buFontTx/>
              <a:buChar char="-"/>
            </a:pPr>
            <a:r>
              <a:rPr lang="en-US" sz="2600" dirty="0" smtClean="0">
                <a:solidFill>
                  <a:schemeClr val="tx1"/>
                </a:solidFill>
              </a:rPr>
              <a:t>If the applicant is ready to move forward, the attorney/rep will direct a volunteer to schedule the applicant for another appointment at an upcoming workshop (using online tool like Google Documents) </a:t>
            </a:r>
            <a:endParaRPr lang="en-US" dirty="0"/>
          </a:p>
        </p:txBody>
      </p:sp>
    </p:spTree>
    <p:extLst>
      <p:ext uri="{BB962C8B-B14F-4D97-AF65-F5344CB8AC3E}">
        <p14:creationId xmlns:p14="http://schemas.microsoft.com/office/powerpoint/2010/main" val="3395713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650" y="1724870"/>
            <a:ext cx="8896349" cy="4857069"/>
          </a:xfrm>
        </p:spPr>
        <p:txBody>
          <a:bodyPr>
            <a:noAutofit/>
          </a:bodyPr>
          <a:lstStyle/>
          <a:p>
            <a:pPr algn="l" fontAlgn="base"/>
            <a:r>
              <a:rPr lang="en-US" sz="2400" dirty="0" smtClean="0">
                <a:solidFill>
                  <a:schemeClr val="tx1"/>
                </a:solidFill>
              </a:rPr>
              <a:t>On June 15, 2012, Secretary of Homeland Security Janet Napolitano announced that certain people who came to the U.S. as children and meet several guidelines may request consideration of deferred action for a period of two years, subject to renewal, and would then be eligible for work authorization. </a:t>
            </a:r>
          </a:p>
          <a:p>
            <a:pPr algn="l" fontAlgn="base"/>
            <a:endParaRPr lang="en-US" sz="2400" dirty="0" smtClean="0">
              <a:solidFill>
                <a:schemeClr val="tx1"/>
              </a:solidFill>
            </a:endParaRPr>
          </a:p>
          <a:p>
            <a:pPr algn="l" fontAlgn="base"/>
            <a:r>
              <a:rPr lang="en-US" sz="2400" dirty="0" smtClean="0">
                <a:solidFill>
                  <a:schemeClr val="tx1"/>
                </a:solidFill>
              </a:rPr>
              <a:t>Individuals who receive deferred action will not be placed into removal proceedings or removed from the U.S. DHS can terminate or renew deferred action at any time at the agency’s discretion.</a:t>
            </a:r>
          </a:p>
          <a:p>
            <a:pPr algn="l" fontAlgn="base"/>
            <a:endParaRPr lang="en-US" sz="2400" dirty="0" smtClean="0">
              <a:solidFill>
                <a:schemeClr val="tx1"/>
              </a:solidFill>
            </a:endParaRPr>
          </a:p>
          <a:p>
            <a:pPr marL="6350" indent="-6350" algn="l"/>
            <a:r>
              <a:rPr lang="en-US" sz="2400" dirty="0" smtClean="0">
                <a:solidFill>
                  <a:schemeClr val="tx1"/>
                </a:solidFill>
              </a:rPr>
              <a:t>Deferred action is not a permanent status or pathway to citizenship.  </a:t>
            </a:r>
          </a:p>
        </p:txBody>
      </p:sp>
      <p:sp>
        <p:nvSpPr>
          <p:cNvPr id="2" name="Title 1"/>
          <p:cNvSpPr>
            <a:spLocks noGrp="1"/>
          </p:cNvSpPr>
          <p:nvPr>
            <p:ph type="ctrTitle"/>
          </p:nvPr>
        </p:nvSpPr>
        <p:spPr>
          <a:xfrm>
            <a:off x="0" y="270553"/>
            <a:ext cx="6153150" cy="1066800"/>
          </a:xfrm>
        </p:spPr>
        <p:txBody>
          <a:bodyPr/>
          <a:lstStyle/>
          <a:p>
            <a:r>
              <a:rPr lang="en-US" sz="4400" b="1" dirty="0" smtClean="0"/>
              <a:t>What is Deferred Action?</a:t>
            </a:r>
            <a:endParaRPr lang="en-US" sz="44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17786"/>
            <a:ext cx="8229600" cy="4836624"/>
          </a:xfrm>
        </p:spPr>
        <p:txBody>
          <a:bodyPr>
            <a:normAutofit fontScale="70000" lnSpcReduction="20000"/>
          </a:bodyPr>
          <a:lstStyle/>
          <a:p>
            <a:pPr>
              <a:buFontTx/>
              <a:buChar char="-"/>
            </a:pPr>
            <a:r>
              <a:rPr lang="en-US" dirty="0" smtClean="0"/>
              <a:t>Great volunteer opportunities</a:t>
            </a:r>
          </a:p>
          <a:p>
            <a:pPr>
              <a:buFontTx/>
              <a:buChar char="-"/>
            </a:pPr>
            <a:r>
              <a:rPr lang="en-US" dirty="0" smtClean="0"/>
              <a:t>The applicant will sign in with a volunteer</a:t>
            </a:r>
          </a:p>
          <a:p>
            <a:pPr>
              <a:buFontTx/>
              <a:buChar char="-"/>
            </a:pPr>
            <a:r>
              <a:rPr lang="en-US" dirty="0" smtClean="0"/>
              <a:t>Visit a document review table where a volunteer, using a checklist, will review the applicant’s documentation </a:t>
            </a:r>
          </a:p>
          <a:p>
            <a:pPr>
              <a:buFontTx/>
              <a:buChar char="-"/>
            </a:pPr>
            <a:r>
              <a:rPr lang="en-US" dirty="0" smtClean="0"/>
              <a:t>The applicant is then paired with a volunteer attorney/rep who will prepare all forms and compile the entire packet</a:t>
            </a:r>
          </a:p>
          <a:p>
            <a:pPr>
              <a:buFontTx/>
              <a:buChar char="-"/>
            </a:pPr>
            <a:r>
              <a:rPr lang="en-US" dirty="0" smtClean="0"/>
              <a:t>Volunteers will make 1 copy for the applicant and 1 for the host legal services organization</a:t>
            </a:r>
          </a:p>
          <a:p>
            <a:pPr>
              <a:buFontTx/>
              <a:buChar char="-"/>
            </a:pPr>
            <a:r>
              <a:rPr lang="en-US" dirty="0" smtClean="0"/>
              <a:t>Volunteers will help compile the packets for mailing</a:t>
            </a:r>
          </a:p>
          <a:p>
            <a:pPr>
              <a:buFontTx/>
              <a:buChar char="-"/>
            </a:pPr>
            <a:r>
              <a:rPr lang="en-US" dirty="0" smtClean="0"/>
              <a:t>Childcare, hospitality, copies of all forms, photocopying provided </a:t>
            </a:r>
          </a:p>
          <a:p>
            <a:pPr>
              <a:buFontTx/>
              <a:buChar char="-"/>
            </a:pPr>
            <a:r>
              <a:rPr lang="en-US" dirty="0" smtClean="0"/>
              <a:t>Charging nominal fee to recover copy costs</a:t>
            </a:r>
          </a:p>
          <a:p>
            <a:pPr>
              <a:buNone/>
            </a:pPr>
            <a:r>
              <a:rPr lang="en-US" i="1" dirty="0" smtClean="0"/>
              <a:t>These types of volunteer opportunities can be found at JFON offices located throughout the US, for a list of offices, please visit </a:t>
            </a:r>
            <a:r>
              <a:rPr lang="en-US" i="1" dirty="0" smtClean="0">
                <a:hlinkClick r:id="rId2"/>
              </a:rPr>
              <a:t>www.umcor.org/UMCOR/resources</a:t>
            </a:r>
            <a:r>
              <a:rPr lang="en-US" i="1" dirty="0" smtClean="0"/>
              <a:t> then click on NJFON</a:t>
            </a:r>
          </a:p>
          <a:p>
            <a:pPr>
              <a:buFontTx/>
              <a:buChar char="-"/>
            </a:pPr>
            <a:endParaRPr lang="en-US" dirty="0" smtClean="0"/>
          </a:p>
        </p:txBody>
      </p:sp>
      <p:sp>
        <p:nvSpPr>
          <p:cNvPr id="4" name="Title 5"/>
          <p:cNvSpPr txBox="1">
            <a:spLocks/>
          </p:cNvSpPr>
          <p:nvPr/>
        </p:nvSpPr>
        <p:spPr>
          <a:xfrm>
            <a:off x="0" y="281353"/>
            <a:ext cx="6019800" cy="887047"/>
          </a:xfrm>
          <a:prstGeom prst="rect">
            <a:avLst/>
          </a:prstGeom>
        </p:spPr>
        <p:txBody>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b="1" dirty="0" smtClean="0"/>
              <a:t>Workshop Logistics</a:t>
            </a:r>
            <a:endParaRPr lang="en-US" b="1" dirty="0"/>
          </a:p>
        </p:txBody>
      </p:sp>
    </p:spTree>
    <p:extLst>
      <p:ext uri="{BB962C8B-B14F-4D97-AF65-F5344CB8AC3E}">
        <p14:creationId xmlns:p14="http://schemas.microsoft.com/office/powerpoint/2010/main" val="82311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799"/>
            <a:ext cx="6019800" cy="863601"/>
          </a:xfrm>
        </p:spPr>
        <p:txBody>
          <a:bodyPr/>
          <a:lstStyle/>
          <a:p>
            <a:r>
              <a:rPr lang="en-US" sz="4400" b="1" dirty="0" smtClean="0"/>
              <a:t>BEST PRACTICES</a:t>
            </a:r>
            <a:endParaRPr lang="en-US" sz="4400" b="1" dirty="0"/>
          </a:p>
        </p:txBody>
      </p:sp>
      <p:sp>
        <p:nvSpPr>
          <p:cNvPr id="3" name="Subtitle 2"/>
          <p:cNvSpPr>
            <a:spLocks noGrp="1"/>
          </p:cNvSpPr>
          <p:nvPr>
            <p:ph type="subTitle" idx="1"/>
          </p:nvPr>
        </p:nvSpPr>
        <p:spPr>
          <a:xfrm>
            <a:off x="164123" y="1430215"/>
            <a:ext cx="8979877" cy="5322277"/>
          </a:xfrm>
        </p:spPr>
        <p:txBody>
          <a:bodyPr>
            <a:normAutofit/>
          </a:bodyPr>
          <a:lstStyle/>
          <a:p>
            <a:pPr marL="457200" indent="-457200" algn="l">
              <a:buFont typeface="Arial" pitchFamily="34" charset="0"/>
              <a:buChar char="•"/>
            </a:pPr>
            <a:r>
              <a:rPr lang="en-US" sz="2400" dirty="0">
                <a:solidFill>
                  <a:schemeClr val="tx1"/>
                </a:solidFill>
              </a:rPr>
              <a:t>Mi </a:t>
            </a:r>
            <a:r>
              <a:rPr lang="en-US" sz="2400" dirty="0" err="1">
                <a:solidFill>
                  <a:schemeClr val="tx1"/>
                </a:solidFill>
              </a:rPr>
              <a:t>Familia</a:t>
            </a:r>
            <a:r>
              <a:rPr lang="en-US" sz="2400" dirty="0">
                <a:solidFill>
                  <a:schemeClr val="tx1"/>
                </a:solidFill>
              </a:rPr>
              <a:t> </a:t>
            </a:r>
            <a:r>
              <a:rPr lang="en-US" sz="2400" dirty="0" err="1">
                <a:solidFill>
                  <a:schemeClr val="tx1"/>
                </a:solidFill>
              </a:rPr>
              <a:t>Vota</a:t>
            </a:r>
            <a:r>
              <a:rPr lang="en-US" sz="2400" dirty="0">
                <a:solidFill>
                  <a:schemeClr val="tx1"/>
                </a:solidFill>
              </a:rPr>
              <a:t> is a good first point of contact </a:t>
            </a:r>
            <a:r>
              <a:rPr lang="en-US" sz="2400" dirty="0" smtClean="0">
                <a:solidFill>
                  <a:schemeClr val="tx1"/>
                </a:solidFill>
              </a:rPr>
              <a:t>for clinic workshops and </a:t>
            </a:r>
            <a:r>
              <a:rPr lang="en-US" sz="2400" dirty="0">
                <a:solidFill>
                  <a:schemeClr val="tx1"/>
                </a:solidFill>
              </a:rPr>
              <a:t>needs volunteers for clinics in Arizona, California, Colorado, Nevada, Florida and Texas. If you live in Colorado contact Jenn at </a:t>
            </a:r>
            <a:r>
              <a:rPr lang="en-US" sz="2400" dirty="0">
                <a:solidFill>
                  <a:schemeClr val="tx1"/>
                </a:solidFill>
                <a:hlinkClick r:id="rId2"/>
              </a:rPr>
              <a:t>jpiper@afsc.org</a:t>
            </a:r>
            <a:r>
              <a:rPr lang="en-US" sz="2400" dirty="0">
                <a:solidFill>
                  <a:schemeClr val="tx1"/>
                </a:solidFill>
              </a:rPr>
              <a:t> or 303-623-3464 ext. 5 to volunteer.</a:t>
            </a:r>
          </a:p>
          <a:p>
            <a:pPr marL="457200" indent="-457200" algn="l">
              <a:buFont typeface="Arial" pitchFamily="34" charset="0"/>
              <a:buChar char="•"/>
            </a:pPr>
            <a:r>
              <a:rPr lang="en-US" sz="2400" dirty="0" smtClean="0">
                <a:solidFill>
                  <a:schemeClr val="tx1"/>
                </a:solidFill>
              </a:rPr>
              <a:t>If you want to offer a clinic in another state, convene attorneys from AILA, organizations that offer citizenship workshops in your area and immigrant groups. </a:t>
            </a:r>
          </a:p>
          <a:p>
            <a:pPr marL="457200" indent="-457200" algn="l">
              <a:buFont typeface="Arial" pitchFamily="34" charset="0"/>
              <a:buChar char="•"/>
            </a:pPr>
            <a:r>
              <a:rPr lang="en-US" sz="2400" dirty="0" smtClean="0">
                <a:solidFill>
                  <a:schemeClr val="tx1"/>
                </a:solidFill>
              </a:rPr>
              <a:t>Be sure to advertise information sessions and clinics to all immigrant communities, not just Latinos.</a:t>
            </a:r>
          </a:p>
          <a:p>
            <a:pPr marL="457200" indent="-457200" algn="l">
              <a:buFont typeface="Arial" pitchFamily="34" charset="0"/>
              <a:buChar char="•"/>
            </a:pPr>
            <a:r>
              <a:rPr lang="en-US" sz="2400" dirty="0" smtClean="0">
                <a:solidFill>
                  <a:schemeClr val="tx1"/>
                </a:solidFill>
              </a:rPr>
              <a:t>Many places are doing consecutive clinics. </a:t>
            </a:r>
          </a:p>
          <a:p>
            <a:pPr marL="914400" lvl="1" indent="-457200" algn="l">
              <a:buFont typeface="Arial" pitchFamily="34" charset="0"/>
              <a:buChar char="•"/>
            </a:pPr>
            <a:r>
              <a:rPr lang="en-US" sz="2000" dirty="0" smtClean="0">
                <a:solidFill>
                  <a:schemeClr val="tx1"/>
                </a:solidFill>
              </a:rPr>
              <a:t>Clinic 1: Pre-registration- Reviewing with young adults what documentation people still need to gather, helping them think creatively to prepare, flagging potential issues for lawyers’ review.</a:t>
            </a:r>
          </a:p>
          <a:p>
            <a:pPr marL="914400" lvl="1" indent="-457200" algn="l">
              <a:buFont typeface="Arial" pitchFamily="34" charset="0"/>
              <a:buChar char="•"/>
            </a:pPr>
            <a:r>
              <a:rPr lang="en-US" sz="2000" dirty="0" smtClean="0">
                <a:solidFill>
                  <a:schemeClr val="tx1"/>
                </a:solidFill>
              </a:rPr>
              <a:t>Clinic 2: Registration- Filling out the application, etc. and review by a lawyer.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2830" y="313898"/>
            <a:ext cx="6019800" cy="963685"/>
          </a:xfrm>
        </p:spPr>
        <p:txBody>
          <a:bodyPr/>
          <a:lstStyle/>
          <a:p>
            <a:r>
              <a:rPr lang="en-US" sz="3600" b="1" dirty="0" smtClean="0"/>
              <a:t>How can congregations help?</a:t>
            </a:r>
            <a:endParaRPr lang="en-US" sz="3600" b="1" dirty="0"/>
          </a:p>
        </p:txBody>
      </p:sp>
      <p:sp>
        <p:nvSpPr>
          <p:cNvPr id="5" name="Subtitle 4"/>
          <p:cNvSpPr>
            <a:spLocks noGrp="1"/>
          </p:cNvSpPr>
          <p:nvPr>
            <p:ph type="subTitle" idx="1"/>
          </p:nvPr>
        </p:nvSpPr>
        <p:spPr>
          <a:xfrm>
            <a:off x="122831" y="1583140"/>
            <a:ext cx="9021170" cy="5172502"/>
          </a:xfrm>
        </p:spPr>
        <p:txBody>
          <a:bodyPr>
            <a:normAutofit fontScale="77500" lnSpcReduction="20000"/>
          </a:bodyPr>
          <a:lstStyle/>
          <a:p>
            <a:pPr algn="l"/>
            <a:r>
              <a:rPr lang="en-US" sz="2500" dirty="0">
                <a:solidFill>
                  <a:schemeClr val="tx1"/>
                </a:solidFill>
              </a:rPr>
              <a:t>As a </a:t>
            </a:r>
            <a:r>
              <a:rPr lang="en-US" sz="2500" dirty="0" smtClean="0">
                <a:solidFill>
                  <a:schemeClr val="tx1"/>
                </a:solidFill>
              </a:rPr>
              <a:t>congregation </a:t>
            </a:r>
            <a:r>
              <a:rPr lang="en-US" sz="2500" dirty="0">
                <a:solidFill>
                  <a:schemeClr val="tx1"/>
                </a:solidFill>
              </a:rPr>
              <a:t>leader or volunteer you should </a:t>
            </a:r>
            <a:r>
              <a:rPr lang="en-US" sz="2500" dirty="0" smtClean="0">
                <a:solidFill>
                  <a:schemeClr val="tx1"/>
                </a:solidFill>
              </a:rPr>
              <a:t>not provide </a:t>
            </a:r>
            <a:r>
              <a:rPr lang="en-US" sz="2500" dirty="0">
                <a:solidFill>
                  <a:schemeClr val="tx1"/>
                </a:solidFill>
              </a:rPr>
              <a:t>legal advice; </a:t>
            </a:r>
            <a:r>
              <a:rPr lang="en-US" sz="2500" dirty="0" smtClean="0">
                <a:solidFill>
                  <a:schemeClr val="tx1"/>
                </a:solidFill>
              </a:rPr>
              <a:t>practice </a:t>
            </a:r>
            <a:r>
              <a:rPr lang="en-US" sz="2500" dirty="0">
                <a:solidFill>
                  <a:schemeClr val="tx1"/>
                </a:solidFill>
              </a:rPr>
              <a:t>law without </a:t>
            </a:r>
            <a:r>
              <a:rPr lang="en-US" sz="2500" dirty="0" smtClean="0">
                <a:solidFill>
                  <a:schemeClr val="tx1"/>
                </a:solidFill>
              </a:rPr>
              <a:t>authorization, determine </a:t>
            </a:r>
            <a:r>
              <a:rPr lang="en-US" sz="2500" dirty="0">
                <a:solidFill>
                  <a:schemeClr val="tx1"/>
                </a:solidFill>
              </a:rPr>
              <a:t>an individual’s eligibility for Deferred Action; </a:t>
            </a:r>
            <a:r>
              <a:rPr lang="en-US" sz="2500" dirty="0" smtClean="0">
                <a:solidFill>
                  <a:schemeClr val="tx1"/>
                </a:solidFill>
              </a:rPr>
              <a:t>or answer questions you don’t </a:t>
            </a:r>
            <a:r>
              <a:rPr lang="en-US" sz="2500" dirty="0">
                <a:solidFill>
                  <a:schemeClr val="tx1"/>
                </a:solidFill>
              </a:rPr>
              <a:t>know </a:t>
            </a:r>
            <a:endParaRPr lang="en-US" sz="2500" dirty="0" smtClean="0">
              <a:solidFill>
                <a:schemeClr val="tx1"/>
              </a:solidFill>
            </a:endParaRPr>
          </a:p>
          <a:p>
            <a:pPr algn="l"/>
            <a:endParaRPr lang="en-US" sz="2500" dirty="0">
              <a:solidFill>
                <a:schemeClr val="tx1"/>
              </a:solidFill>
            </a:endParaRPr>
          </a:p>
          <a:p>
            <a:pPr algn="l"/>
            <a:r>
              <a:rPr lang="en-US" sz="2500" dirty="0" smtClean="0">
                <a:solidFill>
                  <a:schemeClr val="tx1"/>
                </a:solidFill>
              </a:rPr>
              <a:t>As </a:t>
            </a:r>
            <a:r>
              <a:rPr lang="en-US" sz="2500" dirty="0">
                <a:solidFill>
                  <a:schemeClr val="tx1"/>
                </a:solidFill>
              </a:rPr>
              <a:t>a </a:t>
            </a:r>
            <a:r>
              <a:rPr lang="en-US" sz="2500" dirty="0" smtClean="0">
                <a:solidFill>
                  <a:schemeClr val="tx1"/>
                </a:solidFill>
              </a:rPr>
              <a:t>congregation </a:t>
            </a:r>
            <a:r>
              <a:rPr lang="en-US" sz="2500" dirty="0">
                <a:solidFill>
                  <a:schemeClr val="tx1"/>
                </a:solidFill>
              </a:rPr>
              <a:t>leader or volunteer you </a:t>
            </a:r>
            <a:r>
              <a:rPr lang="en-US" sz="2500" b="1" u="sng" dirty="0" smtClean="0">
                <a:solidFill>
                  <a:schemeClr val="tx1"/>
                </a:solidFill>
              </a:rPr>
              <a:t>can</a:t>
            </a:r>
            <a:r>
              <a:rPr lang="en-US" sz="2500" dirty="0" smtClean="0">
                <a:solidFill>
                  <a:schemeClr val="tx1"/>
                </a:solidFill>
              </a:rPr>
              <a:t>: </a:t>
            </a:r>
            <a:endParaRPr lang="en-US" sz="2500" dirty="0">
              <a:solidFill>
                <a:schemeClr val="tx1"/>
              </a:solidFill>
            </a:endParaRPr>
          </a:p>
          <a:p>
            <a:pPr marL="342900" indent="-342900" algn="l">
              <a:buFont typeface="Arial" pitchFamily="34" charset="0"/>
              <a:buChar char="•"/>
            </a:pPr>
            <a:r>
              <a:rPr lang="en-US" sz="2500" dirty="0" smtClean="0">
                <a:solidFill>
                  <a:schemeClr val="tx1"/>
                </a:solidFill>
              </a:rPr>
              <a:t>Host </a:t>
            </a:r>
            <a:r>
              <a:rPr lang="en-US" sz="2500" dirty="0">
                <a:solidFill>
                  <a:schemeClr val="tx1"/>
                </a:solidFill>
              </a:rPr>
              <a:t>information sessions about Deferred Action </a:t>
            </a:r>
            <a:endParaRPr lang="en-US" sz="2500" dirty="0" smtClean="0">
              <a:solidFill>
                <a:schemeClr val="tx1"/>
              </a:solidFill>
            </a:endParaRPr>
          </a:p>
          <a:p>
            <a:pPr marL="342900" indent="-342900" algn="l">
              <a:buFont typeface="Arial" pitchFamily="34" charset="0"/>
              <a:buChar char="•"/>
            </a:pPr>
            <a:r>
              <a:rPr lang="en-US" sz="2500" dirty="0" smtClean="0">
                <a:solidFill>
                  <a:schemeClr val="tx1"/>
                </a:solidFill>
              </a:rPr>
              <a:t>Refer </a:t>
            </a:r>
            <a:r>
              <a:rPr lang="en-US" sz="2500" dirty="0">
                <a:solidFill>
                  <a:schemeClr val="tx1"/>
                </a:solidFill>
              </a:rPr>
              <a:t>individuals to accredited representatives or attorneys (see list for free and low-cost services)</a:t>
            </a:r>
          </a:p>
          <a:p>
            <a:pPr marL="342900" indent="-342900" algn="l">
              <a:buFont typeface="Arial" pitchFamily="34" charset="0"/>
              <a:buChar char="•"/>
            </a:pPr>
            <a:r>
              <a:rPr lang="en-US" sz="2500" dirty="0" smtClean="0">
                <a:solidFill>
                  <a:schemeClr val="tx1"/>
                </a:solidFill>
              </a:rPr>
              <a:t>Link </a:t>
            </a:r>
            <a:r>
              <a:rPr lang="en-US" sz="2500" dirty="0">
                <a:solidFill>
                  <a:schemeClr val="tx1"/>
                </a:solidFill>
              </a:rPr>
              <a:t>up with an attorney to host a </a:t>
            </a:r>
            <a:r>
              <a:rPr lang="en-US" sz="2500" dirty="0" smtClean="0">
                <a:solidFill>
                  <a:schemeClr val="tx1"/>
                </a:solidFill>
              </a:rPr>
              <a:t>clinic workshop </a:t>
            </a:r>
            <a:r>
              <a:rPr lang="en-US" sz="2500" dirty="0">
                <a:solidFill>
                  <a:schemeClr val="tx1"/>
                </a:solidFill>
              </a:rPr>
              <a:t>where </a:t>
            </a:r>
            <a:r>
              <a:rPr lang="en-US" sz="2500" dirty="0" smtClean="0">
                <a:solidFill>
                  <a:schemeClr val="tx1"/>
                </a:solidFill>
              </a:rPr>
              <a:t>an attorney reviews applications with </a:t>
            </a:r>
            <a:r>
              <a:rPr lang="en-US" sz="2500" dirty="0" err="1" smtClean="0">
                <a:solidFill>
                  <a:schemeClr val="tx1"/>
                </a:solidFill>
              </a:rPr>
              <a:t>DREAMers</a:t>
            </a:r>
            <a:r>
              <a:rPr lang="en-US" sz="2500" dirty="0" smtClean="0">
                <a:solidFill>
                  <a:schemeClr val="tx1"/>
                </a:solidFill>
              </a:rPr>
              <a:t> </a:t>
            </a:r>
            <a:r>
              <a:rPr lang="en-US" sz="2500" dirty="0">
                <a:solidFill>
                  <a:schemeClr val="tx1"/>
                </a:solidFill>
              </a:rPr>
              <a:t>while the church provides a site </a:t>
            </a:r>
            <a:r>
              <a:rPr lang="en-US" sz="2500" dirty="0" smtClean="0">
                <a:solidFill>
                  <a:schemeClr val="tx1"/>
                </a:solidFill>
              </a:rPr>
              <a:t> and volunteers to help with: </a:t>
            </a:r>
          </a:p>
          <a:p>
            <a:pPr marL="800100" lvl="1" indent="-342900" algn="l">
              <a:lnSpc>
                <a:spcPct val="120000"/>
              </a:lnSpc>
              <a:spcBef>
                <a:spcPts val="0"/>
              </a:spcBef>
              <a:buFont typeface="Arial" pitchFamily="34" charset="0"/>
              <a:buChar char="•"/>
            </a:pPr>
            <a:r>
              <a:rPr lang="en-US" sz="2400" dirty="0" smtClean="0">
                <a:solidFill>
                  <a:schemeClr val="tx1"/>
                </a:solidFill>
              </a:rPr>
              <a:t>Registration</a:t>
            </a:r>
            <a:endParaRPr lang="en-US" sz="2400" dirty="0">
              <a:solidFill>
                <a:schemeClr val="tx1"/>
              </a:solidFill>
            </a:endParaRPr>
          </a:p>
          <a:p>
            <a:pPr marL="800100" lvl="1" indent="-342900" algn="l">
              <a:lnSpc>
                <a:spcPct val="120000"/>
              </a:lnSpc>
              <a:spcBef>
                <a:spcPts val="0"/>
              </a:spcBef>
              <a:buFont typeface="Arial" pitchFamily="34" charset="0"/>
              <a:buChar char="•"/>
            </a:pPr>
            <a:r>
              <a:rPr lang="en-US" sz="2400" dirty="0">
                <a:solidFill>
                  <a:schemeClr val="tx1"/>
                </a:solidFill>
              </a:rPr>
              <a:t>Filling out forms (2 stations) with </a:t>
            </a:r>
            <a:r>
              <a:rPr lang="en-US" sz="2400" dirty="0" err="1" smtClean="0">
                <a:solidFill>
                  <a:schemeClr val="tx1"/>
                </a:solidFill>
              </a:rPr>
              <a:t>DREAMers</a:t>
            </a:r>
            <a:r>
              <a:rPr lang="en-US" sz="2400" dirty="0" smtClean="0">
                <a:solidFill>
                  <a:schemeClr val="tx1"/>
                </a:solidFill>
              </a:rPr>
              <a:t> and Screening</a:t>
            </a:r>
            <a:endParaRPr lang="en-US" sz="2400" dirty="0">
              <a:solidFill>
                <a:schemeClr val="tx1"/>
              </a:solidFill>
            </a:endParaRPr>
          </a:p>
          <a:p>
            <a:pPr marL="800100" lvl="1" indent="-342900" algn="l">
              <a:lnSpc>
                <a:spcPct val="120000"/>
              </a:lnSpc>
              <a:spcBef>
                <a:spcPts val="0"/>
              </a:spcBef>
              <a:buFont typeface="Arial" pitchFamily="34" charset="0"/>
              <a:buChar char="•"/>
            </a:pPr>
            <a:r>
              <a:rPr lang="en-US" sz="2400" dirty="0" smtClean="0">
                <a:solidFill>
                  <a:schemeClr val="tx1"/>
                </a:solidFill>
              </a:rPr>
              <a:t>Making Copies of documents and taking photos</a:t>
            </a:r>
            <a:endParaRPr lang="en-US" sz="2400" dirty="0">
              <a:solidFill>
                <a:schemeClr val="tx1"/>
              </a:solidFill>
            </a:endParaRPr>
          </a:p>
          <a:p>
            <a:pPr marL="800100" lvl="1" indent="-342900" algn="l">
              <a:lnSpc>
                <a:spcPct val="120000"/>
              </a:lnSpc>
              <a:spcBef>
                <a:spcPts val="0"/>
              </a:spcBef>
              <a:buFont typeface="Arial" pitchFamily="34" charset="0"/>
              <a:buChar char="•"/>
            </a:pPr>
            <a:r>
              <a:rPr lang="en-US" sz="2400" dirty="0" smtClean="0">
                <a:solidFill>
                  <a:schemeClr val="tx1"/>
                </a:solidFill>
              </a:rPr>
              <a:t>Printing </a:t>
            </a:r>
            <a:r>
              <a:rPr lang="en-US" sz="2400" dirty="0">
                <a:solidFill>
                  <a:schemeClr val="tx1"/>
                </a:solidFill>
              </a:rPr>
              <a:t>criminal </a:t>
            </a:r>
            <a:r>
              <a:rPr lang="en-US" sz="2400" dirty="0" smtClean="0">
                <a:solidFill>
                  <a:schemeClr val="tx1"/>
                </a:solidFill>
              </a:rPr>
              <a:t>records</a:t>
            </a:r>
            <a:endParaRPr lang="en-US" sz="2400" dirty="0">
              <a:solidFill>
                <a:schemeClr val="tx1"/>
              </a:solidFill>
            </a:endParaRPr>
          </a:p>
          <a:p>
            <a:pPr marL="800100" lvl="1" indent="-342900" algn="l">
              <a:lnSpc>
                <a:spcPct val="120000"/>
              </a:lnSpc>
              <a:spcBef>
                <a:spcPts val="0"/>
              </a:spcBef>
              <a:buFont typeface="Arial" pitchFamily="34" charset="0"/>
              <a:buChar char="•"/>
            </a:pPr>
            <a:r>
              <a:rPr lang="en-US" sz="2400" dirty="0" smtClean="0">
                <a:solidFill>
                  <a:schemeClr val="tx1"/>
                </a:solidFill>
              </a:rPr>
              <a:t>Guiding </a:t>
            </a:r>
            <a:r>
              <a:rPr lang="en-US" sz="2400" dirty="0">
                <a:solidFill>
                  <a:schemeClr val="tx1"/>
                </a:solidFill>
              </a:rPr>
              <a:t>people to the different </a:t>
            </a:r>
            <a:r>
              <a:rPr lang="en-US" sz="2400" dirty="0" smtClean="0">
                <a:solidFill>
                  <a:schemeClr val="tx1"/>
                </a:solidFill>
              </a:rPr>
              <a:t>stations</a:t>
            </a:r>
            <a:endParaRPr lang="en-US" sz="2400" dirty="0">
              <a:solidFill>
                <a:schemeClr val="tx1"/>
              </a:solidFill>
            </a:endParaRPr>
          </a:p>
          <a:p>
            <a:pPr marL="800100" lvl="1" indent="-342900" algn="l">
              <a:lnSpc>
                <a:spcPct val="120000"/>
              </a:lnSpc>
              <a:spcBef>
                <a:spcPts val="0"/>
              </a:spcBef>
              <a:buFont typeface="Arial" pitchFamily="34" charset="0"/>
              <a:buChar char="•"/>
            </a:pPr>
            <a:r>
              <a:rPr lang="en-US" sz="2400" dirty="0" smtClean="0">
                <a:solidFill>
                  <a:schemeClr val="tx1"/>
                </a:solidFill>
              </a:rPr>
              <a:t>Child Care and much more</a:t>
            </a:r>
          </a:p>
          <a:p>
            <a:pPr marL="342900" lvl="1" indent="-342900" algn="l">
              <a:lnSpc>
                <a:spcPct val="120000"/>
              </a:lnSpc>
              <a:spcBef>
                <a:spcPts val="0"/>
              </a:spcBef>
              <a:buFont typeface="Arial" pitchFamily="34" charset="0"/>
              <a:buChar char="•"/>
            </a:pPr>
            <a:r>
              <a:rPr lang="en-US" sz="2500" dirty="0" smtClean="0">
                <a:solidFill>
                  <a:schemeClr val="tx1"/>
                </a:solidFill>
              </a:rPr>
              <a:t>Help </a:t>
            </a:r>
            <a:r>
              <a:rPr lang="en-US" sz="2500" dirty="0">
                <a:solidFill>
                  <a:schemeClr val="tx1"/>
                </a:solidFill>
              </a:rPr>
              <a:t>individuals gather and translate </a:t>
            </a:r>
            <a:r>
              <a:rPr lang="en-US" sz="2500" dirty="0" smtClean="0">
                <a:solidFill>
                  <a:schemeClr val="tx1"/>
                </a:solidFill>
              </a:rPr>
              <a:t>documents</a:t>
            </a:r>
            <a:endParaRPr lang="en-US" dirty="0"/>
          </a:p>
        </p:txBody>
      </p:sp>
    </p:spTree>
    <p:extLst>
      <p:ext uri="{BB962C8B-B14F-4D97-AF65-F5344CB8AC3E}">
        <p14:creationId xmlns:p14="http://schemas.microsoft.com/office/powerpoint/2010/main" val="20365961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472" y="257908"/>
            <a:ext cx="5836590" cy="1605182"/>
          </a:xfrm>
        </p:spPr>
        <p:txBody>
          <a:bodyPr lIns="82296" tIns="41148" rIns="82296" bIns="41148"/>
          <a:lstStyle/>
          <a:p>
            <a:r>
              <a:rPr lang="en-US" sz="2600" b="1" dirty="0"/>
              <a:t>Deferred Action is a Critical Step Forward in the Immigrants</a:t>
            </a:r>
            <a:r>
              <a:rPr lang="en-US" altLang="en-US" sz="2600" b="1" dirty="0"/>
              <a:t>’</a:t>
            </a:r>
            <a:r>
              <a:rPr lang="en-US" sz="2600" b="1" dirty="0"/>
              <a:t> Rights Movement </a:t>
            </a:r>
          </a:p>
        </p:txBody>
      </p:sp>
      <p:pic>
        <p:nvPicPr>
          <p:cNvPr id="2150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t="29375" b="29375"/>
          <a:stretch>
            <a:fillRect/>
          </a:stretch>
        </p:blipFill>
        <p:spPr bwMode="auto">
          <a:xfrm>
            <a:off x="595789" y="1863090"/>
            <a:ext cx="7795260" cy="42876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8173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8642" y="93785"/>
            <a:ext cx="5326380" cy="1747875"/>
          </a:xfrm>
        </p:spPr>
        <p:txBody>
          <a:bodyPr lIns="82296" tIns="41148" rIns="82296" bIns="41148"/>
          <a:lstStyle/>
          <a:p>
            <a:pPr>
              <a:defRPr/>
            </a:pPr>
            <a:r>
              <a:rPr lang="en-US" sz="3600" b="1" dirty="0"/>
              <a:t>Building Towards Just Immigration Reform</a:t>
            </a:r>
          </a:p>
        </p:txBody>
      </p:sp>
      <p:sp>
        <p:nvSpPr>
          <p:cNvPr id="20482" name="Subtitle 2"/>
          <p:cNvSpPr>
            <a:spLocks noGrp="1"/>
          </p:cNvSpPr>
          <p:nvPr>
            <p:ph type="subTitle" idx="1"/>
          </p:nvPr>
        </p:nvSpPr>
        <p:spPr bwMode="auto">
          <a:xfrm>
            <a:off x="558642" y="1664677"/>
            <a:ext cx="8186774" cy="443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96" tIns="41148" rIns="82296" bIns="41148" numCol="1" anchor="t" anchorCtr="0" compatLnSpc="1">
            <a:prstTxWarp prst="textNoShape">
              <a:avLst/>
            </a:prstTxWarp>
            <a:normAutofit fontScale="85000" lnSpcReduction="10000"/>
          </a:bodyPr>
          <a:lstStyle/>
          <a:p>
            <a:pPr marL="411480" indent="-411480" algn="l">
              <a:buFontTx/>
              <a:buChar char="•"/>
            </a:pPr>
            <a:r>
              <a:rPr lang="en-US" dirty="0" smtClean="0">
                <a:solidFill>
                  <a:schemeClr val="tx1"/>
                </a:solidFill>
              </a:rPr>
              <a:t>Without CIR in 2009, the battle turned stateside on immigration issues with the passing of Arizona’s SB 1070</a:t>
            </a:r>
          </a:p>
          <a:p>
            <a:pPr marL="411480" indent="-411480" algn="l">
              <a:buFontTx/>
              <a:buChar char="•"/>
            </a:pPr>
            <a:r>
              <a:rPr lang="en-US" dirty="0" smtClean="0">
                <a:solidFill>
                  <a:schemeClr val="tx1"/>
                </a:solidFill>
              </a:rPr>
              <a:t>People of faith are building a stronger and more organized base at the local community level to stop anti-immigrant policies and turn the tide toward local and state immigrant-welcoming policies</a:t>
            </a:r>
          </a:p>
          <a:p>
            <a:pPr marL="411480" indent="-411480" algn="l">
              <a:buFontTx/>
              <a:buChar char="•"/>
            </a:pPr>
            <a:r>
              <a:rPr lang="en-US" dirty="0" smtClean="0">
                <a:solidFill>
                  <a:schemeClr val="tx1"/>
                </a:solidFill>
              </a:rPr>
              <a:t>We must continue to build teams, educate communities, participate in civic engagement work, and be ready for post 2012-Election possibilities to pass humane immigration reforms</a:t>
            </a:r>
          </a:p>
          <a:p>
            <a:pPr marL="411480" indent="-411480" algn="l">
              <a:buFontTx/>
              <a:buChar char="•"/>
            </a:pPr>
            <a:endParaRPr lang="en-US" dirty="0" smtClean="0"/>
          </a:p>
        </p:txBody>
      </p:sp>
    </p:spTree>
    <p:extLst>
      <p:ext uri="{BB962C8B-B14F-4D97-AF65-F5344CB8AC3E}">
        <p14:creationId xmlns:p14="http://schemas.microsoft.com/office/powerpoint/2010/main" val="1048026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questions.jpg"/>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9975" r="14565"/>
          <a:stretch/>
        </p:blipFill>
        <p:spPr>
          <a:xfrm>
            <a:off x="6636774" y="1828800"/>
            <a:ext cx="2477729" cy="4081440"/>
          </a:xfrm>
          <a:prstGeom prst="rect">
            <a:avLst/>
          </a:prstGeom>
        </p:spPr>
      </p:pic>
      <p:sp>
        <p:nvSpPr>
          <p:cNvPr id="4" name="Title 3"/>
          <p:cNvSpPr>
            <a:spLocks noGrp="1"/>
          </p:cNvSpPr>
          <p:nvPr>
            <p:ph type="title"/>
          </p:nvPr>
        </p:nvSpPr>
        <p:spPr>
          <a:xfrm>
            <a:off x="-170368" y="149624"/>
            <a:ext cx="6179896" cy="869813"/>
          </a:xfrm>
        </p:spPr>
        <p:txBody>
          <a:bodyPr>
            <a:noAutofit/>
          </a:bodyPr>
          <a:lstStyle/>
          <a:p>
            <a:r>
              <a:rPr lang="en-US" sz="3600" b="1" dirty="0" smtClean="0">
                <a:solidFill>
                  <a:schemeClr val="tx2"/>
                </a:solidFill>
              </a:rPr>
              <a:t>IIC Contacts by organization</a:t>
            </a:r>
            <a:br>
              <a:rPr lang="en-US" sz="3600" b="1" dirty="0" smtClean="0">
                <a:solidFill>
                  <a:schemeClr val="tx2"/>
                </a:solidFill>
              </a:rPr>
            </a:br>
            <a:endParaRPr lang="en-US" sz="3600" b="1" dirty="0">
              <a:solidFill>
                <a:schemeClr val="tx2"/>
              </a:solidFill>
            </a:endParaRPr>
          </a:p>
        </p:txBody>
      </p:sp>
      <p:sp>
        <p:nvSpPr>
          <p:cNvPr id="5" name="Content Placeholder 4"/>
          <p:cNvSpPr>
            <a:spLocks noGrp="1"/>
          </p:cNvSpPr>
          <p:nvPr>
            <p:ph sz="half" idx="1"/>
          </p:nvPr>
        </p:nvSpPr>
        <p:spPr>
          <a:xfrm>
            <a:off x="221224" y="1282767"/>
            <a:ext cx="6784260" cy="5752213"/>
          </a:xfrm>
        </p:spPr>
        <p:txBody>
          <a:bodyPr>
            <a:normAutofit fontScale="25000" lnSpcReduction="20000"/>
          </a:bodyPr>
          <a:lstStyle/>
          <a:p>
            <a:pPr marL="117475" indent="-117475" defTabSz="0">
              <a:lnSpc>
                <a:spcPct val="120000"/>
              </a:lnSpc>
              <a:spcBef>
                <a:spcPts val="0"/>
              </a:spcBef>
              <a:buNone/>
            </a:pPr>
            <a:endParaRPr lang="en-US" sz="4000" b="1" dirty="0" smtClean="0"/>
          </a:p>
          <a:p>
            <a:pPr marL="117475" indent="-117475" defTabSz="0">
              <a:lnSpc>
                <a:spcPts val="1340"/>
              </a:lnSpc>
              <a:spcBef>
                <a:spcPts val="0"/>
              </a:spcBef>
            </a:pPr>
            <a:r>
              <a:rPr lang="en-US" sz="5000" b="1" dirty="0" smtClean="0">
                <a:latin typeface="Arial" pitchFamily="34" charset="0"/>
                <a:cs typeface="Arial" pitchFamily="34" charset="0"/>
              </a:rPr>
              <a:t>African American Ministers in Action: </a:t>
            </a:r>
            <a:r>
              <a:rPr lang="en-US" sz="5000" dirty="0" smtClean="0">
                <a:latin typeface="Arial" pitchFamily="34" charset="0"/>
                <a:cs typeface="Arial" pitchFamily="34" charset="0"/>
              </a:rPr>
              <a:t>Leslie Malachi, </a:t>
            </a:r>
            <a:r>
              <a:rPr lang="en-US" sz="5000" dirty="0" smtClean="0">
                <a:latin typeface="Arial" pitchFamily="34" charset="0"/>
                <a:cs typeface="Arial" pitchFamily="34" charset="0"/>
                <a:hlinkClick r:id="rId3"/>
              </a:rPr>
              <a:t>lmalachi@pfaw.org</a:t>
            </a:r>
            <a:endParaRPr lang="en-US" sz="5000" dirty="0" smtClean="0">
              <a:latin typeface="Arial" pitchFamily="34" charset="0"/>
              <a:cs typeface="Arial" pitchFamily="34" charset="0"/>
            </a:endParaRPr>
          </a:p>
          <a:p>
            <a:pPr marL="117475" indent="-117475" defTabSz="0">
              <a:lnSpc>
                <a:spcPts val="1340"/>
              </a:lnSpc>
              <a:spcBef>
                <a:spcPts val="0"/>
              </a:spcBef>
            </a:pPr>
            <a:r>
              <a:rPr lang="en-US" sz="5000" b="1" dirty="0" smtClean="0">
                <a:latin typeface="Arial" pitchFamily="34" charset="0"/>
                <a:cs typeface="Arial" pitchFamily="34" charset="0"/>
              </a:rPr>
              <a:t>American Jewish Committee: </a:t>
            </a:r>
            <a:r>
              <a:rPr lang="en-US" sz="5000" dirty="0" smtClean="0">
                <a:latin typeface="Arial" pitchFamily="34" charset="0"/>
                <a:cs typeface="Arial" pitchFamily="34" charset="0"/>
              </a:rPr>
              <a:t>Chelsea Hanson, </a:t>
            </a:r>
            <a:r>
              <a:rPr lang="en-US" sz="5000" dirty="0" smtClean="0">
                <a:latin typeface="Arial" pitchFamily="34" charset="0"/>
                <a:cs typeface="Arial" pitchFamily="34" charset="0"/>
                <a:hlinkClick r:id="rId4"/>
              </a:rPr>
              <a:t>hansonc@ajc.org</a:t>
            </a:r>
            <a:endParaRPr lang="en-US" sz="5000" dirty="0" smtClean="0">
              <a:latin typeface="Arial" pitchFamily="34" charset="0"/>
              <a:cs typeface="Arial" pitchFamily="34" charset="0"/>
            </a:endParaRPr>
          </a:p>
          <a:p>
            <a:pPr marL="117475" indent="-117475" defTabSz="0">
              <a:lnSpc>
                <a:spcPts val="1340"/>
              </a:lnSpc>
              <a:spcBef>
                <a:spcPts val="0"/>
              </a:spcBef>
            </a:pPr>
            <a:r>
              <a:rPr lang="en-US" sz="5000" b="1" dirty="0" smtClean="0">
                <a:latin typeface="Arial" pitchFamily="34" charset="0"/>
                <a:cs typeface="Arial" pitchFamily="34" charset="0"/>
              </a:rPr>
              <a:t>American Friends Service Committee: </a:t>
            </a:r>
            <a:r>
              <a:rPr lang="en-US" sz="5000" dirty="0" smtClean="0">
                <a:latin typeface="Arial" pitchFamily="34" charset="0"/>
                <a:cs typeface="Arial" pitchFamily="34" charset="0"/>
              </a:rPr>
              <a:t>Jessica Roach, </a:t>
            </a:r>
            <a:r>
              <a:rPr lang="en-US" sz="5000" dirty="0" smtClean="0">
                <a:latin typeface="Arial" pitchFamily="34" charset="0"/>
                <a:cs typeface="Arial" pitchFamily="34" charset="0"/>
                <a:hlinkClick r:id="rId5"/>
              </a:rPr>
              <a:t>jroach@afsc.org</a:t>
            </a:r>
            <a:r>
              <a:rPr lang="en-US" sz="5000" dirty="0" smtClean="0">
                <a:latin typeface="Arial" pitchFamily="34" charset="0"/>
                <a:cs typeface="Arial" pitchFamily="34" charset="0"/>
              </a:rPr>
              <a:t> </a:t>
            </a:r>
          </a:p>
          <a:p>
            <a:pPr marL="117475" indent="-117475" defTabSz="0">
              <a:lnSpc>
                <a:spcPts val="1340"/>
              </a:lnSpc>
              <a:spcBef>
                <a:spcPts val="0"/>
              </a:spcBef>
            </a:pPr>
            <a:r>
              <a:rPr lang="en-US" sz="5000" b="1" dirty="0" smtClean="0">
                <a:latin typeface="Arial" pitchFamily="34" charset="0"/>
                <a:cs typeface="Arial" pitchFamily="34" charset="0"/>
              </a:rPr>
              <a:t>Bread for the World Institute: </a:t>
            </a:r>
            <a:r>
              <a:rPr lang="en-US" sz="5000" dirty="0" smtClean="0">
                <a:latin typeface="Arial" pitchFamily="34" charset="0"/>
                <a:cs typeface="Arial" pitchFamily="34" charset="0"/>
              </a:rPr>
              <a:t>Andrew </a:t>
            </a:r>
            <a:r>
              <a:rPr lang="en-US" sz="5000" dirty="0" err="1" smtClean="0">
                <a:latin typeface="Arial" pitchFamily="34" charset="0"/>
                <a:cs typeface="Arial" pitchFamily="34" charset="0"/>
              </a:rPr>
              <a:t>Wainer</a:t>
            </a:r>
            <a:r>
              <a:rPr lang="en-US" sz="5000" dirty="0" smtClean="0">
                <a:latin typeface="Arial" pitchFamily="34" charset="0"/>
                <a:cs typeface="Arial" pitchFamily="34" charset="0"/>
              </a:rPr>
              <a:t>, </a:t>
            </a:r>
            <a:r>
              <a:rPr lang="en-US" sz="5000" dirty="0" smtClean="0">
                <a:latin typeface="Arial" pitchFamily="34" charset="0"/>
                <a:cs typeface="Arial" pitchFamily="34" charset="0"/>
                <a:hlinkClick r:id="rId6"/>
              </a:rPr>
              <a:t>awainer@bread.org</a:t>
            </a:r>
            <a:endParaRPr lang="en-US" sz="5000" dirty="0" smtClean="0">
              <a:latin typeface="Arial" pitchFamily="34" charset="0"/>
              <a:cs typeface="Arial" pitchFamily="34" charset="0"/>
            </a:endParaRPr>
          </a:p>
          <a:p>
            <a:pPr marL="117475" indent="-117475" defTabSz="0">
              <a:lnSpc>
                <a:spcPts val="1340"/>
              </a:lnSpc>
              <a:spcBef>
                <a:spcPts val="0"/>
              </a:spcBef>
            </a:pPr>
            <a:r>
              <a:rPr lang="en-US" sz="5000" b="1" dirty="0" smtClean="0">
                <a:latin typeface="Arial" pitchFamily="34" charset="0"/>
                <a:cs typeface="Arial" pitchFamily="34" charset="0"/>
              </a:rPr>
              <a:t>Church World Service: </a:t>
            </a:r>
            <a:r>
              <a:rPr lang="en-US" sz="5000" dirty="0" smtClean="0">
                <a:latin typeface="Arial" pitchFamily="34" charset="0"/>
                <a:cs typeface="Arial" pitchFamily="34" charset="0"/>
              </a:rPr>
              <a:t>Jen Smyers, </a:t>
            </a:r>
            <a:r>
              <a:rPr lang="en-US" sz="5000" dirty="0" smtClean="0">
                <a:latin typeface="Arial" pitchFamily="34" charset="0"/>
                <a:cs typeface="Arial" pitchFamily="34" charset="0"/>
                <a:hlinkClick r:id="rId7"/>
              </a:rPr>
              <a:t>jsmyers@churchworldservice.org</a:t>
            </a:r>
            <a:endParaRPr lang="en-US" sz="5000" dirty="0" smtClean="0">
              <a:latin typeface="Arial" pitchFamily="34" charset="0"/>
              <a:cs typeface="Arial" pitchFamily="34" charset="0"/>
            </a:endParaRPr>
          </a:p>
          <a:p>
            <a:pPr marL="117475" indent="-117475" defTabSz="0">
              <a:lnSpc>
                <a:spcPts val="1340"/>
              </a:lnSpc>
              <a:spcBef>
                <a:spcPts val="0"/>
              </a:spcBef>
            </a:pPr>
            <a:r>
              <a:rPr lang="en-US" sz="5000" b="1" dirty="0" smtClean="0">
                <a:latin typeface="Arial" pitchFamily="34" charset="0"/>
                <a:cs typeface="Arial" pitchFamily="34" charset="0"/>
              </a:rPr>
              <a:t>Disciples of Christ: </a:t>
            </a:r>
            <a:r>
              <a:rPr lang="en-US" sz="5000" dirty="0" smtClean="0">
                <a:latin typeface="Arial" pitchFamily="34" charset="0"/>
                <a:cs typeface="Arial" pitchFamily="34" charset="0"/>
              </a:rPr>
              <a:t>Ken </a:t>
            </a:r>
            <a:r>
              <a:rPr lang="en-US" sz="5000" dirty="0" err="1" smtClean="0">
                <a:latin typeface="Arial" pitchFamily="34" charset="0"/>
                <a:cs typeface="Arial" pitchFamily="34" charset="0"/>
              </a:rPr>
              <a:t>Brooker</a:t>
            </a:r>
            <a:r>
              <a:rPr lang="en-US" sz="5000" dirty="0" smtClean="0">
                <a:latin typeface="Arial" pitchFamily="34" charset="0"/>
                <a:cs typeface="Arial" pitchFamily="34" charset="0"/>
              </a:rPr>
              <a:t> Langston, </a:t>
            </a:r>
            <a:r>
              <a:rPr lang="en-US" sz="5000" dirty="0" smtClean="0">
                <a:latin typeface="Arial" pitchFamily="34" charset="0"/>
                <a:cs typeface="Arial" pitchFamily="34" charset="0"/>
                <a:hlinkClick r:id="rId8"/>
              </a:rPr>
              <a:t>revkenbl@yahoo.com</a:t>
            </a:r>
            <a:endParaRPr lang="en-US" sz="5000" dirty="0" smtClean="0">
              <a:latin typeface="Arial" pitchFamily="34" charset="0"/>
              <a:cs typeface="Arial" pitchFamily="34" charset="0"/>
            </a:endParaRPr>
          </a:p>
          <a:p>
            <a:pPr marL="117475" indent="-117475" defTabSz="0">
              <a:lnSpc>
                <a:spcPts val="1340"/>
              </a:lnSpc>
              <a:spcBef>
                <a:spcPts val="0"/>
              </a:spcBef>
            </a:pPr>
            <a:r>
              <a:rPr lang="en-US" sz="5000" b="1" dirty="0" smtClean="0">
                <a:latin typeface="Arial" pitchFamily="34" charset="0"/>
                <a:cs typeface="Arial" pitchFamily="34" charset="0"/>
              </a:rPr>
              <a:t>Episcopal Migration Ministries</a:t>
            </a:r>
            <a:r>
              <a:rPr lang="en-US" sz="5200" b="1" dirty="0" smtClean="0">
                <a:latin typeface="Arial" pitchFamily="34" charset="0"/>
                <a:cs typeface="Arial" pitchFamily="34" charset="0"/>
              </a:rPr>
              <a:t>:  </a:t>
            </a:r>
            <a:r>
              <a:rPr lang="en-US" sz="5200" dirty="0">
                <a:latin typeface="Arial" pitchFamily="34" charset="0"/>
                <a:cs typeface="Arial" pitchFamily="34" charset="0"/>
              </a:rPr>
              <a:t>Katie Conway, </a:t>
            </a:r>
            <a:r>
              <a:rPr lang="en-US" sz="5200" dirty="0">
                <a:latin typeface="Arial" pitchFamily="34" charset="0"/>
                <a:cs typeface="Arial" pitchFamily="34" charset="0"/>
                <a:hlinkClick r:id="rId9"/>
              </a:rPr>
              <a:t>kconway@episcopalchurch.org</a:t>
            </a:r>
            <a:endParaRPr lang="en-US" sz="5200" b="1" dirty="0" smtClean="0">
              <a:latin typeface="Arial" pitchFamily="34" charset="0"/>
              <a:cs typeface="Arial" pitchFamily="34" charset="0"/>
            </a:endParaRPr>
          </a:p>
          <a:p>
            <a:pPr marL="117475" indent="-117475" defTabSz="0">
              <a:lnSpc>
                <a:spcPts val="1340"/>
              </a:lnSpc>
              <a:spcBef>
                <a:spcPts val="0"/>
              </a:spcBef>
            </a:pPr>
            <a:r>
              <a:rPr lang="en-US" sz="5000" b="1" dirty="0" smtClean="0">
                <a:latin typeface="Arial" pitchFamily="34" charset="0"/>
                <a:cs typeface="Arial" pitchFamily="34" charset="0"/>
              </a:rPr>
              <a:t>Franciscan Action Network: </a:t>
            </a:r>
            <a:r>
              <a:rPr lang="en-US" sz="5000" dirty="0" smtClean="0">
                <a:latin typeface="Arial" pitchFamily="34" charset="0"/>
                <a:cs typeface="Arial" pitchFamily="34" charset="0"/>
              </a:rPr>
              <a:t>Patrick </a:t>
            </a:r>
            <a:r>
              <a:rPr lang="en-US" sz="5000" dirty="0" err="1" smtClean="0">
                <a:latin typeface="Arial" pitchFamily="34" charset="0"/>
                <a:cs typeface="Arial" pitchFamily="34" charset="0"/>
              </a:rPr>
              <a:t>Carolan</a:t>
            </a:r>
            <a:r>
              <a:rPr lang="en-US" sz="5000" dirty="0" smtClean="0">
                <a:latin typeface="Arial" pitchFamily="34" charset="0"/>
                <a:cs typeface="Arial" pitchFamily="34" charset="0"/>
              </a:rPr>
              <a:t>, </a:t>
            </a:r>
            <a:r>
              <a:rPr lang="en-US" sz="5000" dirty="0" smtClean="0">
                <a:latin typeface="Arial" pitchFamily="34" charset="0"/>
                <a:cs typeface="Arial" pitchFamily="34" charset="0"/>
                <a:hlinkClick r:id="rId10"/>
              </a:rPr>
              <a:t>pcarolan@franciscanaction.org</a:t>
            </a:r>
            <a:endParaRPr lang="en-US" sz="5000" dirty="0" smtClean="0">
              <a:latin typeface="Arial" pitchFamily="34" charset="0"/>
              <a:cs typeface="Arial" pitchFamily="34" charset="0"/>
            </a:endParaRPr>
          </a:p>
          <a:p>
            <a:pPr marL="117475" indent="-117475" defTabSz="0">
              <a:lnSpc>
                <a:spcPts val="1340"/>
              </a:lnSpc>
              <a:spcBef>
                <a:spcPts val="0"/>
              </a:spcBef>
            </a:pPr>
            <a:r>
              <a:rPr lang="en-US" sz="5000" b="1" dirty="0" smtClean="0">
                <a:latin typeface="Arial" pitchFamily="34" charset="0"/>
                <a:cs typeface="Arial" pitchFamily="34" charset="0"/>
              </a:rPr>
              <a:t>Friends Committee on National Legislation: </a:t>
            </a:r>
            <a:r>
              <a:rPr lang="en-US" sz="5000" dirty="0" smtClean="0">
                <a:latin typeface="Arial" pitchFamily="34" charset="0"/>
                <a:cs typeface="Arial" pitchFamily="34" charset="0"/>
              </a:rPr>
              <a:t>Ruth Flower, </a:t>
            </a:r>
            <a:r>
              <a:rPr lang="en-US" sz="5000" dirty="0" smtClean="0">
                <a:latin typeface="Arial" pitchFamily="34" charset="0"/>
                <a:cs typeface="Arial" pitchFamily="34" charset="0"/>
                <a:hlinkClick r:id="rId11"/>
              </a:rPr>
              <a:t>flower@fcnl.org</a:t>
            </a:r>
            <a:endParaRPr lang="en-US" sz="5000" dirty="0" smtClean="0">
              <a:latin typeface="Arial" pitchFamily="34" charset="0"/>
              <a:cs typeface="Arial" pitchFamily="34" charset="0"/>
            </a:endParaRPr>
          </a:p>
          <a:p>
            <a:pPr marL="117475" indent="-117475" defTabSz="0">
              <a:lnSpc>
                <a:spcPts val="1340"/>
              </a:lnSpc>
              <a:spcBef>
                <a:spcPts val="0"/>
              </a:spcBef>
            </a:pPr>
            <a:r>
              <a:rPr lang="en-US" sz="5000" b="1" dirty="0" smtClean="0">
                <a:latin typeface="Arial" pitchFamily="34" charset="0"/>
                <a:cs typeface="Arial" pitchFamily="34" charset="0"/>
              </a:rPr>
              <a:t>Hebrew Immigrant Aid Society: </a:t>
            </a:r>
            <a:r>
              <a:rPr lang="en-US" sz="5000" dirty="0" smtClean="0">
                <a:latin typeface="Arial" pitchFamily="34" charset="0"/>
                <a:cs typeface="Arial" pitchFamily="34" charset="0"/>
              </a:rPr>
              <a:t>Liza Lieberman, </a:t>
            </a:r>
            <a:r>
              <a:rPr lang="en-US" sz="5000" dirty="0" smtClean="0">
                <a:latin typeface="Arial" pitchFamily="34" charset="0"/>
                <a:cs typeface="Arial" pitchFamily="34" charset="0"/>
                <a:hlinkClick r:id="rId12"/>
              </a:rPr>
              <a:t>liza.lieberman@hias.org</a:t>
            </a:r>
            <a:endParaRPr lang="en-US" sz="5000" dirty="0" smtClean="0">
              <a:latin typeface="Arial" pitchFamily="34" charset="0"/>
              <a:cs typeface="Arial" pitchFamily="34" charset="0"/>
            </a:endParaRPr>
          </a:p>
          <a:p>
            <a:pPr marL="117475" indent="-117475" defTabSz="0">
              <a:lnSpc>
                <a:spcPts val="1340"/>
              </a:lnSpc>
              <a:spcBef>
                <a:spcPts val="0"/>
              </a:spcBef>
            </a:pPr>
            <a:r>
              <a:rPr lang="en-US" sz="5000" b="1" dirty="0" smtClean="0">
                <a:latin typeface="Arial" pitchFamily="34" charset="0"/>
                <a:cs typeface="Arial" pitchFamily="34" charset="0"/>
              </a:rPr>
              <a:t>Interfaith Worker Justice: </a:t>
            </a:r>
            <a:r>
              <a:rPr lang="en-US" sz="5000" dirty="0" smtClean="0">
                <a:latin typeface="Arial" pitchFamily="34" charset="0"/>
                <a:cs typeface="Arial" pitchFamily="34" charset="0"/>
              </a:rPr>
              <a:t>Thomas </a:t>
            </a:r>
            <a:r>
              <a:rPr lang="en-US" sz="5000" dirty="0" err="1" smtClean="0">
                <a:latin typeface="Arial" pitchFamily="34" charset="0"/>
                <a:cs typeface="Arial" pitchFamily="34" charset="0"/>
              </a:rPr>
              <a:t>Shellabarger</a:t>
            </a:r>
            <a:r>
              <a:rPr lang="en-US" sz="5000" dirty="0" smtClean="0">
                <a:latin typeface="Arial" pitchFamily="34" charset="0"/>
                <a:cs typeface="Arial" pitchFamily="34" charset="0"/>
              </a:rPr>
              <a:t>, </a:t>
            </a:r>
            <a:r>
              <a:rPr lang="en-US" sz="5000" dirty="0" smtClean="0">
                <a:latin typeface="Arial" pitchFamily="34" charset="0"/>
                <a:cs typeface="Arial" pitchFamily="34" charset="0"/>
                <a:hlinkClick r:id="rId13"/>
              </a:rPr>
              <a:t>tshellabarger@iwj.org</a:t>
            </a:r>
            <a:endParaRPr lang="en-US" sz="5000" dirty="0" smtClean="0">
              <a:latin typeface="Arial" pitchFamily="34" charset="0"/>
              <a:cs typeface="Arial" pitchFamily="34" charset="0"/>
            </a:endParaRPr>
          </a:p>
          <a:p>
            <a:pPr marL="117475" indent="-117475" defTabSz="0">
              <a:lnSpc>
                <a:spcPts val="1340"/>
              </a:lnSpc>
              <a:spcBef>
                <a:spcPts val="0"/>
              </a:spcBef>
            </a:pPr>
            <a:r>
              <a:rPr lang="en-US" sz="5000" b="1" dirty="0" smtClean="0">
                <a:latin typeface="Arial" pitchFamily="34" charset="0"/>
                <a:cs typeface="Arial" pitchFamily="34" charset="0"/>
              </a:rPr>
              <a:t>Irish Apostolate USA: </a:t>
            </a:r>
            <a:r>
              <a:rPr lang="en-US" sz="5000" dirty="0" smtClean="0">
                <a:latin typeface="Arial" pitchFamily="34" charset="0"/>
                <a:cs typeface="Arial" pitchFamily="34" charset="0"/>
              </a:rPr>
              <a:t>Geri Garvey, </a:t>
            </a:r>
            <a:r>
              <a:rPr lang="en-US" sz="5000" dirty="0" smtClean="0">
                <a:latin typeface="Arial" pitchFamily="34" charset="0"/>
                <a:cs typeface="Arial" pitchFamily="34" charset="0"/>
                <a:hlinkClick r:id="rId14"/>
              </a:rPr>
              <a:t>administrator@usairish.org</a:t>
            </a:r>
            <a:endParaRPr lang="en-US" sz="5000" dirty="0" smtClean="0">
              <a:latin typeface="Arial" pitchFamily="34" charset="0"/>
              <a:cs typeface="Arial" pitchFamily="34" charset="0"/>
            </a:endParaRPr>
          </a:p>
          <a:p>
            <a:pPr marL="117475" indent="-117475" defTabSz="0">
              <a:lnSpc>
                <a:spcPts val="1340"/>
              </a:lnSpc>
              <a:spcBef>
                <a:spcPts val="0"/>
              </a:spcBef>
            </a:pPr>
            <a:r>
              <a:rPr lang="en-US" sz="5000" b="1" dirty="0" smtClean="0">
                <a:latin typeface="Arial" pitchFamily="34" charset="0"/>
                <a:cs typeface="Arial" pitchFamily="34" charset="0"/>
              </a:rPr>
              <a:t>Islamic Information Center: </a:t>
            </a:r>
            <a:r>
              <a:rPr lang="en-US" sz="5000" dirty="0" err="1" smtClean="0">
                <a:latin typeface="Arial" pitchFamily="34" charset="0"/>
                <a:cs typeface="Arial" pitchFamily="34" charset="0"/>
              </a:rPr>
              <a:t>Hajar</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Hosseini</a:t>
            </a:r>
            <a:r>
              <a:rPr lang="en-US" sz="5000" dirty="0" smtClean="0">
                <a:latin typeface="Arial" pitchFamily="34" charset="0"/>
                <a:cs typeface="Arial" pitchFamily="34" charset="0"/>
              </a:rPr>
              <a:t>, </a:t>
            </a:r>
            <a:r>
              <a:rPr lang="en-US" sz="5000" dirty="0" smtClean="0">
                <a:latin typeface="Arial" pitchFamily="34" charset="0"/>
                <a:cs typeface="Arial" pitchFamily="34" charset="0"/>
                <a:hlinkClick r:id="rId15"/>
              </a:rPr>
              <a:t>hosseini@islamicinformationcenter.org</a:t>
            </a:r>
            <a:endParaRPr lang="en-US" sz="5000" b="1" dirty="0" smtClean="0">
              <a:latin typeface="Arial" pitchFamily="34" charset="0"/>
              <a:cs typeface="Arial" pitchFamily="34" charset="0"/>
            </a:endParaRPr>
          </a:p>
          <a:p>
            <a:pPr marL="117475" indent="-117475" defTabSz="0">
              <a:lnSpc>
                <a:spcPts val="1340"/>
              </a:lnSpc>
              <a:spcBef>
                <a:spcPts val="0"/>
              </a:spcBef>
            </a:pPr>
            <a:r>
              <a:rPr lang="en-US" sz="5000" b="1" dirty="0" smtClean="0">
                <a:latin typeface="Arial" pitchFamily="34" charset="0"/>
                <a:cs typeface="Arial" pitchFamily="34" charset="0"/>
              </a:rPr>
              <a:t>Jesuit Refugee Service/USA, </a:t>
            </a:r>
            <a:r>
              <a:rPr lang="en-US" sz="5000" dirty="0" err="1" smtClean="0">
                <a:latin typeface="Arial" pitchFamily="34" charset="0"/>
                <a:cs typeface="Arial" pitchFamily="34" charset="0"/>
              </a:rPr>
              <a:t>Shaina</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Aber</a:t>
            </a:r>
            <a:r>
              <a:rPr lang="en-US" sz="5000" dirty="0" smtClean="0">
                <a:latin typeface="Arial" pitchFamily="34" charset="0"/>
                <a:cs typeface="Arial" pitchFamily="34" charset="0"/>
              </a:rPr>
              <a:t>, </a:t>
            </a:r>
            <a:r>
              <a:rPr lang="en-US" sz="5000" dirty="0" smtClean="0">
                <a:latin typeface="Arial" pitchFamily="34" charset="0"/>
                <a:cs typeface="Arial" pitchFamily="34" charset="0"/>
                <a:hlinkClick r:id="rId16"/>
              </a:rPr>
              <a:t>saber@jesuit.org</a:t>
            </a:r>
            <a:endParaRPr lang="en-US" sz="5000" dirty="0" smtClean="0">
              <a:latin typeface="Arial" pitchFamily="34" charset="0"/>
              <a:cs typeface="Arial" pitchFamily="34" charset="0"/>
            </a:endParaRPr>
          </a:p>
          <a:p>
            <a:pPr marL="117475" indent="-117475" defTabSz="0">
              <a:lnSpc>
                <a:spcPts val="1340"/>
              </a:lnSpc>
              <a:spcBef>
                <a:spcPts val="0"/>
              </a:spcBef>
            </a:pPr>
            <a:r>
              <a:rPr lang="en-US" sz="5000" b="1" dirty="0" smtClean="0">
                <a:latin typeface="Arial" pitchFamily="34" charset="0"/>
                <a:cs typeface="Arial" pitchFamily="34" charset="0"/>
              </a:rPr>
              <a:t>Jewish Council for Public Affairs: </a:t>
            </a:r>
            <a:r>
              <a:rPr lang="en-US" sz="5000" dirty="0" err="1" smtClean="0">
                <a:latin typeface="Arial" pitchFamily="34" charset="0"/>
                <a:cs typeface="Arial" pitchFamily="34" charset="0"/>
              </a:rPr>
              <a:t>Elyssa</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Koidin</a:t>
            </a:r>
            <a:r>
              <a:rPr lang="en-US" sz="5000" dirty="0" smtClean="0">
                <a:latin typeface="Arial" pitchFamily="34" charset="0"/>
                <a:cs typeface="Arial" pitchFamily="34" charset="0"/>
              </a:rPr>
              <a:t>, </a:t>
            </a:r>
            <a:r>
              <a:rPr lang="en-US" sz="5000" dirty="0" smtClean="0">
                <a:latin typeface="Arial" pitchFamily="34" charset="0"/>
                <a:cs typeface="Arial" pitchFamily="34" charset="0"/>
                <a:hlinkClick r:id="rId17"/>
              </a:rPr>
              <a:t>ekoidin@thejcpa.org</a:t>
            </a:r>
            <a:endParaRPr lang="en-US" sz="5000" dirty="0" smtClean="0">
              <a:latin typeface="Arial" pitchFamily="34" charset="0"/>
              <a:cs typeface="Arial" pitchFamily="34" charset="0"/>
            </a:endParaRPr>
          </a:p>
          <a:p>
            <a:pPr marL="117475" indent="-117475" defTabSz="0">
              <a:lnSpc>
                <a:spcPts val="1340"/>
              </a:lnSpc>
              <a:spcBef>
                <a:spcPts val="0"/>
              </a:spcBef>
            </a:pPr>
            <a:r>
              <a:rPr lang="en-US" sz="5000" b="1" dirty="0" smtClean="0">
                <a:latin typeface="Arial" pitchFamily="34" charset="0"/>
                <a:cs typeface="Arial" pitchFamily="34" charset="0"/>
              </a:rPr>
              <a:t>Lutheran Immigration and Refugee Service: </a:t>
            </a:r>
            <a:r>
              <a:rPr lang="en-US" sz="5000" dirty="0" smtClean="0">
                <a:latin typeface="Arial" pitchFamily="34" charset="0"/>
                <a:cs typeface="Arial" pitchFamily="34" charset="0"/>
              </a:rPr>
              <a:t>Nora </a:t>
            </a:r>
            <a:r>
              <a:rPr lang="en-US" sz="5000" dirty="0" err="1" smtClean="0">
                <a:latin typeface="Arial" pitchFamily="34" charset="0"/>
                <a:cs typeface="Arial" pitchFamily="34" charset="0"/>
              </a:rPr>
              <a:t>Skelly</a:t>
            </a:r>
            <a:r>
              <a:rPr lang="en-US" sz="5000" dirty="0" smtClean="0">
                <a:latin typeface="Arial" pitchFamily="34" charset="0"/>
                <a:cs typeface="Arial" pitchFamily="34" charset="0"/>
              </a:rPr>
              <a:t>, </a:t>
            </a:r>
            <a:r>
              <a:rPr lang="en-US" sz="5000" dirty="0" smtClean="0">
                <a:latin typeface="Arial" pitchFamily="34" charset="0"/>
                <a:cs typeface="Arial" pitchFamily="34" charset="0"/>
                <a:hlinkClick r:id="rId18"/>
              </a:rPr>
              <a:t>nskelly@lirs.org</a:t>
            </a:r>
            <a:endParaRPr lang="en-US" sz="5000" dirty="0" smtClean="0">
              <a:latin typeface="Arial" pitchFamily="34" charset="0"/>
              <a:cs typeface="Arial" pitchFamily="34" charset="0"/>
            </a:endParaRPr>
          </a:p>
          <a:p>
            <a:pPr marL="117475" indent="-117475" defTabSz="0">
              <a:lnSpc>
                <a:spcPts val="1340"/>
              </a:lnSpc>
              <a:spcBef>
                <a:spcPts val="0"/>
              </a:spcBef>
            </a:pPr>
            <a:r>
              <a:rPr lang="en-US" sz="5000" b="1" dirty="0" smtClean="0">
                <a:latin typeface="Arial" pitchFamily="34" charset="0"/>
                <a:cs typeface="Arial" pitchFamily="34" charset="0"/>
              </a:rPr>
              <a:t>Mennonite Central Committee: </a:t>
            </a:r>
            <a:r>
              <a:rPr lang="en-US" sz="5000" dirty="0" smtClean="0">
                <a:latin typeface="Arial" pitchFamily="34" charset="0"/>
                <a:cs typeface="Arial" pitchFamily="34" charset="0"/>
              </a:rPr>
              <a:t>Tammy Alexander, </a:t>
            </a:r>
            <a:r>
              <a:rPr lang="en-US" sz="5000" dirty="0" smtClean="0">
                <a:latin typeface="Arial" pitchFamily="34" charset="0"/>
                <a:cs typeface="Arial" pitchFamily="34" charset="0"/>
                <a:hlinkClick r:id="rId19"/>
              </a:rPr>
              <a:t>talexander@mcc.org</a:t>
            </a:r>
            <a:endParaRPr lang="en-US" sz="5000" dirty="0" smtClean="0">
              <a:latin typeface="Arial" pitchFamily="34" charset="0"/>
              <a:cs typeface="Arial" pitchFamily="34" charset="0"/>
            </a:endParaRPr>
          </a:p>
          <a:p>
            <a:pPr marL="117475" indent="-117475" defTabSz="0">
              <a:lnSpc>
                <a:spcPts val="1340"/>
              </a:lnSpc>
              <a:spcBef>
                <a:spcPts val="0"/>
              </a:spcBef>
            </a:pPr>
            <a:r>
              <a:rPr lang="en-US" sz="5000" b="1" dirty="0" smtClean="0">
                <a:latin typeface="Arial" pitchFamily="34" charset="0"/>
                <a:cs typeface="Arial" pitchFamily="34" charset="0"/>
              </a:rPr>
              <a:t>Muslim Public Affairs Council: </a:t>
            </a:r>
            <a:r>
              <a:rPr lang="en-US" sz="5000" dirty="0" err="1" smtClean="0">
                <a:latin typeface="Arial" pitchFamily="34" charset="0"/>
                <a:cs typeface="Arial" pitchFamily="34" charset="0"/>
              </a:rPr>
              <a:t>Hoda</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Elshishtawy</a:t>
            </a:r>
            <a:r>
              <a:rPr lang="en-US" sz="5000" dirty="0" smtClean="0">
                <a:latin typeface="Arial" pitchFamily="34" charset="0"/>
                <a:cs typeface="Arial" pitchFamily="34" charset="0"/>
              </a:rPr>
              <a:t>, </a:t>
            </a:r>
            <a:r>
              <a:rPr lang="en-US" sz="5000" dirty="0" smtClean="0">
                <a:latin typeface="Arial" pitchFamily="34" charset="0"/>
                <a:cs typeface="Arial" pitchFamily="34" charset="0"/>
                <a:hlinkClick r:id="rId20"/>
              </a:rPr>
              <a:t>hoda@mpac.org</a:t>
            </a:r>
            <a:endParaRPr lang="en-US" sz="5000" dirty="0" smtClean="0">
              <a:latin typeface="Arial" pitchFamily="34" charset="0"/>
              <a:cs typeface="Arial" pitchFamily="34" charset="0"/>
            </a:endParaRPr>
          </a:p>
          <a:p>
            <a:pPr marL="117475" indent="-117475" defTabSz="0">
              <a:lnSpc>
                <a:spcPts val="1340"/>
              </a:lnSpc>
              <a:spcBef>
                <a:spcPts val="0"/>
              </a:spcBef>
            </a:pPr>
            <a:r>
              <a:rPr lang="en-US" sz="5000" b="1" dirty="0" smtClean="0">
                <a:latin typeface="Arial" pitchFamily="34" charset="0"/>
                <a:cs typeface="Arial" pitchFamily="34" charset="0"/>
              </a:rPr>
              <a:t>Sisters of the Good Shepherd: </a:t>
            </a:r>
            <a:r>
              <a:rPr lang="en-US" sz="5000" dirty="0" smtClean="0">
                <a:latin typeface="Arial" pitchFamily="34" charset="0"/>
                <a:cs typeface="Arial" pitchFamily="34" charset="0"/>
              </a:rPr>
              <a:t>Larry Couch, </a:t>
            </a:r>
            <a:r>
              <a:rPr lang="en-US" sz="5000" dirty="0" smtClean="0">
                <a:latin typeface="Arial" pitchFamily="34" charset="0"/>
                <a:cs typeface="Arial" pitchFamily="34" charset="0"/>
                <a:hlinkClick r:id="rId21"/>
              </a:rPr>
              <a:t>lclobbyist@gsadvocacy.org</a:t>
            </a:r>
            <a:endParaRPr lang="en-US" sz="5000" dirty="0" smtClean="0">
              <a:latin typeface="Arial" pitchFamily="34" charset="0"/>
              <a:cs typeface="Arial" pitchFamily="34" charset="0"/>
            </a:endParaRPr>
          </a:p>
          <a:p>
            <a:pPr marL="117475" indent="-117475" defTabSz="0">
              <a:lnSpc>
                <a:spcPts val="1340"/>
              </a:lnSpc>
              <a:spcBef>
                <a:spcPts val="0"/>
              </a:spcBef>
            </a:pPr>
            <a:r>
              <a:rPr lang="en-US" sz="5000" b="1" dirty="0" smtClean="0">
                <a:latin typeface="Arial" pitchFamily="34" charset="0"/>
                <a:cs typeface="Arial" pitchFamily="34" charset="0"/>
              </a:rPr>
              <a:t>NETWORK: </a:t>
            </a:r>
            <a:r>
              <a:rPr lang="en-US" sz="5000" dirty="0" smtClean="0">
                <a:latin typeface="Arial" pitchFamily="34" charset="0"/>
                <a:cs typeface="Arial" pitchFamily="34" charset="0"/>
              </a:rPr>
              <a:t>Sr. Mary Ellen Lacy, D.C., </a:t>
            </a:r>
            <a:r>
              <a:rPr lang="en-US" sz="5000" dirty="0" smtClean="0">
                <a:latin typeface="Arial" pitchFamily="34" charset="0"/>
                <a:cs typeface="Arial" pitchFamily="34" charset="0"/>
                <a:hlinkClick r:id="rId22"/>
              </a:rPr>
              <a:t>melacy@networklobby.org</a:t>
            </a:r>
            <a:r>
              <a:rPr lang="en-US" sz="5000" dirty="0" smtClean="0">
                <a:latin typeface="Arial" pitchFamily="34" charset="0"/>
                <a:cs typeface="Arial" pitchFamily="34" charset="0"/>
              </a:rPr>
              <a:t> </a:t>
            </a:r>
          </a:p>
          <a:p>
            <a:pPr marL="117475" indent="-117475" defTabSz="0">
              <a:lnSpc>
                <a:spcPts val="1340"/>
              </a:lnSpc>
              <a:spcBef>
                <a:spcPts val="0"/>
              </a:spcBef>
            </a:pPr>
            <a:r>
              <a:rPr lang="en-US" sz="5000" b="1" dirty="0" err="1" smtClean="0">
                <a:latin typeface="Arial" pitchFamily="34" charset="0"/>
                <a:cs typeface="Arial" pitchFamily="34" charset="0"/>
              </a:rPr>
              <a:t>Pax</a:t>
            </a:r>
            <a:r>
              <a:rPr lang="en-US" sz="5000" b="1" dirty="0" smtClean="0">
                <a:latin typeface="Arial" pitchFamily="34" charset="0"/>
                <a:cs typeface="Arial" pitchFamily="34" charset="0"/>
              </a:rPr>
              <a:t> Christi: </a:t>
            </a:r>
            <a:r>
              <a:rPr lang="en-US" sz="5000" dirty="0" smtClean="0">
                <a:latin typeface="Arial" pitchFamily="34" charset="0"/>
                <a:cs typeface="Arial" pitchFamily="34" charset="0"/>
              </a:rPr>
              <a:t>Scott Wright, </a:t>
            </a:r>
            <a:r>
              <a:rPr lang="en-US" sz="5000" dirty="0" smtClean="0">
                <a:latin typeface="Arial" pitchFamily="34" charset="0"/>
                <a:cs typeface="Arial" pitchFamily="34" charset="0"/>
                <a:hlinkClick r:id="rId23"/>
              </a:rPr>
              <a:t>scott@tassc.org</a:t>
            </a:r>
            <a:endParaRPr lang="en-US" sz="5000" dirty="0" smtClean="0">
              <a:latin typeface="Arial" pitchFamily="34" charset="0"/>
              <a:cs typeface="Arial" pitchFamily="34" charset="0"/>
            </a:endParaRPr>
          </a:p>
          <a:p>
            <a:pPr marL="117475" indent="-117475" defTabSz="0">
              <a:lnSpc>
                <a:spcPts val="1340"/>
              </a:lnSpc>
              <a:spcBef>
                <a:spcPts val="0"/>
              </a:spcBef>
            </a:pPr>
            <a:r>
              <a:rPr lang="en-US" sz="5000" b="1" dirty="0" smtClean="0">
                <a:latin typeface="Arial" pitchFamily="34" charset="0"/>
                <a:cs typeface="Arial" pitchFamily="34" charset="0"/>
              </a:rPr>
              <a:t>PICO: </a:t>
            </a:r>
            <a:r>
              <a:rPr lang="en-US" sz="5000" dirty="0" smtClean="0">
                <a:latin typeface="Arial" pitchFamily="34" charset="0"/>
                <a:cs typeface="Arial" pitchFamily="34" charset="0"/>
              </a:rPr>
              <a:t>Michele Rudy, </a:t>
            </a:r>
            <a:r>
              <a:rPr lang="en-US" sz="5000" dirty="0" smtClean="0">
                <a:latin typeface="Arial" pitchFamily="34" charset="0"/>
                <a:cs typeface="Arial" pitchFamily="34" charset="0"/>
                <a:hlinkClick r:id="rId24"/>
              </a:rPr>
              <a:t>michelerudy@yahoo.com</a:t>
            </a:r>
            <a:r>
              <a:rPr lang="en-US" sz="5000" dirty="0" smtClean="0">
                <a:latin typeface="Arial" pitchFamily="34" charset="0"/>
                <a:cs typeface="Arial" pitchFamily="34" charset="0"/>
              </a:rPr>
              <a:t>  </a:t>
            </a:r>
          </a:p>
          <a:p>
            <a:pPr marL="117475" indent="-117475" defTabSz="0">
              <a:lnSpc>
                <a:spcPts val="1340"/>
              </a:lnSpc>
              <a:spcBef>
                <a:spcPts val="0"/>
              </a:spcBef>
            </a:pPr>
            <a:r>
              <a:rPr lang="en-US" sz="5000" b="1" dirty="0" smtClean="0">
                <a:latin typeface="Arial" pitchFamily="34" charset="0"/>
                <a:cs typeface="Arial" pitchFamily="34" charset="0"/>
              </a:rPr>
              <a:t>Presbyterian Church, USA: </a:t>
            </a:r>
            <a:r>
              <a:rPr lang="en-US" sz="5000" dirty="0" smtClean="0">
                <a:latin typeface="Arial" pitchFamily="34" charset="0"/>
                <a:cs typeface="Arial" pitchFamily="34" charset="0"/>
              </a:rPr>
              <a:t>Melissa Gee, </a:t>
            </a:r>
            <a:r>
              <a:rPr lang="en-US" sz="5000" dirty="0" smtClean="0">
                <a:latin typeface="Arial" pitchFamily="34" charset="0"/>
                <a:cs typeface="Arial" pitchFamily="34" charset="0"/>
                <a:hlinkClick r:id="rId25"/>
              </a:rPr>
              <a:t>melissa.gee@pcusa.org</a:t>
            </a:r>
            <a:endParaRPr lang="en-US" sz="5000" dirty="0" smtClean="0">
              <a:latin typeface="Arial" pitchFamily="34" charset="0"/>
              <a:cs typeface="Arial" pitchFamily="34" charset="0"/>
            </a:endParaRPr>
          </a:p>
          <a:p>
            <a:pPr marL="117475" indent="-117475" defTabSz="0">
              <a:lnSpc>
                <a:spcPts val="1340"/>
              </a:lnSpc>
              <a:spcBef>
                <a:spcPts val="0"/>
              </a:spcBef>
            </a:pPr>
            <a:r>
              <a:rPr lang="en-US" sz="5000" b="1" dirty="0" smtClean="0">
                <a:latin typeface="Arial" pitchFamily="34" charset="0"/>
                <a:cs typeface="Arial" pitchFamily="34" charset="0"/>
              </a:rPr>
              <a:t>Sisters of Mercy of the Americas: </a:t>
            </a:r>
            <a:r>
              <a:rPr lang="en-US" sz="5000" dirty="0" smtClean="0">
                <a:latin typeface="Arial" pitchFamily="34" charset="0"/>
                <a:cs typeface="Arial" pitchFamily="34" charset="0"/>
              </a:rPr>
              <a:t>Regina </a:t>
            </a:r>
            <a:r>
              <a:rPr lang="en-US" sz="5000" dirty="0" err="1" smtClean="0">
                <a:latin typeface="Arial" pitchFamily="34" charset="0"/>
                <a:cs typeface="Arial" pitchFamily="34" charset="0"/>
              </a:rPr>
              <a:t>McKillip</a:t>
            </a:r>
            <a:r>
              <a:rPr lang="en-US" sz="5000" dirty="0" smtClean="0">
                <a:latin typeface="Arial" pitchFamily="34" charset="0"/>
                <a:cs typeface="Arial" pitchFamily="34" charset="0"/>
              </a:rPr>
              <a:t>, </a:t>
            </a:r>
            <a:r>
              <a:rPr lang="en-US" sz="5000" dirty="0" smtClean="0">
                <a:latin typeface="Arial" pitchFamily="34" charset="0"/>
                <a:cs typeface="Arial" pitchFamily="34" charset="0"/>
                <a:hlinkClick r:id="rId26"/>
              </a:rPr>
              <a:t>rmckillip@sistersofmercy.org</a:t>
            </a:r>
            <a:endParaRPr lang="en-US" sz="5000" dirty="0" smtClean="0">
              <a:latin typeface="Arial" pitchFamily="34" charset="0"/>
              <a:cs typeface="Arial" pitchFamily="34" charset="0"/>
            </a:endParaRPr>
          </a:p>
          <a:p>
            <a:pPr marL="117475" indent="-117475" defTabSz="0">
              <a:lnSpc>
                <a:spcPts val="1340"/>
              </a:lnSpc>
              <a:spcBef>
                <a:spcPts val="0"/>
              </a:spcBef>
            </a:pPr>
            <a:r>
              <a:rPr lang="en-US" sz="5000" b="1" dirty="0" smtClean="0">
                <a:latin typeface="Arial" pitchFamily="34" charset="0"/>
                <a:cs typeface="Arial" pitchFamily="34" charset="0"/>
              </a:rPr>
              <a:t>Sojourners: </a:t>
            </a:r>
            <a:r>
              <a:rPr lang="en-US" sz="5000" dirty="0" err="1" smtClean="0">
                <a:latin typeface="Arial" pitchFamily="34" charset="0"/>
                <a:cs typeface="Arial" pitchFamily="34" charset="0"/>
              </a:rPr>
              <a:t>Ivone</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Guillen</a:t>
            </a:r>
            <a:r>
              <a:rPr lang="en-US" sz="5000" dirty="0" smtClean="0">
                <a:latin typeface="Arial" pitchFamily="34" charset="0"/>
                <a:cs typeface="Arial" pitchFamily="34" charset="0"/>
              </a:rPr>
              <a:t>, </a:t>
            </a:r>
            <a:r>
              <a:rPr lang="en-US" sz="5000" dirty="0" smtClean="0">
                <a:latin typeface="Arial" pitchFamily="34" charset="0"/>
                <a:cs typeface="Arial" pitchFamily="34" charset="0"/>
                <a:hlinkClick r:id="rId27"/>
              </a:rPr>
              <a:t>iguillen@sojo.net</a:t>
            </a:r>
            <a:endParaRPr lang="en-US" sz="5000" dirty="0" smtClean="0">
              <a:latin typeface="Arial" pitchFamily="34" charset="0"/>
              <a:cs typeface="Arial" pitchFamily="34" charset="0"/>
            </a:endParaRPr>
          </a:p>
          <a:p>
            <a:pPr marL="117475" indent="-117475" defTabSz="0">
              <a:lnSpc>
                <a:spcPts val="1340"/>
              </a:lnSpc>
              <a:spcBef>
                <a:spcPts val="0"/>
              </a:spcBef>
            </a:pPr>
            <a:r>
              <a:rPr lang="en-US" sz="5000" b="1" dirty="0" smtClean="0">
                <a:latin typeface="Arial" pitchFamily="34" charset="0"/>
                <a:cs typeface="Arial" pitchFamily="34" charset="0"/>
              </a:rPr>
              <a:t>Union for Reform Judaism</a:t>
            </a:r>
            <a:r>
              <a:rPr lang="en-US" sz="5000" dirty="0" smtClean="0">
                <a:latin typeface="Arial" pitchFamily="34" charset="0"/>
                <a:cs typeface="Arial" pitchFamily="34" charset="0"/>
              </a:rPr>
              <a:t>: Amelia </a:t>
            </a:r>
            <a:r>
              <a:rPr lang="en-US" sz="5000" dirty="0" err="1" smtClean="0">
                <a:latin typeface="Arial" pitchFamily="34" charset="0"/>
                <a:cs typeface="Arial" pitchFamily="34" charset="0"/>
              </a:rPr>
              <a:t>Viney</a:t>
            </a:r>
            <a:r>
              <a:rPr lang="en-US" sz="5000" dirty="0" smtClean="0">
                <a:latin typeface="Arial" pitchFamily="34" charset="0"/>
                <a:cs typeface="Arial" pitchFamily="34" charset="0"/>
              </a:rPr>
              <a:t>, </a:t>
            </a:r>
            <a:r>
              <a:rPr lang="en-US" sz="5000" dirty="0" smtClean="0">
                <a:latin typeface="Arial" pitchFamily="34" charset="0"/>
                <a:cs typeface="Arial" pitchFamily="34" charset="0"/>
                <a:hlinkClick r:id="rId28"/>
              </a:rPr>
              <a:t>aviney@rac.org</a:t>
            </a:r>
            <a:endParaRPr lang="en-US" sz="5000" dirty="0" smtClean="0">
              <a:latin typeface="Arial" pitchFamily="34" charset="0"/>
              <a:cs typeface="Arial" pitchFamily="34" charset="0"/>
            </a:endParaRPr>
          </a:p>
          <a:p>
            <a:pPr marL="117475" indent="-117475" defTabSz="0">
              <a:lnSpc>
                <a:spcPts val="1340"/>
              </a:lnSpc>
              <a:spcBef>
                <a:spcPts val="0"/>
              </a:spcBef>
            </a:pPr>
            <a:r>
              <a:rPr lang="en-US" sz="5000" b="1" dirty="0" smtClean="0">
                <a:latin typeface="Arial" pitchFamily="34" charset="0"/>
                <a:cs typeface="Arial" pitchFamily="34" charset="0"/>
              </a:rPr>
              <a:t>Unitarian Universalist Association: </a:t>
            </a:r>
            <a:r>
              <a:rPr lang="en-US" sz="5000" dirty="0" smtClean="0">
                <a:latin typeface="Arial" pitchFamily="34" charset="0"/>
                <a:cs typeface="Arial" pitchFamily="34" charset="0"/>
              </a:rPr>
              <a:t>Craig </a:t>
            </a:r>
            <a:r>
              <a:rPr lang="en-US" sz="5000" dirty="0" err="1" smtClean="0">
                <a:latin typeface="Arial" pitchFamily="34" charset="0"/>
                <a:cs typeface="Arial" pitchFamily="34" charset="0"/>
              </a:rPr>
              <a:t>Roshaven</a:t>
            </a:r>
            <a:r>
              <a:rPr lang="en-US" sz="5000" dirty="0" smtClean="0">
                <a:latin typeface="Arial" pitchFamily="34" charset="0"/>
                <a:cs typeface="Arial" pitchFamily="34" charset="0"/>
              </a:rPr>
              <a:t>, </a:t>
            </a:r>
            <a:r>
              <a:rPr lang="en-US" sz="5000" dirty="0" smtClean="0">
                <a:latin typeface="Arial" pitchFamily="34" charset="0"/>
                <a:cs typeface="Arial" pitchFamily="34" charset="0"/>
                <a:hlinkClick r:id="rId29"/>
              </a:rPr>
              <a:t>croshaven@uua.org</a:t>
            </a:r>
            <a:endParaRPr lang="en-US" sz="5000" dirty="0" smtClean="0">
              <a:latin typeface="Arial" pitchFamily="34" charset="0"/>
              <a:cs typeface="Arial" pitchFamily="34" charset="0"/>
            </a:endParaRPr>
          </a:p>
          <a:p>
            <a:pPr marL="117475" indent="-117475" defTabSz="0">
              <a:lnSpc>
                <a:spcPts val="1340"/>
              </a:lnSpc>
              <a:spcBef>
                <a:spcPts val="0"/>
              </a:spcBef>
            </a:pPr>
            <a:r>
              <a:rPr lang="en-US" sz="5000" b="1" dirty="0" smtClean="0">
                <a:latin typeface="Arial" pitchFamily="34" charset="0"/>
                <a:cs typeface="Arial" pitchFamily="34" charset="0"/>
              </a:rPr>
              <a:t>United Church of Christ: </a:t>
            </a:r>
            <a:r>
              <a:rPr lang="en-US" sz="5000" dirty="0" smtClean="0">
                <a:latin typeface="Arial" pitchFamily="34" charset="0"/>
                <a:cs typeface="Arial" pitchFamily="34" charset="0"/>
              </a:rPr>
              <a:t>Rev. Mari </a:t>
            </a:r>
            <a:r>
              <a:rPr lang="en-US" sz="5000" dirty="0" err="1" smtClean="0">
                <a:latin typeface="Arial" pitchFamily="34" charset="0"/>
                <a:cs typeface="Arial" pitchFamily="34" charset="0"/>
              </a:rPr>
              <a:t>Castellanos</a:t>
            </a:r>
            <a:r>
              <a:rPr lang="en-US" sz="5000" dirty="0" smtClean="0">
                <a:latin typeface="Arial" pitchFamily="34" charset="0"/>
                <a:cs typeface="Arial" pitchFamily="34" charset="0"/>
              </a:rPr>
              <a:t>, </a:t>
            </a:r>
            <a:r>
              <a:rPr lang="en-US" sz="5000" dirty="0" smtClean="0">
                <a:latin typeface="Arial" pitchFamily="34" charset="0"/>
                <a:cs typeface="Arial" pitchFamily="34" charset="0"/>
                <a:hlinkClick r:id="rId30"/>
              </a:rPr>
              <a:t>castellm@ucc.org</a:t>
            </a:r>
            <a:endParaRPr lang="en-US" sz="5000" dirty="0" smtClean="0">
              <a:latin typeface="Arial" pitchFamily="34" charset="0"/>
              <a:cs typeface="Arial" pitchFamily="34" charset="0"/>
            </a:endParaRPr>
          </a:p>
          <a:p>
            <a:pPr marL="117475" indent="-117475" defTabSz="0">
              <a:lnSpc>
                <a:spcPts val="1340"/>
              </a:lnSpc>
              <a:spcBef>
                <a:spcPts val="0"/>
              </a:spcBef>
            </a:pPr>
            <a:r>
              <a:rPr lang="en-US" sz="5000" b="1" dirty="0" smtClean="0">
                <a:latin typeface="Arial" pitchFamily="34" charset="0"/>
                <a:cs typeface="Arial" pitchFamily="34" charset="0"/>
              </a:rPr>
              <a:t>United Methodist Church: </a:t>
            </a:r>
            <a:r>
              <a:rPr lang="en-US" sz="5000" dirty="0" smtClean="0">
                <a:latin typeface="Arial" pitchFamily="34" charset="0"/>
                <a:cs typeface="Arial" pitchFamily="34" charset="0"/>
              </a:rPr>
              <a:t>Bill </a:t>
            </a:r>
            <a:r>
              <a:rPr lang="en-US" sz="5000" dirty="0" err="1" smtClean="0">
                <a:latin typeface="Arial" pitchFamily="34" charset="0"/>
                <a:cs typeface="Arial" pitchFamily="34" charset="0"/>
              </a:rPr>
              <a:t>Mefford</a:t>
            </a:r>
            <a:r>
              <a:rPr lang="en-US" sz="5000" dirty="0" smtClean="0">
                <a:latin typeface="Arial" pitchFamily="34" charset="0"/>
                <a:cs typeface="Arial" pitchFamily="34" charset="0"/>
              </a:rPr>
              <a:t>, </a:t>
            </a:r>
            <a:r>
              <a:rPr lang="en-US" sz="5000" dirty="0" smtClean="0">
                <a:latin typeface="Arial" pitchFamily="34" charset="0"/>
                <a:cs typeface="Arial" pitchFamily="34" charset="0"/>
                <a:hlinkClick r:id="rId31"/>
              </a:rPr>
              <a:t>bmefford@umc-gbcs.org</a:t>
            </a:r>
            <a:endParaRPr lang="en-US" sz="5000" dirty="0" smtClean="0">
              <a:latin typeface="Arial" pitchFamily="34" charset="0"/>
              <a:cs typeface="Arial" pitchFamily="34" charset="0"/>
            </a:endParaRPr>
          </a:p>
          <a:p>
            <a:pPr marL="117475" indent="-117475" defTabSz="0">
              <a:lnSpc>
                <a:spcPts val="1340"/>
              </a:lnSpc>
              <a:spcBef>
                <a:spcPts val="0"/>
              </a:spcBef>
            </a:pPr>
            <a:r>
              <a:rPr lang="en-US" sz="5000" b="1" dirty="0" smtClean="0">
                <a:latin typeface="Arial" pitchFamily="34" charset="0"/>
                <a:cs typeface="Arial" pitchFamily="34" charset="0"/>
              </a:rPr>
              <a:t>UNITED SIHKS</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Harpreet</a:t>
            </a:r>
            <a:r>
              <a:rPr lang="en-US" sz="5000" dirty="0" smtClean="0">
                <a:latin typeface="Arial" pitchFamily="34" charset="0"/>
                <a:cs typeface="Arial" pitchFamily="34" charset="0"/>
              </a:rPr>
              <a:t> Singh, </a:t>
            </a:r>
            <a:r>
              <a:rPr lang="en-US" sz="5000" dirty="0" smtClean="0">
                <a:latin typeface="Arial" pitchFamily="34" charset="0"/>
                <a:cs typeface="Arial" pitchFamily="34" charset="0"/>
                <a:hlinkClick r:id="rId32"/>
              </a:rPr>
              <a:t>harpreet.singh@unitedsikhs.org</a:t>
            </a:r>
            <a:endParaRPr lang="en-US" sz="5000" dirty="0" smtClean="0">
              <a:latin typeface="Arial" pitchFamily="34" charset="0"/>
              <a:cs typeface="Arial" pitchFamily="34" charset="0"/>
            </a:endParaRPr>
          </a:p>
          <a:p>
            <a:pPr marL="117475" indent="-117475" defTabSz="0">
              <a:lnSpc>
                <a:spcPts val="1340"/>
              </a:lnSpc>
              <a:spcBef>
                <a:spcPts val="0"/>
              </a:spcBef>
            </a:pPr>
            <a:r>
              <a:rPr lang="en-US" sz="5000" b="1" dirty="0" smtClean="0">
                <a:latin typeface="Arial" pitchFamily="34" charset="0"/>
                <a:cs typeface="Arial" pitchFamily="34" charset="0"/>
              </a:rPr>
              <a:t>U.S. Conference of Catholic Bishops: </a:t>
            </a:r>
            <a:r>
              <a:rPr lang="en-US" sz="5000" dirty="0" smtClean="0">
                <a:latin typeface="Arial" pitchFamily="34" charset="0"/>
                <a:cs typeface="Arial" pitchFamily="34" charset="0"/>
              </a:rPr>
              <a:t>Kevin Appleby, </a:t>
            </a:r>
            <a:r>
              <a:rPr lang="en-US" sz="5000" dirty="0" smtClean="0">
                <a:latin typeface="Arial" pitchFamily="34" charset="0"/>
                <a:cs typeface="Arial" pitchFamily="34" charset="0"/>
                <a:hlinkClick r:id="rId33"/>
              </a:rPr>
              <a:t>kappleby@usccb.org</a:t>
            </a:r>
            <a:endParaRPr lang="en-US" sz="5000" dirty="0" smtClean="0">
              <a:latin typeface="Arial" pitchFamily="34" charset="0"/>
              <a:cs typeface="Arial" pitchFamily="34" charset="0"/>
            </a:endParaRPr>
          </a:p>
          <a:p>
            <a:pPr marL="117475" indent="-117475" defTabSz="0">
              <a:lnSpc>
                <a:spcPts val="1340"/>
              </a:lnSpc>
              <a:spcBef>
                <a:spcPts val="0"/>
              </a:spcBef>
            </a:pPr>
            <a:r>
              <a:rPr lang="en-US" sz="5000" b="1" dirty="0" smtClean="0">
                <a:latin typeface="Arial" pitchFamily="34" charset="0"/>
                <a:cs typeface="Arial" pitchFamily="34" charset="0"/>
              </a:rPr>
              <a:t>World Relief: </a:t>
            </a:r>
            <a:r>
              <a:rPr lang="en-US" sz="5000" dirty="0" smtClean="0">
                <a:latin typeface="Arial" pitchFamily="34" charset="0"/>
                <a:cs typeface="Arial" pitchFamily="34" charset="0"/>
              </a:rPr>
              <a:t>Jenny Yang, </a:t>
            </a:r>
            <a:r>
              <a:rPr lang="en-US" sz="5000" dirty="0" smtClean="0">
                <a:latin typeface="Arial" pitchFamily="34" charset="0"/>
                <a:cs typeface="Arial" pitchFamily="34" charset="0"/>
                <a:hlinkClick r:id="rId34"/>
              </a:rPr>
              <a:t>jgyang@worldrelief.org</a:t>
            </a:r>
            <a:endParaRPr lang="en-US" sz="50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200" b="1" dirty="0" smtClean="0"/>
              <a:t/>
            </a:r>
            <a:br>
              <a:rPr lang="en-US" sz="2200" b="1" dirty="0" smtClean="0"/>
            </a:br>
            <a:r>
              <a:rPr lang="en-US" sz="4400" b="1" dirty="0" smtClean="0"/>
              <a:t>RESOURCES</a:t>
            </a:r>
            <a:endParaRPr lang="en-US" sz="4400" b="1" dirty="0"/>
          </a:p>
        </p:txBody>
      </p:sp>
      <p:sp>
        <p:nvSpPr>
          <p:cNvPr id="3" name="Subtitle 2"/>
          <p:cNvSpPr>
            <a:spLocks noGrp="1"/>
          </p:cNvSpPr>
          <p:nvPr>
            <p:ph type="subTitle" idx="1"/>
          </p:nvPr>
        </p:nvSpPr>
        <p:spPr>
          <a:xfrm>
            <a:off x="136478" y="1664677"/>
            <a:ext cx="9007522" cy="5036373"/>
          </a:xfrm>
        </p:spPr>
        <p:txBody>
          <a:bodyPr>
            <a:normAutofit fontScale="70000" lnSpcReduction="20000"/>
          </a:bodyPr>
          <a:lstStyle/>
          <a:p>
            <a:pPr algn="l">
              <a:buFont typeface="Arial" pitchFamily="34" charset="0"/>
              <a:buChar char="•"/>
            </a:pPr>
            <a:r>
              <a:rPr lang="en-US" dirty="0" smtClean="0">
                <a:solidFill>
                  <a:schemeClr val="tx1"/>
                </a:solidFill>
              </a:rPr>
              <a:t>USCIS Website: </a:t>
            </a:r>
            <a:r>
              <a:rPr lang="en-US" dirty="0" smtClean="0">
                <a:hlinkClick r:id="rId2"/>
              </a:rPr>
              <a:t>http://www.uscis.gov/portal/site/uscis/menuitem.eb1d4c2a 3e5b9ac89243c6a7543f6d1a/?vgnextoid=f2ef2f19470f7310VgnVCM100000082ca60aRCRD&amp;vgnextchannel=f2ef2f19470f7310VgnVCM100000082ca60aRCRD#about</a:t>
            </a:r>
            <a:endParaRPr lang="en-US" dirty="0" smtClean="0"/>
          </a:p>
          <a:p>
            <a:pPr algn="l">
              <a:buFont typeface="Arial" pitchFamily="34" charset="0"/>
              <a:buChar char="•"/>
            </a:pPr>
            <a:endParaRPr lang="en-US" sz="1600" dirty="0" smtClean="0"/>
          </a:p>
          <a:p>
            <a:pPr algn="l">
              <a:buFont typeface="Arial" pitchFamily="34" charset="0"/>
              <a:buChar char="•"/>
            </a:pPr>
            <a:r>
              <a:rPr lang="en-US" dirty="0" smtClean="0">
                <a:solidFill>
                  <a:schemeClr val="tx1"/>
                </a:solidFill>
              </a:rPr>
              <a:t>5 Ways you can help </a:t>
            </a:r>
            <a:r>
              <a:rPr lang="en-US" dirty="0" err="1" smtClean="0">
                <a:solidFill>
                  <a:schemeClr val="tx1"/>
                </a:solidFill>
              </a:rPr>
              <a:t>DREAMers</a:t>
            </a:r>
            <a:r>
              <a:rPr lang="en-US" dirty="0" smtClean="0">
                <a:solidFill>
                  <a:schemeClr val="tx1"/>
                </a:solidFill>
              </a:rPr>
              <a:t>: </a:t>
            </a:r>
            <a:r>
              <a:rPr lang="en-US" dirty="0" smtClean="0">
                <a:hlinkClick r:id="rId3"/>
              </a:rPr>
              <a:t>http://sojo.net/blogs/2012/08/03/five-ways-you-can-help-dreamers-find-relief</a:t>
            </a:r>
            <a:endParaRPr lang="en-US" dirty="0" smtClean="0"/>
          </a:p>
          <a:p>
            <a:pPr algn="l">
              <a:buFont typeface="Arial" pitchFamily="34" charset="0"/>
              <a:buChar char="•"/>
            </a:pPr>
            <a:endParaRPr lang="en-US" sz="1600" dirty="0" smtClean="0"/>
          </a:p>
          <a:p>
            <a:pPr algn="l">
              <a:buFont typeface="Arial" pitchFamily="34" charset="0"/>
              <a:buChar char="•"/>
            </a:pPr>
            <a:r>
              <a:rPr lang="en-US" dirty="0" smtClean="0">
                <a:solidFill>
                  <a:schemeClr val="tx1"/>
                </a:solidFill>
              </a:rPr>
              <a:t>United We DREAM Map: </a:t>
            </a:r>
            <a:r>
              <a:rPr lang="en-US" dirty="0" smtClean="0">
                <a:hlinkClick r:id="rId4"/>
              </a:rPr>
              <a:t>http://unitedwedream.org/resources/deferred-action/community-education-forum/</a:t>
            </a:r>
            <a:endParaRPr lang="en-US" dirty="0" smtClean="0"/>
          </a:p>
          <a:p>
            <a:pPr algn="l">
              <a:buFont typeface="Arial" pitchFamily="34" charset="0"/>
              <a:buChar char="•"/>
            </a:pPr>
            <a:endParaRPr lang="en-US" sz="1600" dirty="0" smtClean="0"/>
          </a:p>
          <a:p>
            <a:pPr marL="109538" indent="-109538" algn="l">
              <a:buFont typeface="Arial" pitchFamily="34" charset="0"/>
              <a:buChar char="•"/>
            </a:pPr>
            <a:r>
              <a:rPr lang="en-US" dirty="0">
                <a:solidFill>
                  <a:schemeClr val="tx1"/>
                </a:solidFill>
              </a:rPr>
              <a:t>New Online Tool Will Provide Legal Help to Thousands of </a:t>
            </a:r>
            <a:r>
              <a:rPr lang="en-US" dirty="0" err="1" smtClean="0">
                <a:solidFill>
                  <a:schemeClr val="tx1"/>
                </a:solidFill>
              </a:rPr>
              <a:t>DREAMers</a:t>
            </a:r>
            <a:r>
              <a:rPr lang="en-US" dirty="0" smtClean="0">
                <a:solidFill>
                  <a:schemeClr val="tx1"/>
                </a:solidFill>
              </a:rPr>
              <a:t>: Heartland </a:t>
            </a:r>
            <a:r>
              <a:rPr lang="en-US" dirty="0">
                <a:solidFill>
                  <a:schemeClr val="tx1"/>
                </a:solidFill>
              </a:rPr>
              <a:t>Alliance’s National Immigrant Justice Center </a:t>
            </a:r>
            <a:r>
              <a:rPr lang="en-US" dirty="0" smtClean="0">
                <a:solidFill>
                  <a:schemeClr val="tx1"/>
                </a:solidFill>
              </a:rPr>
              <a:t>will </a:t>
            </a:r>
            <a:r>
              <a:rPr lang="en-US" dirty="0">
                <a:solidFill>
                  <a:schemeClr val="tx1"/>
                </a:solidFill>
              </a:rPr>
              <a:t>launch </a:t>
            </a:r>
            <a:r>
              <a:rPr lang="en-US" dirty="0">
                <a:solidFill>
                  <a:schemeClr val="tx1"/>
                </a:solidFill>
                <a:hlinkClick r:id="rId5" action="ppaction://hlinkfile"/>
              </a:rPr>
              <a:t>DREAMerJustice.org</a:t>
            </a:r>
            <a:r>
              <a:rPr lang="en-US" dirty="0">
                <a:solidFill>
                  <a:schemeClr val="tx1"/>
                </a:solidFill>
              </a:rPr>
              <a:t>, a self-assessment tool to enable eligible youth to apply for the Obama administration’s initiative offering temporary relief from deportation. </a:t>
            </a:r>
            <a:r>
              <a:rPr lang="en-US" dirty="0">
                <a:solidFill>
                  <a:schemeClr val="tx1"/>
                </a:solidFill>
                <a:hlinkClick r:id="rId5" action="ppaction://hlinkfile"/>
              </a:rPr>
              <a:t>DREAMerJustice.org </a:t>
            </a:r>
            <a:r>
              <a:rPr lang="en-US" dirty="0">
                <a:solidFill>
                  <a:schemeClr val="tx1"/>
                </a:solidFill>
              </a:rPr>
              <a:t>will be available on August </a:t>
            </a:r>
            <a:r>
              <a:rPr lang="en-US" dirty="0" smtClean="0">
                <a:solidFill>
                  <a:schemeClr val="tx1"/>
                </a:solidFill>
              </a:rPr>
              <a:t>15.</a:t>
            </a:r>
          </a:p>
          <a:p>
            <a:pPr algn="l"/>
            <a:endParaRPr lang="en-US" sz="1600" dirty="0" smtClean="0">
              <a:solidFill>
                <a:schemeClr val="tx1"/>
              </a:solidFill>
            </a:endParaRPr>
          </a:p>
          <a:p>
            <a:pPr algn="l">
              <a:buFont typeface="Arial" pitchFamily="34" charset="0"/>
              <a:buChar char="•"/>
            </a:pPr>
            <a:r>
              <a:rPr lang="en-US" dirty="0" smtClean="0">
                <a:solidFill>
                  <a:schemeClr val="tx1"/>
                </a:solidFill>
              </a:rPr>
              <a:t>Compiled additional resources: </a:t>
            </a:r>
            <a:r>
              <a:rPr lang="en-US" dirty="0" smtClean="0">
                <a:hlinkClick r:id="rId6" action="ppaction://hlinkfile"/>
              </a:rPr>
              <a:t>supportimmigrationreform.org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7612" y="340423"/>
            <a:ext cx="7772400" cy="1066800"/>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2">
                    <a:lumMod val="75000"/>
                  </a:schemeClr>
                </a:solidFill>
                <a:effectLst/>
                <a:uLnTx/>
                <a:uFillTx/>
                <a:latin typeface="+mj-lt"/>
                <a:ea typeface="+mj-ea"/>
                <a:cs typeface="+mj-cs"/>
              </a:rPr>
              <a:t>Limitations</a:t>
            </a:r>
            <a:endParaRPr kumimoji="0" lang="en-US" sz="2000" b="1" i="0" u="none" strike="noStrike" kern="1200" cap="none" spc="0" normalizeH="0" baseline="0" noProof="0" dirty="0" smtClean="0">
              <a:ln>
                <a:noFill/>
              </a:ln>
              <a:solidFill>
                <a:schemeClr val="tx2">
                  <a:lumMod val="75000"/>
                </a:schemeClr>
              </a:solidFill>
              <a:effectLst/>
              <a:uLnTx/>
              <a:uFillTx/>
              <a:latin typeface="+mj-lt"/>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000" b="1" i="0" u="none" strike="noStrike" kern="1200" cap="none" spc="0" normalizeH="0" baseline="0" noProof="0" dirty="0">
              <a:ln>
                <a:noFill/>
              </a:ln>
              <a:solidFill>
                <a:schemeClr val="tx2">
                  <a:lumMod val="75000"/>
                </a:schemeClr>
              </a:solidFill>
              <a:effectLst/>
              <a:uLnTx/>
              <a:uFillTx/>
              <a:latin typeface="+mj-lt"/>
              <a:ea typeface="+mj-ea"/>
              <a:cs typeface="+mj-cs"/>
            </a:endParaRPr>
          </a:p>
        </p:txBody>
      </p:sp>
      <p:sp>
        <p:nvSpPr>
          <p:cNvPr id="7" name="Content Placeholder 2"/>
          <p:cNvSpPr txBox="1">
            <a:spLocks/>
          </p:cNvSpPr>
          <p:nvPr/>
        </p:nvSpPr>
        <p:spPr>
          <a:xfrm>
            <a:off x="-327612" y="1917036"/>
            <a:ext cx="8700077" cy="4912507"/>
          </a:xfrm>
          <a:prstGeom prst="rect">
            <a:avLst/>
          </a:prstGeom>
        </p:spPr>
        <p:txBody>
          <a:bodyPr vert="horz" lIns="91440" tIns="45720" rIns="91440" bIns="45720" rtlCol="0">
            <a:normAutofit/>
          </a:bodyPr>
          <a:lstStyle/>
          <a:p>
            <a:pPr marL="1143000" lvl="2" indent="-228600">
              <a:spcBef>
                <a:spcPct val="20000"/>
              </a:spcBef>
              <a:buFont typeface="Arial"/>
              <a:buChar char="•"/>
              <a:defRPr/>
            </a:pPr>
            <a:r>
              <a:rPr lang="en-US" sz="2800" dirty="0" smtClean="0"/>
              <a:t>Will be granted only for 2 years and may be extended at discretion of administration</a:t>
            </a:r>
          </a:p>
          <a:p>
            <a:pPr marL="1143000" lvl="2" indent="-228600">
              <a:spcBef>
                <a:spcPct val="20000"/>
              </a:spcBef>
              <a:buFont typeface="Arial"/>
              <a:buChar char="•"/>
              <a:defRPr/>
            </a:pPr>
            <a:r>
              <a:rPr lang="en-US" sz="2800" dirty="0" smtClean="0"/>
              <a:t>Deferred </a:t>
            </a:r>
            <a:r>
              <a:rPr lang="en-US" sz="2800" dirty="0"/>
              <a:t>Action does not confer any immigration </a:t>
            </a:r>
            <a:r>
              <a:rPr lang="en-US" sz="2800" dirty="0" smtClean="0"/>
              <a:t>status</a:t>
            </a:r>
            <a:endParaRPr lang="en-US" sz="2800" dirty="0"/>
          </a:p>
          <a:p>
            <a:pPr marL="1143000" lvl="2" indent="-228600">
              <a:spcBef>
                <a:spcPct val="20000"/>
              </a:spcBef>
              <a:buFont typeface="Arial"/>
              <a:buChar char="•"/>
              <a:defRPr/>
            </a:pPr>
            <a:r>
              <a:rPr lang="en-US" sz="2800" dirty="0" smtClean="0"/>
              <a:t>It </a:t>
            </a:r>
            <a:r>
              <a:rPr lang="en-US" sz="2800" dirty="0"/>
              <a:t>does not provide a pathway to permanent residence </a:t>
            </a:r>
            <a:r>
              <a:rPr lang="en-US" sz="2800" dirty="0" smtClean="0"/>
              <a:t>or citizenship</a:t>
            </a:r>
            <a:endParaRPr lang="en-US" sz="2800" dirty="0"/>
          </a:p>
          <a:p>
            <a:pPr marL="1143000" lvl="2" indent="-228600">
              <a:spcBef>
                <a:spcPct val="20000"/>
              </a:spcBef>
              <a:buFont typeface="Arial"/>
              <a:buChar char="•"/>
              <a:defRPr/>
            </a:pPr>
            <a:r>
              <a:rPr lang="en-US" sz="2800" dirty="0" smtClean="0"/>
              <a:t>It </a:t>
            </a:r>
            <a:r>
              <a:rPr lang="en-US" sz="2800" dirty="0"/>
              <a:t>can be revoked at any </a:t>
            </a:r>
            <a:r>
              <a:rPr lang="en-US" sz="2800" dirty="0" smtClean="0"/>
              <a:t>time</a:t>
            </a:r>
          </a:p>
          <a:p>
            <a:pPr marL="1143000" lvl="2" indent="-228600">
              <a:spcBef>
                <a:spcPct val="20000"/>
              </a:spcBef>
              <a:buFont typeface="Arial"/>
              <a:buChar char="•"/>
              <a:defRPr/>
            </a:pPr>
            <a:r>
              <a:rPr lang="en-US" sz="2800" dirty="0"/>
              <a:t> </a:t>
            </a:r>
            <a:r>
              <a:rPr lang="en-US" sz="2800" dirty="0" smtClean="0"/>
              <a:t>No appeal process</a:t>
            </a:r>
          </a:p>
          <a:p>
            <a:pPr lvl="2">
              <a:spcBef>
                <a:spcPct val="20000"/>
              </a:spcBef>
              <a:defRPr/>
            </a:pPr>
            <a:endParaRPr lang="en-US" sz="2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66527" y="284142"/>
            <a:ext cx="7772400" cy="1155122"/>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2">
                    <a:lumMod val="75000"/>
                  </a:schemeClr>
                </a:solidFill>
                <a:effectLst/>
                <a:uLnTx/>
                <a:uFillTx/>
                <a:latin typeface="+mj-lt"/>
                <a:ea typeface="+mj-ea"/>
                <a:cs typeface="+mj-cs"/>
              </a:rPr>
              <a:t>Who</a:t>
            </a:r>
            <a:r>
              <a:rPr kumimoji="0" lang="en-US" sz="4400" b="1" i="0" u="none" strike="noStrike" kern="1200" cap="none" spc="0" normalizeH="0" noProof="0" dirty="0" smtClean="0">
                <a:ln>
                  <a:noFill/>
                </a:ln>
                <a:solidFill>
                  <a:schemeClr val="tx2">
                    <a:lumMod val="75000"/>
                  </a:schemeClr>
                </a:solidFill>
                <a:effectLst/>
                <a:uLnTx/>
                <a:uFillTx/>
                <a:latin typeface="+mj-lt"/>
                <a:ea typeface="+mj-ea"/>
                <a:cs typeface="+mj-cs"/>
              </a:rPr>
              <a:t> Qualifies?</a:t>
            </a:r>
            <a:endParaRPr kumimoji="0" lang="en-US" sz="2400" i="0" u="none" strike="noStrike" kern="1200" cap="none" spc="0" normalizeH="0" baseline="0" noProof="0" dirty="0">
              <a:ln>
                <a:noFill/>
              </a:ln>
              <a:solidFill>
                <a:schemeClr val="tx2">
                  <a:lumMod val="75000"/>
                </a:schemeClr>
              </a:solidFill>
              <a:effectLst/>
              <a:uLnTx/>
              <a:uFillTx/>
              <a:latin typeface="+mj-lt"/>
              <a:ea typeface="+mj-ea"/>
              <a:cs typeface="+mj-cs"/>
            </a:endParaRPr>
          </a:p>
        </p:txBody>
      </p:sp>
      <p:sp>
        <p:nvSpPr>
          <p:cNvPr id="9" name="TextBox 8"/>
          <p:cNvSpPr txBox="1"/>
          <p:nvPr/>
        </p:nvSpPr>
        <p:spPr>
          <a:xfrm>
            <a:off x="57546" y="1394222"/>
            <a:ext cx="8810427" cy="5170646"/>
          </a:xfrm>
          <a:prstGeom prst="rect">
            <a:avLst/>
          </a:prstGeom>
          <a:noFill/>
        </p:spPr>
        <p:txBody>
          <a:bodyPr wrap="square" rtlCol="0">
            <a:spAutoFit/>
          </a:bodyPr>
          <a:lstStyle/>
          <a:p>
            <a:r>
              <a:rPr lang="en-US" sz="2400" b="1" dirty="0"/>
              <a:t>Individuals who</a:t>
            </a:r>
            <a:r>
              <a:rPr lang="en-US" sz="2400" dirty="0" smtClean="0"/>
              <a:t>:</a:t>
            </a:r>
            <a:r>
              <a:rPr lang="en-US" dirty="0"/>
              <a:t/>
            </a:r>
            <a:br>
              <a:rPr lang="en-US" dirty="0"/>
            </a:br>
            <a:endParaRPr lang="en-US" dirty="0" smtClean="0"/>
          </a:p>
          <a:p>
            <a:pPr marL="285750" indent="-285750">
              <a:buFont typeface="Arial" pitchFamily="34" charset="0"/>
              <a:buChar char="•"/>
            </a:pPr>
            <a:r>
              <a:rPr lang="en-US" sz="2400" dirty="0"/>
              <a:t>Arrived to the United States before the age of </a:t>
            </a:r>
            <a:r>
              <a:rPr lang="en-US" sz="2400" dirty="0" smtClean="0"/>
              <a:t>sixteen</a:t>
            </a:r>
          </a:p>
          <a:p>
            <a:pPr marL="285750" indent="-285750">
              <a:buFont typeface="Arial" pitchFamily="34" charset="0"/>
              <a:buChar char="•"/>
            </a:pPr>
            <a:r>
              <a:rPr lang="en-US" sz="2400" dirty="0" smtClean="0"/>
              <a:t>Have continuously </a:t>
            </a:r>
            <a:r>
              <a:rPr lang="en-US" sz="2400" dirty="0"/>
              <a:t>resided within the U.S. for at least five years prior to June 15, </a:t>
            </a:r>
            <a:r>
              <a:rPr lang="en-US" sz="2400" dirty="0" smtClean="0"/>
              <a:t>2012 (from June </a:t>
            </a:r>
            <a:r>
              <a:rPr lang="en-US" sz="2400" dirty="0"/>
              <a:t>15, </a:t>
            </a:r>
            <a:r>
              <a:rPr lang="en-US" sz="2400" dirty="0" smtClean="0"/>
              <a:t>2007 - to </a:t>
            </a:r>
            <a:r>
              <a:rPr lang="en-US" sz="2400" dirty="0"/>
              <a:t>the present </a:t>
            </a:r>
            <a:r>
              <a:rPr lang="en-US" sz="2400" dirty="0" smtClean="0"/>
              <a:t>time)</a:t>
            </a:r>
          </a:p>
          <a:p>
            <a:pPr marL="285750" indent="-285750">
              <a:buFont typeface="Arial" pitchFamily="34" charset="0"/>
              <a:buChar char="•"/>
            </a:pPr>
            <a:r>
              <a:rPr lang="en-US" sz="2400" dirty="0"/>
              <a:t> </a:t>
            </a:r>
            <a:r>
              <a:rPr lang="en-US" sz="2400" dirty="0" smtClean="0"/>
              <a:t>Were physically present in the U.S. on June </a:t>
            </a:r>
            <a:r>
              <a:rPr lang="en-US" sz="2400" dirty="0"/>
              <a:t>15, 2012, and at the time of </a:t>
            </a:r>
            <a:r>
              <a:rPr lang="en-US" sz="2400" dirty="0" smtClean="0"/>
              <a:t>filing for deferred </a:t>
            </a:r>
            <a:r>
              <a:rPr lang="en-US" sz="2400" dirty="0"/>
              <a:t>action with USCIS</a:t>
            </a:r>
            <a:endParaRPr lang="en-US" sz="2400" dirty="0" smtClean="0"/>
          </a:p>
          <a:p>
            <a:pPr marL="285750" indent="-285750">
              <a:buFont typeface="Arial" pitchFamily="34" charset="0"/>
              <a:buChar char="•"/>
            </a:pPr>
            <a:r>
              <a:rPr lang="en-US" sz="2400" dirty="0" smtClean="0"/>
              <a:t>Are currently </a:t>
            </a:r>
            <a:r>
              <a:rPr lang="en-US" sz="2400" dirty="0"/>
              <a:t>in school, have graduated from high school, have obtained a general education development certificate (GED), or is an honorably discharged veteran of the Coast Guard or armed forces of the U.S</a:t>
            </a:r>
            <a:r>
              <a:rPr lang="en-US" sz="2400" dirty="0" smtClean="0"/>
              <a:t>.</a:t>
            </a:r>
          </a:p>
          <a:p>
            <a:pPr marL="285750" indent="-285750">
              <a:buFont typeface="Arial" pitchFamily="34" charset="0"/>
              <a:buChar char="•"/>
            </a:pPr>
            <a:r>
              <a:rPr lang="en-US" sz="2400" dirty="0" smtClean="0"/>
              <a:t>Have </a:t>
            </a:r>
            <a:r>
              <a:rPr lang="en-US" sz="2400" dirty="0"/>
              <a:t>not been convicted of a felony or significant </a:t>
            </a:r>
            <a:r>
              <a:rPr lang="en-US" sz="2400" dirty="0" smtClean="0"/>
              <a:t>misdemeanor</a:t>
            </a:r>
          </a:p>
          <a:p>
            <a:pPr marL="285750" indent="-285750">
              <a:buFont typeface="Arial" pitchFamily="34" charset="0"/>
              <a:buChar char="•"/>
            </a:pPr>
            <a:r>
              <a:rPr lang="en-US" sz="2400" dirty="0" smtClean="0"/>
              <a:t>Do not </a:t>
            </a:r>
            <a:r>
              <a:rPr lang="en-US" sz="2400" dirty="0"/>
              <a:t>pose a threat to public safety or national </a:t>
            </a:r>
            <a:r>
              <a:rPr lang="en-US" sz="2400" dirty="0" smtClean="0"/>
              <a:t>security</a:t>
            </a:r>
          </a:p>
          <a:p>
            <a:pPr marL="285750" indent="-285750">
              <a:buFont typeface="Arial" pitchFamily="34" charset="0"/>
              <a:buChar char="•"/>
            </a:pPr>
            <a:r>
              <a:rPr lang="en-US" sz="2400" dirty="0" smtClean="0"/>
              <a:t>Were under </a:t>
            </a:r>
            <a:r>
              <a:rPr lang="en-US" sz="2400" dirty="0"/>
              <a:t>the age of 31 as of June 15, 2012</a:t>
            </a:r>
          </a:p>
        </p:txBody>
      </p:sp>
    </p:spTree>
    <p:extLst>
      <p:ext uri="{BB962C8B-B14F-4D97-AF65-F5344CB8AC3E}">
        <p14:creationId xmlns:p14="http://schemas.microsoft.com/office/powerpoint/2010/main" val="2616984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29612"/>
            <a:ext cx="6248400" cy="1155122"/>
          </a:xfrm>
          <a:prstGeom prst="rect">
            <a:avLst/>
          </a:prstGeom>
        </p:spPr>
        <p:txBody>
          <a:bodyPr/>
          <a:lstStyle/>
          <a:p>
            <a:pPr algn="ctr"/>
            <a:r>
              <a:rPr lang="en-US" sz="3600" b="1" dirty="0" smtClean="0">
                <a:solidFill>
                  <a:schemeClr val="tx2">
                    <a:lumMod val="75000"/>
                  </a:schemeClr>
                </a:solidFill>
              </a:rPr>
              <a:t>Entry to the </a:t>
            </a:r>
            <a:r>
              <a:rPr lang="en-US" sz="3600" b="1" dirty="0">
                <a:solidFill>
                  <a:schemeClr val="tx2">
                    <a:lumMod val="75000"/>
                  </a:schemeClr>
                </a:solidFill>
              </a:rPr>
              <a:t>United States before the age of sixteen</a:t>
            </a:r>
          </a:p>
        </p:txBody>
      </p:sp>
      <p:sp>
        <p:nvSpPr>
          <p:cNvPr id="2" name="TextBox 1"/>
          <p:cNvSpPr txBox="1"/>
          <p:nvPr/>
        </p:nvSpPr>
        <p:spPr>
          <a:xfrm>
            <a:off x="152400" y="1447799"/>
            <a:ext cx="8534400" cy="6078587"/>
          </a:xfrm>
          <a:prstGeom prst="rect">
            <a:avLst/>
          </a:prstGeom>
          <a:noFill/>
        </p:spPr>
        <p:txBody>
          <a:bodyPr wrap="square" rtlCol="0">
            <a:spAutoFit/>
          </a:bodyPr>
          <a:lstStyle/>
          <a:p>
            <a:r>
              <a:rPr lang="en-US" sz="3200" b="1" dirty="0" smtClean="0"/>
              <a:t>Date of entry can be shown through:</a:t>
            </a:r>
          </a:p>
          <a:p>
            <a:endParaRPr lang="en-US" sz="2000" b="1" dirty="0" smtClean="0"/>
          </a:p>
          <a:p>
            <a:endParaRPr lang="en-US" sz="1400" dirty="0" smtClean="0"/>
          </a:p>
          <a:p>
            <a:pPr marL="285750" indent="-285750">
              <a:lnSpc>
                <a:spcPts val="2600"/>
              </a:lnSpc>
              <a:buFont typeface="Arial" pitchFamily="34" charset="0"/>
              <a:buChar char="•"/>
            </a:pPr>
            <a:r>
              <a:rPr lang="en-US" sz="3200" dirty="0" smtClean="0"/>
              <a:t>Financial </a:t>
            </a:r>
            <a:r>
              <a:rPr lang="en-US" sz="3200" dirty="0"/>
              <a:t>records, medical records, school records, employment records, and military </a:t>
            </a:r>
            <a:r>
              <a:rPr lang="en-US" sz="3200" dirty="0" smtClean="0"/>
              <a:t>records</a:t>
            </a:r>
          </a:p>
          <a:p>
            <a:pPr marL="285750" indent="-285750">
              <a:lnSpc>
                <a:spcPct val="150000"/>
              </a:lnSpc>
              <a:buFont typeface="Arial" pitchFamily="34" charset="0"/>
              <a:buChar char="•"/>
            </a:pPr>
            <a:r>
              <a:rPr lang="en-US" sz="3200" dirty="0" smtClean="0"/>
              <a:t>Plane</a:t>
            </a:r>
            <a:r>
              <a:rPr lang="en-US" sz="3200" dirty="0"/>
              <a:t>, bus or train tickets </a:t>
            </a:r>
            <a:endParaRPr lang="en-US" sz="3200" dirty="0" smtClean="0"/>
          </a:p>
          <a:p>
            <a:pPr marL="285750" indent="-285750">
              <a:lnSpc>
                <a:spcPct val="150000"/>
              </a:lnSpc>
              <a:buFont typeface="Arial" pitchFamily="34" charset="0"/>
              <a:buChar char="•"/>
            </a:pPr>
            <a:r>
              <a:rPr lang="en-US" sz="3200" dirty="0" smtClean="0"/>
              <a:t>Passport </a:t>
            </a:r>
            <a:r>
              <a:rPr lang="en-US" sz="3200" dirty="0"/>
              <a:t>stamp </a:t>
            </a:r>
            <a:endParaRPr lang="en-US" sz="3200" dirty="0" smtClean="0"/>
          </a:p>
          <a:p>
            <a:pPr marL="285750" indent="-285750">
              <a:lnSpc>
                <a:spcPct val="150000"/>
              </a:lnSpc>
              <a:buFont typeface="Arial" pitchFamily="34" charset="0"/>
              <a:buChar char="•"/>
            </a:pPr>
            <a:r>
              <a:rPr lang="en-US" sz="3200" dirty="0" smtClean="0"/>
              <a:t>Photographs </a:t>
            </a:r>
            <a:endParaRPr lang="en-US" sz="3200" dirty="0"/>
          </a:p>
          <a:p>
            <a:pPr marL="285750" indent="-285750">
              <a:lnSpc>
                <a:spcPct val="150000"/>
              </a:lnSpc>
              <a:buFont typeface="Arial" pitchFamily="34" charset="0"/>
              <a:buChar char="•"/>
            </a:pPr>
            <a:r>
              <a:rPr lang="en-US" sz="3200" dirty="0" smtClean="0"/>
              <a:t>Affidavits </a:t>
            </a:r>
            <a:r>
              <a:rPr lang="en-US" sz="3200" dirty="0"/>
              <a:t>of knowledgeable individuals </a:t>
            </a:r>
            <a:endParaRPr lang="en-US" sz="3200" dirty="0" smtClean="0"/>
          </a:p>
          <a:p>
            <a:endParaRPr lang="en-US" dirty="0"/>
          </a:p>
          <a:p>
            <a:pPr marL="285750" indent="-285750">
              <a:buFont typeface="Arial" pitchFamily="34" charset="0"/>
              <a:buChar char="•"/>
            </a:pPr>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314"/>
            <a:ext cx="5981700" cy="1241986"/>
          </a:xfrm>
        </p:spPr>
        <p:txBody>
          <a:bodyPr/>
          <a:lstStyle/>
          <a:p>
            <a:pPr marL="285750" indent="-285750" algn="l"/>
            <a:r>
              <a:rPr lang="en-US" sz="2800" b="1" dirty="0"/>
              <a:t>Were physically present in </a:t>
            </a:r>
            <a:r>
              <a:rPr lang="en-US" sz="2800" b="1" dirty="0" smtClean="0"/>
              <a:t>U.S</a:t>
            </a:r>
            <a:r>
              <a:rPr lang="en-US" sz="2800" b="1" dirty="0"/>
              <a:t>. on June 15, 2012, and at the time of filing for deferred action with USCIS</a:t>
            </a:r>
          </a:p>
        </p:txBody>
      </p:sp>
      <p:sp>
        <p:nvSpPr>
          <p:cNvPr id="6" name="TextBox 5"/>
          <p:cNvSpPr txBox="1"/>
          <p:nvPr/>
        </p:nvSpPr>
        <p:spPr>
          <a:xfrm>
            <a:off x="190500" y="1752600"/>
            <a:ext cx="8305800" cy="5016758"/>
          </a:xfrm>
          <a:prstGeom prst="rect">
            <a:avLst/>
          </a:prstGeom>
          <a:noFill/>
        </p:spPr>
        <p:txBody>
          <a:bodyPr wrap="square" rtlCol="0">
            <a:spAutoFit/>
          </a:bodyPr>
          <a:lstStyle/>
          <a:p>
            <a:r>
              <a:rPr lang="en-US" sz="3200" b="1" dirty="0" smtClean="0"/>
              <a:t>Physical presence on June 15, 2012: </a:t>
            </a:r>
          </a:p>
          <a:p>
            <a:endParaRPr lang="en-US" sz="3200" b="1" dirty="0" smtClean="0"/>
          </a:p>
          <a:p>
            <a:pPr marL="285750" indent="-285750">
              <a:buFont typeface="Arial" pitchFamily="34" charset="0"/>
              <a:buChar char="•"/>
            </a:pPr>
            <a:r>
              <a:rPr lang="en-US" sz="2800" dirty="0" smtClean="0"/>
              <a:t>Financial </a:t>
            </a:r>
            <a:r>
              <a:rPr lang="en-US" sz="2800" dirty="0"/>
              <a:t>records, medical records, school records, employment records, and military records </a:t>
            </a:r>
            <a:endParaRPr lang="en-US" sz="2800" dirty="0" smtClean="0"/>
          </a:p>
          <a:p>
            <a:endParaRPr lang="en-US" sz="2800" dirty="0" smtClean="0"/>
          </a:p>
          <a:p>
            <a:pPr marL="285750" indent="-285750">
              <a:buFont typeface="Arial" pitchFamily="34" charset="0"/>
              <a:buChar char="•"/>
            </a:pPr>
            <a:r>
              <a:rPr lang="en-US" sz="2800" dirty="0" smtClean="0"/>
              <a:t>Bank deposit slips</a:t>
            </a:r>
          </a:p>
          <a:p>
            <a:endParaRPr lang="en-US" sz="2800" dirty="0"/>
          </a:p>
          <a:p>
            <a:pPr marL="285750" indent="-285750">
              <a:buFont typeface="Arial" pitchFamily="34" charset="0"/>
              <a:buChar char="•"/>
            </a:pPr>
            <a:r>
              <a:rPr lang="en-US" sz="2800" dirty="0" smtClean="0"/>
              <a:t>Affidavits </a:t>
            </a:r>
            <a:r>
              <a:rPr lang="en-US" sz="2800" dirty="0"/>
              <a:t>of knowledgeable </a:t>
            </a:r>
            <a:r>
              <a:rPr lang="en-US" sz="2800" dirty="0" smtClean="0"/>
              <a:t>individuals</a:t>
            </a:r>
          </a:p>
          <a:p>
            <a:endParaRPr lang="en-US" sz="2800" dirty="0" smtClean="0"/>
          </a:p>
          <a:p>
            <a:pPr marL="285750" indent="-285750">
              <a:buFont typeface="Arial" pitchFamily="34" charset="0"/>
              <a:buChar char="•"/>
            </a:pPr>
            <a:r>
              <a:rPr lang="en-US" sz="2800" dirty="0"/>
              <a:t>Photographs</a:t>
            </a:r>
          </a:p>
          <a:p>
            <a:pPr marL="285750" indent="-285750">
              <a:buFont typeface="Arial" pitchFamily="34" charset="0"/>
              <a:buChar char="•"/>
            </a:pPr>
            <a:endParaRPr lang="en-US"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33350" y="21192"/>
            <a:ext cx="6210300" cy="1155122"/>
          </a:xfrm>
          <a:prstGeom prst="rect">
            <a:avLst/>
          </a:prstGeom>
        </p:spPr>
        <p:txBody>
          <a:bodyPr/>
          <a:lstStyle/>
          <a:p>
            <a:pPr lvl="0">
              <a:spcBef>
                <a:spcPct val="0"/>
              </a:spcBef>
              <a:defRPr/>
            </a:pPr>
            <a:r>
              <a:rPr lang="en-US" sz="2800" b="1" dirty="0">
                <a:solidFill>
                  <a:schemeClr val="tx2">
                    <a:lumMod val="75000"/>
                  </a:schemeClr>
                </a:solidFill>
              </a:rPr>
              <a:t>Have continuously resided in U.S. for at least 5yrs. prior to June 15, 2012 (from June 15, 2007 - to the present time)</a:t>
            </a:r>
            <a:endParaRPr kumimoji="0" lang="en-US" sz="2800" i="0" u="none" strike="noStrike" kern="1200" cap="none" spc="0" normalizeH="0" baseline="0" noProof="0" dirty="0">
              <a:ln>
                <a:noFill/>
              </a:ln>
              <a:solidFill>
                <a:schemeClr val="tx2">
                  <a:lumMod val="75000"/>
                </a:schemeClr>
              </a:solidFill>
              <a:effectLst/>
              <a:uLnTx/>
              <a:uFillTx/>
              <a:latin typeface="+mj-lt"/>
              <a:ea typeface="+mj-ea"/>
              <a:cs typeface="+mj-cs"/>
            </a:endParaRPr>
          </a:p>
        </p:txBody>
      </p:sp>
      <p:sp>
        <p:nvSpPr>
          <p:cNvPr id="7" name="TextBox 6"/>
          <p:cNvSpPr txBox="1"/>
          <p:nvPr/>
        </p:nvSpPr>
        <p:spPr>
          <a:xfrm>
            <a:off x="285750" y="1771650"/>
            <a:ext cx="8477250" cy="4801314"/>
          </a:xfrm>
          <a:prstGeom prst="rect">
            <a:avLst/>
          </a:prstGeom>
          <a:noFill/>
        </p:spPr>
        <p:txBody>
          <a:bodyPr wrap="square" rtlCol="0">
            <a:spAutoFit/>
          </a:bodyPr>
          <a:lstStyle/>
          <a:p>
            <a:r>
              <a:rPr lang="en-US" sz="3200" b="1" dirty="0" smtClean="0"/>
              <a:t>Continuous Residence</a:t>
            </a:r>
            <a:r>
              <a:rPr lang="en-US" sz="3200" dirty="0" smtClean="0"/>
              <a:t>:</a:t>
            </a:r>
          </a:p>
          <a:p>
            <a:endParaRPr lang="en-US" sz="3200" dirty="0" smtClean="0"/>
          </a:p>
          <a:p>
            <a:pPr marL="285750" indent="-285750">
              <a:buFont typeface="Arial" pitchFamily="34" charset="0"/>
              <a:buChar char="•"/>
            </a:pPr>
            <a:r>
              <a:rPr lang="en-US" sz="3200" dirty="0" smtClean="0"/>
              <a:t>Financial </a:t>
            </a:r>
            <a:r>
              <a:rPr lang="en-US" sz="3200" dirty="0"/>
              <a:t>records, medical records, school records, employment records, and military </a:t>
            </a:r>
            <a:r>
              <a:rPr lang="en-US" sz="3200" dirty="0" smtClean="0"/>
              <a:t>records</a:t>
            </a:r>
          </a:p>
          <a:p>
            <a:endParaRPr lang="en-US" sz="3200" dirty="0" smtClean="0"/>
          </a:p>
          <a:p>
            <a:pPr marL="285750" indent="-285750">
              <a:buFont typeface="Arial" pitchFamily="34" charset="0"/>
              <a:buChar char="•"/>
            </a:pPr>
            <a:r>
              <a:rPr lang="en-US" sz="3200" dirty="0" smtClean="0"/>
              <a:t>Photographs</a:t>
            </a:r>
          </a:p>
          <a:p>
            <a:endParaRPr lang="en-US" sz="3200" dirty="0"/>
          </a:p>
          <a:p>
            <a:pPr marL="285750" indent="-285750">
              <a:buFont typeface="Arial" pitchFamily="34" charset="0"/>
              <a:buChar char="•"/>
            </a:pPr>
            <a:r>
              <a:rPr lang="en-US" sz="3200" dirty="0"/>
              <a:t>Affidavits of knowledgeable individuals</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3082</TotalTime>
  <Words>2447</Words>
  <Application>Microsoft Office PowerPoint</Application>
  <PresentationFormat>On-screen Show (4:3)</PresentationFormat>
  <Paragraphs>311</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interfaithimmigration.org</vt:lpstr>
      <vt:lpstr> AGENDA</vt:lpstr>
      <vt:lpstr>What is Deferred Action?</vt:lpstr>
      <vt:lpstr> RESOURCES</vt:lpstr>
      <vt:lpstr>PowerPoint Presentation</vt:lpstr>
      <vt:lpstr>PowerPoint Presentation</vt:lpstr>
      <vt:lpstr>PowerPoint Presentation</vt:lpstr>
      <vt:lpstr>Were physically present in U.S. on June 15, 2012, and at the time of filing for deferred action with USCIS</vt:lpstr>
      <vt:lpstr>PowerPoint Presentation</vt:lpstr>
      <vt:lpstr>PowerPoint Presentation</vt:lpstr>
      <vt:lpstr>PowerPoint Presentation</vt:lpstr>
      <vt:lpstr>No Felony Convictions &amp; Misdemeanor Offenses </vt:lpstr>
      <vt:lpstr>PowerPoint Presentation</vt:lpstr>
      <vt:lpstr>PowerPoint Presentation</vt:lpstr>
      <vt:lpstr>PowerPoint Presentation</vt:lpstr>
      <vt:lpstr>Pose No Threat to Public Safety or National Security </vt:lpstr>
      <vt:lpstr>Criminal Background Checks</vt:lpstr>
      <vt:lpstr>Employment Authorization</vt:lpstr>
      <vt:lpstr>PowerPoint Presentation</vt:lpstr>
      <vt:lpstr>Filing Process</vt:lpstr>
      <vt:lpstr>Other Filing Processes</vt:lpstr>
      <vt:lpstr>Legal Assistance</vt:lpstr>
      <vt:lpstr>PowerPoint Presentation</vt:lpstr>
      <vt:lpstr>PowerPoint Presentation</vt:lpstr>
      <vt:lpstr>Legal Assistance</vt:lpstr>
      <vt:lpstr>United We DREAM Map of Community Forums!</vt:lpstr>
      <vt:lpstr>PowerPoint Presentation</vt:lpstr>
      <vt:lpstr>PowerPoint Presentation</vt:lpstr>
      <vt:lpstr>Intake/Screening Logistics</vt:lpstr>
      <vt:lpstr>PowerPoint Presentation</vt:lpstr>
      <vt:lpstr>BEST PRACTICES</vt:lpstr>
      <vt:lpstr>How can congregations help?</vt:lpstr>
      <vt:lpstr>Deferred Action is a Critical Step Forward in the Immigrants’ Rights Movement </vt:lpstr>
      <vt:lpstr>Building Towards Just Immigration Reform</vt:lpstr>
      <vt:lpstr>IIC Contacts by organization </vt:lpstr>
    </vt:vector>
  </TitlesOfParts>
  <Company>Washington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Caroline Goodman</dc:creator>
  <cp:lastModifiedBy>Sterling Miller</cp:lastModifiedBy>
  <cp:revision>272</cp:revision>
  <dcterms:created xsi:type="dcterms:W3CDTF">2012-03-05T15:50:17Z</dcterms:created>
  <dcterms:modified xsi:type="dcterms:W3CDTF">2013-01-29T20:36:28Z</dcterms:modified>
</cp:coreProperties>
</file>