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9" r:id="rId3"/>
    <p:sldId id="297" r:id="rId4"/>
    <p:sldId id="298" r:id="rId5"/>
    <p:sldId id="299" r:id="rId6"/>
    <p:sldId id="292" r:id="rId7"/>
    <p:sldId id="290" r:id="rId8"/>
    <p:sldId id="294" r:id="rId9"/>
    <p:sldId id="280" r:id="rId10"/>
    <p:sldId id="288" r:id="rId11"/>
    <p:sldId id="301" r:id="rId12"/>
    <p:sldId id="302" r:id="rId13"/>
    <p:sldId id="304" r:id="rId14"/>
    <p:sldId id="293" r:id="rId15"/>
    <p:sldId id="295" r:id="rId16"/>
    <p:sldId id="296" r:id="rId17"/>
    <p:sldId id="303" r:id="rId18"/>
    <p:sldId id="272" r:id="rId19"/>
    <p:sldId id="289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ine Goodman" initials="CG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11AF"/>
    <a:srgbClr val="E9E9E9"/>
    <a:srgbClr val="E6E6E6"/>
    <a:srgbClr val="DFDFDF"/>
    <a:srgbClr val="1489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07" autoAdjust="0"/>
    <p:restoredTop sz="94660"/>
  </p:normalViewPr>
  <p:slideViewPr>
    <p:cSldViewPr snapToGrid="0" snapToObjects="1">
      <p:cViewPr>
        <p:scale>
          <a:sx n="70" d="100"/>
          <a:sy n="70" d="100"/>
        </p:scale>
        <p:origin x="-1260" y="-9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6019800" cy="11684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9144000" cy="1346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9144000" cy="1346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9144000" cy="1346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9144000" cy="1346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9144000" cy="1346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0" y="0"/>
            <a:ext cx="9144000" cy="1315720"/>
          </a:xfrm>
          <a:prstGeom prst="rect">
            <a:avLst/>
          </a:prstGeom>
          <a:solidFill>
            <a:srgbClr val="E9E9E9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3BF0D-0599-CA44-9C35-1D8E337ADB47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3C390-19D0-2C4D-A6B9-45498DFBC8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IICNewLog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273800" y="0"/>
            <a:ext cx="2819400" cy="1315720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346200"/>
            <a:ext cx="9144000" cy="1588"/>
          </a:xfrm>
          <a:prstGeom prst="line">
            <a:avLst/>
          </a:prstGeom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Interfaithimmigration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://www.interfaithimmigration.org/state-resources/register-in-district-visits-to-lawmakers-on-cir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faithimmigration.org/wp-content/uploads/2012/11/Breaking-Bread-and-Building-Bridges-Intro-2.8.12.pdf" TargetMode="External"/><Relationship Id="rId2" Type="http://schemas.openxmlformats.org/officeDocument/2006/relationships/hyperlink" Target="http://www.interfaithimmigration.org/wp-content/uploads/2013/01/IIC_NEIGHBOR_to_NEIGHBOR_Toolkit_0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terfaithimmigration.org/wp-content/uploads/2012/08/Advocacy-S-Comm-Tool-Kit-version-5.pdf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faithimmigration.org/state-resources/register-in-district-visits-to-lawmakers-on-ci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mailto:kconway@episcopalchurch.org" TargetMode="External"/><Relationship Id="rId13" Type="http://schemas.openxmlformats.org/officeDocument/2006/relationships/hyperlink" Target="mailto:administrator@usairish.org" TargetMode="External"/><Relationship Id="rId18" Type="http://schemas.openxmlformats.org/officeDocument/2006/relationships/hyperlink" Target="mailto:talexander@mcc.org" TargetMode="External"/><Relationship Id="rId26" Type="http://schemas.openxmlformats.org/officeDocument/2006/relationships/hyperlink" Target="mailto:iguillen@sojo.net" TargetMode="External"/><Relationship Id="rId3" Type="http://schemas.openxmlformats.org/officeDocument/2006/relationships/hyperlink" Target="mailto:lmalachi@pfaw.org" TargetMode="External"/><Relationship Id="rId21" Type="http://schemas.openxmlformats.org/officeDocument/2006/relationships/hyperlink" Target="mailto:melacy@networklobby.org" TargetMode="External"/><Relationship Id="rId7" Type="http://schemas.openxmlformats.org/officeDocument/2006/relationships/hyperlink" Target="mailto:revkenbl@yahoo.com" TargetMode="External"/><Relationship Id="rId12" Type="http://schemas.openxmlformats.org/officeDocument/2006/relationships/hyperlink" Target="mailto:tshellabarger@iwj.org" TargetMode="External"/><Relationship Id="rId17" Type="http://schemas.openxmlformats.org/officeDocument/2006/relationships/hyperlink" Target="mailto:nskelly@lirs.org" TargetMode="External"/><Relationship Id="rId25" Type="http://schemas.openxmlformats.org/officeDocument/2006/relationships/hyperlink" Target="mailto:rmckillip@sistersofmercy.org" TargetMode="External"/><Relationship Id="rId33" Type="http://schemas.openxmlformats.org/officeDocument/2006/relationships/hyperlink" Target="mailto:jgyang@worldrelief.org" TargetMode="External"/><Relationship Id="rId2" Type="http://schemas.openxmlformats.org/officeDocument/2006/relationships/image" Target="../media/image9.jpeg"/><Relationship Id="rId16" Type="http://schemas.openxmlformats.org/officeDocument/2006/relationships/hyperlink" Target="mailto:ekoidin@thejcpa.org" TargetMode="External"/><Relationship Id="rId20" Type="http://schemas.openxmlformats.org/officeDocument/2006/relationships/hyperlink" Target="mailto:lclobbyist@gsadvocacy.org" TargetMode="External"/><Relationship Id="rId29" Type="http://schemas.openxmlformats.org/officeDocument/2006/relationships/hyperlink" Target="mailto:castellm@ucc.org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jsmyers@churchworldservice.org" TargetMode="External"/><Relationship Id="rId11" Type="http://schemas.openxmlformats.org/officeDocument/2006/relationships/hyperlink" Target="mailto:liza.lieberman@hias.org" TargetMode="External"/><Relationship Id="rId24" Type="http://schemas.openxmlformats.org/officeDocument/2006/relationships/hyperlink" Target="mailto:melissa.gee@pcusa.org" TargetMode="External"/><Relationship Id="rId32" Type="http://schemas.openxmlformats.org/officeDocument/2006/relationships/hyperlink" Target="mailto:kappleby@usccb.org" TargetMode="External"/><Relationship Id="rId5" Type="http://schemas.openxmlformats.org/officeDocument/2006/relationships/hyperlink" Target="mailto:awainer@bread.org" TargetMode="External"/><Relationship Id="rId15" Type="http://schemas.openxmlformats.org/officeDocument/2006/relationships/hyperlink" Target="mailto:saber@jesuit.org" TargetMode="External"/><Relationship Id="rId23" Type="http://schemas.openxmlformats.org/officeDocument/2006/relationships/hyperlink" Target="mailto:michelerudy@yahoo.com" TargetMode="External"/><Relationship Id="rId28" Type="http://schemas.openxmlformats.org/officeDocument/2006/relationships/hyperlink" Target="mailto:croshaven@uua.org" TargetMode="External"/><Relationship Id="rId10" Type="http://schemas.openxmlformats.org/officeDocument/2006/relationships/hyperlink" Target="mailto:flower@fcnl.org" TargetMode="External"/><Relationship Id="rId19" Type="http://schemas.openxmlformats.org/officeDocument/2006/relationships/hyperlink" Target="mailto:hoda@mpac.org" TargetMode="External"/><Relationship Id="rId31" Type="http://schemas.openxmlformats.org/officeDocument/2006/relationships/hyperlink" Target="mailto:harpreet.singh@unitedsikhs.org" TargetMode="External"/><Relationship Id="rId4" Type="http://schemas.openxmlformats.org/officeDocument/2006/relationships/hyperlink" Target="mailto:hansonc@ajc.org" TargetMode="External"/><Relationship Id="rId9" Type="http://schemas.openxmlformats.org/officeDocument/2006/relationships/hyperlink" Target="mailto:pcarolan@franciscanaction.org" TargetMode="External"/><Relationship Id="rId14" Type="http://schemas.openxmlformats.org/officeDocument/2006/relationships/hyperlink" Target="mailto:hosseini@islamicinformationcenter.org" TargetMode="External"/><Relationship Id="rId22" Type="http://schemas.openxmlformats.org/officeDocument/2006/relationships/hyperlink" Target="mailto:scott@tassc.org" TargetMode="External"/><Relationship Id="rId27" Type="http://schemas.openxmlformats.org/officeDocument/2006/relationships/hyperlink" Target="mailto:aviney@rac.org" TargetMode="External"/><Relationship Id="rId30" Type="http://schemas.openxmlformats.org/officeDocument/2006/relationships/hyperlink" Target="mailto:bmefford@umc-gbcs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interfaithimmigration.org/state-resources/register-in-district-visits-to-lawmakers-on-ci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5990"/>
            <a:ext cx="5795519" cy="992749"/>
          </a:xfrm>
        </p:spPr>
        <p:txBody>
          <a:bodyPr/>
          <a:lstStyle/>
          <a:p>
            <a:r>
              <a:rPr lang="en-US" sz="3600" smtClean="0">
                <a:hlinkClick r:id="rId2" action="ppaction://hlinkfile"/>
              </a:rPr>
              <a:t>Interfaithimmigration.org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20517"/>
            <a:ext cx="9143999" cy="4700960"/>
          </a:xfrm>
        </p:spPr>
        <p:txBody>
          <a:bodyPr>
            <a:normAutofit lnSpcReduction="10000"/>
          </a:bodyPr>
          <a:lstStyle/>
          <a:p>
            <a:r>
              <a:rPr lang="en-US" sz="3000" b="1" smtClean="0">
                <a:solidFill>
                  <a:schemeClr val="tx1"/>
                </a:solidFill>
              </a:rPr>
              <a:t>Welcome to this month’s Webinar on </a:t>
            </a:r>
          </a:p>
          <a:p>
            <a:r>
              <a:rPr lang="en-US" sz="3600" b="1" smtClean="0">
                <a:solidFill>
                  <a:srgbClr val="1C11AF"/>
                </a:solidFill>
              </a:rPr>
              <a:t>Neighbor-to Neighbor visits</a:t>
            </a:r>
            <a:r>
              <a:rPr lang="en-US" b="1" smtClean="0">
                <a:solidFill>
                  <a:schemeClr val="tx1"/>
                </a:solidFill>
              </a:rPr>
              <a:t/>
            </a:r>
            <a:br>
              <a:rPr lang="en-US" b="1" smtClean="0">
                <a:solidFill>
                  <a:schemeClr val="tx1"/>
                </a:solidFill>
              </a:rPr>
            </a:br>
            <a:endParaRPr lang="en-US" sz="1100" b="1" smtClean="0">
              <a:solidFill>
                <a:schemeClr val="tx1"/>
              </a:solidFill>
            </a:endParaRPr>
          </a:p>
          <a:p>
            <a:r>
              <a:rPr lang="en-US" sz="3000" b="1" smtClean="0">
                <a:solidFill>
                  <a:schemeClr val="tx1"/>
                </a:solidFill>
              </a:rPr>
              <a:t>Monday, March 04</a:t>
            </a:r>
            <a:r>
              <a:rPr lang="en-US" sz="3000" b="1" baseline="30000" smtClean="0">
                <a:solidFill>
                  <a:schemeClr val="tx1"/>
                </a:solidFill>
              </a:rPr>
              <a:t>th</a:t>
            </a:r>
            <a:r>
              <a:rPr lang="en-US" sz="3000" b="1" smtClean="0">
                <a:solidFill>
                  <a:schemeClr val="tx1"/>
                </a:solidFill>
              </a:rPr>
              <a:t>, 2012</a:t>
            </a:r>
          </a:p>
          <a:p>
            <a:endParaRPr lang="en-US" sz="1100" smtClean="0">
              <a:solidFill>
                <a:schemeClr val="tx1"/>
              </a:solidFill>
            </a:endParaRPr>
          </a:p>
          <a:p>
            <a:r>
              <a:rPr lang="en-US" b="1" smtClean="0">
                <a:solidFill>
                  <a:schemeClr val="tx1"/>
                </a:solidFill>
              </a:rPr>
              <a:t>Call and Webinar will begin at 4:00 p.m. EST</a:t>
            </a:r>
          </a:p>
          <a:p>
            <a:endParaRPr lang="en-US" sz="1100" smtClean="0"/>
          </a:p>
          <a:p>
            <a:r>
              <a:rPr lang="en-US" b="1" smtClean="0">
                <a:solidFill>
                  <a:srgbClr val="FF0000"/>
                </a:solidFill>
              </a:rPr>
              <a:t>For audio, please dial 805-399-1000 and enter access code 104402. </a:t>
            </a:r>
            <a:r>
              <a:rPr lang="en-US" smtClean="0">
                <a:solidFill>
                  <a:srgbClr val="000000"/>
                </a:solidFill>
              </a:rPr>
              <a:t>The audio and visual portions are NOT linked. You must dial this number to hear the audio portion of the webinar.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" y="26895"/>
            <a:ext cx="59519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2">
                    <a:lumMod val="75000"/>
                  </a:schemeClr>
                </a:solidFill>
              </a:rPr>
              <a:t>Planning your Neighbor-to-Neighbor Visit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251" y="1498429"/>
            <a:ext cx="485854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u="sng" dirty="0" smtClean="0"/>
              <a:t>BEFORE </a:t>
            </a:r>
            <a:r>
              <a:rPr lang="en-US" sz="3200" u="sng" dirty="0"/>
              <a:t>THE </a:t>
            </a:r>
            <a:r>
              <a:rPr lang="en-US" sz="3200" u="sng" dirty="0" smtClean="0"/>
              <a:t>VISIT</a:t>
            </a:r>
          </a:p>
          <a:p>
            <a:pPr marL="514350" lvl="0" indent="-514350">
              <a:buFont typeface="Arial" pitchFamily="34" charset="0"/>
              <a:buChar char="•"/>
            </a:pPr>
            <a:r>
              <a:rPr lang="en-US" sz="2400" dirty="0" smtClean="0"/>
              <a:t>Get a team together</a:t>
            </a:r>
          </a:p>
          <a:p>
            <a:pPr marL="514350" lvl="0" indent="-514350">
              <a:buFont typeface="Arial" pitchFamily="34" charset="0"/>
              <a:buChar char="•"/>
            </a:pPr>
            <a:r>
              <a:rPr lang="en-US" sz="2400" dirty="0" smtClean="0"/>
              <a:t>Find out whose vote on immigration is most important in your region 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 smtClean="0"/>
              <a:t>Meet ahead of time or put together a conference call to assign talking points and roles for each participant</a:t>
            </a:r>
            <a:endParaRPr lang="en-US" sz="2400" dirty="0"/>
          </a:p>
          <a:p>
            <a:pPr lvl="0"/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640" y="2539913"/>
            <a:ext cx="3788308" cy="238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28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to invite higher level religious leaders</a:t>
            </a:r>
          </a:p>
          <a:p>
            <a:r>
              <a:rPr lang="en-US" dirty="0" smtClean="0"/>
              <a:t>Make your group diverse, and try to have someone impacted by these policies present to tell their story</a:t>
            </a:r>
          </a:p>
          <a:p>
            <a:r>
              <a:rPr lang="en-US" dirty="0" smtClean="0"/>
              <a:t>Engage the faith perspective and moral imperative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2" y="26895"/>
            <a:ext cx="5951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Setting Up Your Visit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035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out the basics of the decision makers background and biography.</a:t>
            </a:r>
          </a:p>
          <a:p>
            <a:r>
              <a:rPr lang="en-US" dirty="0" smtClean="0"/>
              <a:t>Look at his/her faith background and try to have some one from that denomination at the visit</a:t>
            </a:r>
          </a:p>
          <a:p>
            <a:r>
              <a:rPr lang="en-US" dirty="0" smtClean="0"/>
              <a:t>Research their background on immigration, district demographics of </a:t>
            </a:r>
            <a:r>
              <a:rPr lang="en-US" dirty="0"/>
              <a:t>L</a:t>
            </a:r>
            <a:r>
              <a:rPr lang="en-US" dirty="0" smtClean="0"/>
              <a:t>atino voters and campaign contributors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2" y="26895"/>
            <a:ext cx="59519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Research the Key Decision Maker’s Background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140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7896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Schedule a meeting by emailing the member’s scheduler, find out what days work for your best leaders and suggest those days first</a:t>
            </a:r>
            <a:r>
              <a:rPr lang="en-US" sz="2400" dirty="0" smtClean="0"/>
              <a:t>. Make sure to give a few dates, since legislators have very busy schedules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Schedule meetings ahead of time, try to get in during a congressional recess or on a Monday or Friday where you might catch the member face to face. The next congressional recess is March 22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– April 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.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Push hard for a face to face with member -- if you can’t get one ask for the staff who works on immigration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2" y="26895"/>
            <a:ext cx="5951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Making the Appointment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881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944" y="187691"/>
            <a:ext cx="625972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Theological Grounding</a:t>
            </a:r>
          </a:p>
          <a:p>
            <a:endParaRPr lang="en-US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943" y="1414063"/>
            <a:ext cx="4915943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350" b="1" dirty="0"/>
              <a:t>Showing hospitality and welcome for newly arrived neighbors is supported by the sacred texts of all </a:t>
            </a:r>
            <a:r>
              <a:rPr lang="en-US" sz="1350" b="1" dirty="0" smtClean="0"/>
              <a:t> faiths</a:t>
            </a:r>
            <a:r>
              <a:rPr lang="en-US" sz="1350" b="1" dirty="0"/>
              <a:t>, and is rooted in the inherent integrity and humans rights of all </a:t>
            </a:r>
            <a:r>
              <a:rPr lang="en-US" sz="1350" b="1" dirty="0" smtClean="0"/>
              <a:t>individuals. You </a:t>
            </a:r>
            <a:r>
              <a:rPr lang="en-US" sz="1350" b="1" dirty="0"/>
              <a:t>may want to </a:t>
            </a:r>
            <a:r>
              <a:rPr lang="en-US" sz="1350" b="1" dirty="0" smtClean="0"/>
              <a:t>integrate </a:t>
            </a:r>
            <a:r>
              <a:rPr lang="en-US" sz="1350" b="1" dirty="0"/>
              <a:t>these and other texts into the content of your visits or to use them to reflect on how </a:t>
            </a:r>
            <a:r>
              <a:rPr lang="en-US" sz="1350" b="1" dirty="0" smtClean="0"/>
              <a:t>important </a:t>
            </a:r>
            <a:r>
              <a:rPr lang="en-US" sz="1350" b="1" dirty="0"/>
              <a:t>it is to work with our immigrant brothers and sisters and advocate for justice. </a:t>
            </a:r>
            <a:endParaRPr lang="en-US" sz="1350" b="1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35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350" b="1" dirty="0"/>
              <a:t>The Hebrew Bible teaches that “When immigrants live in your land with you, you must not cheat </a:t>
            </a:r>
            <a:r>
              <a:rPr lang="en-US" sz="1350" b="1" dirty="0" smtClean="0"/>
              <a:t> them</a:t>
            </a:r>
            <a:r>
              <a:rPr lang="en-US" sz="1350" b="1" dirty="0"/>
              <a:t>. Any immigrant who lives with you must be treated as if they were one of your citizens. You </a:t>
            </a:r>
            <a:r>
              <a:rPr lang="en-US" sz="1350" b="1" dirty="0" smtClean="0"/>
              <a:t>must </a:t>
            </a:r>
            <a:r>
              <a:rPr lang="en-US" sz="1350" b="1" dirty="0"/>
              <a:t>love them as yourself, because you were immigrants in the land of Egypt; I am the LORD </a:t>
            </a:r>
            <a:r>
              <a:rPr lang="en-US" sz="1350" b="1" dirty="0" smtClean="0"/>
              <a:t> your </a:t>
            </a:r>
            <a:r>
              <a:rPr lang="en-US" sz="1350" b="1" dirty="0"/>
              <a:t>God.” (Leviticus 19:33-34, Common English Bible</a:t>
            </a:r>
            <a:r>
              <a:rPr lang="en-US" sz="1350" b="1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35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350" b="1" dirty="0"/>
              <a:t>In Christian Gospel texts, Jesus teaches that in welcoming the sojourner, we welcome Jesus </a:t>
            </a:r>
            <a:r>
              <a:rPr lang="en-US" sz="1350" b="1" dirty="0" smtClean="0"/>
              <a:t> himself</a:t>
            </a:r>
            <a:r>
              <a:rPr lang="en-US" sz="1350" b="1" dirty="0"/>
              <a:t>. “I was a stranger and you welcomed me” (Matthew 25:35). The ethic between neighbors </a:t>
            </a:r>
            <a:r>
              <a:rPr lang="en-US" sz="1350" b="1" dirty="0" smtClean="0"/>
              <a:t> that </a:t>
            </a:r>
            <a:r>
              <a:rPr lang="en-US" sz="1350" b="1" dirty="0"/>
              <a:t>Jesus models and teaches for all of </a:t>
            </a:r>
            <a:r>
              <a:rPr lang="en-US" sz="1350" b="1" dirty="0" smtClean="0"/>
              <a:t>his followers </a:t>
            </a:r>
            <a:r>
              <a:rPr lang="en-US" sz="1350" b="1" dirty="0"/>
              <a:t>to exemplify is found in the Good Samaritan </a:t>
            </a:r>
            <a:r>
              <a:rPr lang="en-US" sz="1350" b="1" dirty="0" smtClean="0"/>
              <a:t> story</a:t>
            </a:r>
            <a:r>
              <a:rPr lang="en-US" sz="1350" b="1" dirty="0"/>
              <a:t>, when he defines who the good neighbor is as “the one who showed mercy.” (Luke 10:37). </a:t>
            </a:r>
            <a:endParaRPr lang="en-US" sz="1350" b="1" dirty="0" smtClean="0"/>
          </a:p>
          <a:p>
            <a:endParaRPr lang="en-US" sz="135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350" b="1" dirty="0"/>
              <a:t>In Islam, the right to migrate is affirmed in the Qur’an verse "Was not the earth of God spacious </a:t>
            </a:r>
          </a:p>
          <a:p>
            <a:r>
              <a:rPr lang="en-US" sz="1350" b="1" dirty="0"/>
              <a:t> </a:t>
            </a:r>
            <a:r>
              <a:rPr lang="en-US" sz="1350" b="1" dirty="0" smtClean="0"/>
              <a:t>       enough </a:t>
            </a:r>
            <a:r>
              <a:rPr lang="en-US" sz="1350" b="1" dirty="0"/>
              <a:t>for you to flee for refuge?" (4:97)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886" y="2141825"/>
            <a:ext cx="3951705" cy="262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45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" y="26895"/>
            <a:ext cx="5951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Neighbor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</a:rPr>
              <a:t>-to-Neighbor Visit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1191" y="1413163"/>
            <a:ext cx="556952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u="sng" dirty="0" smtClean="0"/>
              <a:t>During the visit</a:t>
            </a:r>
          </a:p>
          <a:p>
            <a:r>
              <a:rPr lang="en-US" sz="2900" i="1" dirty="0" smtClean="0"/>
              <a:t>Suggested </a:t>
            </a:r>
            <a:r>
              <a:rPr lang="en-US" sz="2900" i="1" dirty="0"/>
              <a:t>Framework</a:t>
            </a:r>
            <a:r>
              <a:rPr lang="en-US" sz="2900" i="1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900" dirty="0" smtClean="0"/>
              <a:t>Introductions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900" dirty="0" smtClean="0"/>
              <a:t>Personal Story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900" dirty="0" smtClean="0"/>
              <a:t>Specific </a:t>
            </a:r>
            <a:r>
              <a:rPr lang="en-US" sz="2900" dirty="0"/>
              <a:t>Issue </a:t>
            </a:r>
            <a:r>
              <a:rPr lang="en-US" sz="2900" dirty="0" smtClean="0"/>
              <a:t>Points</a:t>
            </a:r>
          </a:p>
          <a:p>
            <a:r>
              <a:rPr lang="en-US" sz="3200" dirty="0" smtClean="0"/>
              <a:t>	- </a:t>
            </a:r>
            <a:r>
              <a:rPr lang="en-US" sz="2800" dirty="0" smtClean="0"/>
              <a:t>Path </a:t>
            </a:r>
            <a:r>
              <a:rPr lang="en-US" sz="2800" dirty="0"/>
              <a:t>to full citizenship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smtClean="0"/>
              <a:t>- Family </a:t>
            </a:r>
            <a:r>
              <a:rPr lang="en-US" sz="2800" dirty="0"/>
              <a:t>Unity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dirty="0" smtClean="0"/>
              <a:t>- Humanitarian Principles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900" dirty="0"/>
              <a:t>Make your </a:t>
            </a:r>
            <a:r>
              <a:rPr lang="en-US" sz="2900" dirty="0" smtClean="0"/>
              <a:t>ask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900" dirty="0" smtClean="0"/>
              <a:t>Leave behind materials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900" dirty="0" smtClean="0"/>
              <a:t>Thank you and invitation to prayer vigil, ESL class, other event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005" y="1945767"/>
            <a:ext cx="4262827" cy="3193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6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" y="40461"/>
            <a:ext cx="59519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2">
                    <a:lumMod val="75000"/>
                  </a:schemeClr>
                </a:solidFill>
              </a:rPr>
              <a:t>Planning your Neighbor-to-Neighbor Visit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1191" y="1529541"/>
            <a:ext cx="556952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u="sng" dirty="0" smtClean="0"/>
              <a:t>After the Visit: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000" dirty="0" smtClean="0"/>
              <a:t>Debrief your meeting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000" dirty="0" smtClean="0"/>
              <a:t>Communicate with your base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000" dirty="0" smtClean="0"/>
              <a:t>Follow up with your member of Congress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000" dirty="0" smtClean="0"/>
              <a:t>Call Washington DC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000" dirty="0" smtClean="0"/>
              <a:t>Let us know how your visit </a:t>
            </a:r>
          </a:p>
          <a:p>
            <a:r>
              <a:rPr lang="en-US" sz="3000" dirty="0" smtClean="0"/>
              <a:t>    went at: </a:t>
            </a:r>
            <a:r>
              <a:rPr lang="en-US" sz="2800" b="1" dirty="0">
                <a:hlinkClick r:id="rId2"/>
              </a:rPr>
              <a:t>www.interfaithimmigration.org/state-resources/register-in-district-visits-to-lawmakers-on-cir</a:t>
            </a:r>
            <a:r>
              <a:rPr lang="en-US" sz="2800" dirty="0" smtClean="0"/>
              <a:t>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562" y="2561706"/>
            <a:ext cx="3414157" cy="233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567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inside information you gather from the meeting can help build your strategy to win their vote for immigration reform</a:t>
            </a:r>
          </a:p>
          <a:p>
            <a:r>
              <a:rPr lang="en-US" dirty="0" smtClean="0"/>
              <a:t>Sharing information helps move forward how we can put pressure on the decision maker at the local and national levels</a:t>
            </a:r>
          </a:p>
          <a:p>
            <a:r>
              <a:rPr lang="en-US" dirty="0" smtClean="0"/>
              <a:t>Information can then be shaped into effective Direct Actions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3" y="40461"/>
            <a:ext cx="59519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Share Intel and information with your local coalition and the IIC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6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05788" y="111823"/>
            <a:ext cx="7772400" cy="10668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787" y="0"/>
            <a:ext cx="60004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Neighbor-to Neighbor Visit Toolkits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3881" y="1705988"/>
            <a:ext cx="763621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b="1" dirty="0" smtClean="0"/>
              <a:t> </a:t>
            </a:r>
            <a:r>
              <a:rPr lang="en-US" b="1" dirty="0"/>
              <a:t>NEIGHBOR-to-NEIGHBOR </a:t>
            </a:r>
            <a:r>
              <a:rPr lang="en-US" b="1" dirty="0" smtClean="0"/>
              <a:t>VISITS: Visit </a:t>
            </a:r>
            <a:r>
              <a:rPr lang="en-US" b="1" dirty="0"/>
              <a:t>your senators &amp; representatives in their home </a:t>
            </a:r>
            <a:r>
              <a:rPr lang="en-US" b="1" dirty="0" smtClean="0"/>
              <a:t>offices</a:t>
            </a:r>
          </a:p>
          <a:p>
            <a:pPr lvl="1"/>
            <a:r>
              <a:rPr lang="en-US" u="sng" dirty="0">
                <a:hlinkClick r:id="rId2"/>
              </a:rPr>
              <a:t>http://www.interfaithimmigration.org/wp-content/uploads/2013/01/IIC_NEIGHBOR_to_NEIGHBOR_Toolkit_01.pdf</a:t>
            </a:r>
            <a:r>
              <a:rPr lang="en-US" dirty="0"/>
              <a:t> </a:t>
            </a:r>
            <a:endParaRPr lang="en-US" dirty="0" smtClean="0"/>
          </a:p>
          <a:p>
            <a:pPr lvl="1"/>
            <a:endParaRPr lang="en-US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b="1" dirty="0" smtClean="0"/>
              <a:t>Breaking Bread</a:t>
            </a:r>
            <a:r>
              <a:rPr lang="en-US" b="1" dirty="0"/>
              <a:t> </a:t>
            </a:r>
            <a:r>
              <a:rPr lang="en-US" b="1" dirty="0" smtClean="0"/>
              <a:t>&amp;</a:t>
            </a:r>
            <a:r>
              <a:rPr lang="en-US" b="1" dirty="0"/>
              <a:t> </a:t>
            </a:r>
            <a:r>
              <a:rPr lang="en-US" b="1" dirty="0" smtClean="0"/>
              <a:t>Building</a:t>
            </a:r>
            <a:r>
              <a:rPr lang="en-US" b="1" dirty="0"/>
              <a:t> </a:t>
            </a:r>
            <a:r>
              <a:rPr lang="en-US" b="1" dirty="0" smtClean="0"/>
              <a:t>Bridges</a:t>
            </a:r>
            <a:r>
              <a:rPr lang="en-US" b="1" dirty="0"/>
              <a:t> </a:t>
            </a:r>
            <a:r>
              <a:rPr lang="en-US" b="1" dirty="0" smtClean="0"/>
              <a:t>A</a:t>
            </a:r>
            <a:r>
              <a:rPr lang="en-US" b="1" dirty="0"/>
              <a:t> </a:t>
            </a:r>
            <a:r>
              <a:rPr lang="en-US" b="1" dirty="0" smtClean="0"/>
              <a:t>campaign</a:t>
            </a:r>
            <a:r>
              <a:rPr lang="en-US" b="1" dirty="0"/>
              <a:t> </a:t>
            </a:r>
            <a:r>
              <a:rPr lang="en-US" b="1" dirty="0" smtClean="0"/>
              <a:t>to</a:t>
            </a:r>
            <a:r>
              <a:rPr lang="en-US" b="1" dirty="0"/>
              <a:t> </a:t>
            </a:r>
            <a:r>
              <a:rPr lang="en-US" b="1" dirty="0" smtClean="0"/>
              <a:t>strengthen</a:t>
            </a:r>
            <a:r>
              <a:rPr lang="en-US" b="1" dirty="0"/>
              <a:t> </a:t>
            </a:r>
            <a:r>
              <a:rPr lang="en-US" b="1" dirty="0" smtClean="0"/>
              <a:t>the</a:t>
            </a:r>
            <a:r>
              <a:rPr lang="en-US" b="1" dirty="0"/>
              <a:t> </a:t>
            </a:r>
            <a:r>
              <a:rPr lang="en-US" b="1" dirty="0" smtClean="0"/>
              <a:t>movement</a:t>
            </a:r>
            <a:r>
              <a:rPr lang="en-US" b="1" dirty="0"/>
              <a:t> </a:t>
            </a:r>
            <a:r>
              <a:rPr lang="en-US" b="1" dirty="0" smtClean="0"/>
              <a:t>for</a:t>
            </a:r>
            <a:r>
              <a:rPr lang="en-US" b="1" dirty="0"/>
              <a:t> </a:t>
            </a:r>
            <a:r>
              <a:rPr lang="en-US" b="1" dirty="0" smtClean="0"/>
              <a:t>just</a:t>
            </a:r>
            <a:r>
              <a:rPr lang="en-US" b="1" dirty="0"/>
              <a:t> </a:t>
            </a:r>
            <a:r>
              <a:rPr lang="en-US" b="1" dirty="0" smtClean="0"/>
              <a:t>and</a:t>
            </a:r>
            <a:r>
              <a:rPr lang="en-US" b="1" dirty="0"/>
              <a:t> </a:t>
            </a:r>
            <a:r>
              <a:rPr lang="en-US" b="1" dirty="0" smtClean="0"/>
              <a:t>humane</a:t>
            </a:r>
            <a:r>
              <a:rPr lang="en-US" b="1" dirty="0"/>
              <a:t> </a:t>
            </a:r>
            <a:r>
              <a:rPr lang="en-US" b="1" dirty="0" smtClean="0"/>
              <a:t>immigration</a:t>
            </a:r>
            <a:r>
              <a:rPr lang="en-US" b="1" dirty="0"/>
              <a:t> </a:t>
            </a:r>
            <a:r>
              <a:rPr lang="en-US" b="1" dirty="0" smtClean="0"/>
              <a:t>reform</a:t>
            </a:r>
          </a:p>
          <a:p>
            <a:pPr lvl="1"/>
            <a:r>
              <a:rPr lang="en-US" u="sng" dirty="0">
                <a:hlinkClick r:id="rId3"/>
              </a:rPr>
              <a:t>http://www.interfaithimmigration.org/wp-content/uploads/2012/11/Breaking-Bread-and-Building-Bridges-Intro-2.8.12.pdf</a:t>
            </a:r>
            <a:r>
              <a:rPr lang="en-US" dirty="0"/>
              <a:t> </a:t>
            </a:r>
          </a:p>
          <a:p>
            <a:endParaRPr lang="en-US" b="1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/>
              <a:t>ADVOCACY </a:t>
            </a:r>
            <a:r>
              <a:rPr lang="en-US" b="1" dirty="0"/>
              <a:t>TOOL KIT ON SECURE COMMUNITIES </a:t>
            </a:r>
            <a:r>
              <a:rPr lang="en-US" dirty="0" smtClean="0"/>
              <a:t>: </a:t>
            </a:r>
            <a:r>
              <a:rPr lang="en-US" b="1" dirty="0" smtClean="0"/>
              <a:t>HOW </a:t>
            </a:r>
            <a:r>
              <a:rPr lang="en-US" b="1" dirty="0"/>
              <a:t>TO ORGANIZE AN ADVOCACY MEETING </a:t>
            </a:r>
            <a:endParaRPr lang="en-US" b="1" dirty="0" smtClean="0"/>
          </a:p>
          <a:p>
            <a:pPr lvl="1"/>
            <a:r>
              <a:rPr lang="en-US" u="sng" dirty="0" smtClean="0">
                <a:hlinkClick r:id="rId4"/>
              </a:rPr>
              <a:t>http</a:t>
            </a:r>
            <a:r>
              <a:rPr lang="en-US" u="sng" dirty="0">
                <a:hlinkClick r:id="rId4"/>
              </a:rPr>
              <a:t>://www.interfaithimmigration.org/wp-content/uploads/2012/08/Advocacy-S-Comm-Tool-Kit-version-5.pdf</a:t>
            </a:r>
            <a:r>
              <a:rPr lang="en-US" dirty="0"/>
              <a:t> </a:t>
            </a:r>
            <a:endParaRPr lang="en-US" dirty="0" smtClean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2815409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4400" b="1" dirty="0">
                <a:hlinkClick r:id="rId2"/>
              </a:rPr>
              <a:t>www.interfaithimmigration.org/state-resources/register-in-district-visits-to-lawmakers-on-cir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114301" y="394853"/>
            <a:ext cx="67540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 smtClean="0">
                <a:solidFill>
                  <a:schemeClr val="tx2">
                    <a:lumMod val="75000"/>
                  </a:schemeClr>
                </a:solidFill>
              </a:rPr>
              <a:t>Share about your meetings</a:t>
            </a:r>
            <a:endParaRPr lang="en-US" sz="4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706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956" y="1178003"/>
            <a:ext cx="823932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sz="2000" dirty="0" smtClean="0"/>
              <a:t>4:00 Welcome </a:t>
            </a:r>
            <a:r>
              <a:rPr lang="en-US" sz="2000" dirty="0"/>
              <a:t>&amp;</a:t>
            </a:r>
            <a:r>
              <a:rPr lang="en-US" sz="2000" dirty="0" smtClean="0"/>
              <a:t> </a:t>
            </a:r>
            <a:r>
              <a:rPr lang="en-US" sz="2000" dirty="0"/>
              <a:t>o</a:t>
            </a:r>
            <a:r>
              <a:rPr lang="en-US" sz="2000" dirty="0" smtClean="0"/>
              <a:t>verview </a:t>
            </a:r>
            <a:r>
              <a:rPr lang="en-US" sz="2000" dirty="0"/>
              <a:t>of </a:t>
            </a:r>
            <a:r>
              <a:rPr lang="en-US" sz="2000" dirty="0" smtClean="0"/>
              <a:t>call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4:05 Federal and State Updates, Detainees Release Update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4:15 How to set up </a:t>
            </a:r>
            <a:r>
              <a:rPr lang="en-US" sz="2000" dirty="0"/>
              <a:t>Neighbor-to-Neighbor visits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4:25 </a:t>
            </a:r>
            <a:r>
              <a:rPr lang="en-US" sz="2000" dirty="0"/>
              <a:t>Available </a:t>
            </a:r>
            <a:r>
              <a:rPr lang="en-US" sz="2000" dirty="0" smtClean="0"/>
              <a:t>Resources (Go though toolkit online)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4:30 Updates from the Field: Success stories on neighbor to neighbor visits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4:45 Q&amp;A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4:55 Conclude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39506" y="408562"/>
            <a:ext cx="44438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</a:rPr>
              <a:t>AGENDA</a:t>
            </a:r>
            <a:endParaRPr lang="en-US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77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5" descr="questions.jpg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75" r="14565"/>
          <a:stretch/>
        </p:blipFill>
        <p:spPr>
          <a:xfrm>
            <a:off x="6636774" y="1828800"/>
            <a:ext cx="2477729" cy="408144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70368" y="149624"/>
            <a:ext cx="6179896" cy="86981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IIC Contacts by organization</a:t>
            </a:r>
            <a:br>
              <a:rPr lang="en-US" sz="3600" b="1" dirty="0" smtClean="0">
                <a:solidFill>
                  <a:schemeClr val="tx2"/>
                </a:solidFill>
              </a:rPr>
            </a:b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1224" y="1282767"/>
            <a:ext cx="6784260" cy="5752213"/>
          </a:xfrm>
        </p:spPr>
        <p:txBody>
          <a:bodyPr>
            <a:normAutofit fontScale="25000" lnSpcReduction="20000"/>
          </a:bodyPr>
          <a:lstStyle/>
          <a:p>
            <a:pPr marL="117475" indent="-117475" defTabSz="0">
              <a:lnSpc>
                <a:spcPct val="120000"/>
              </a:lnSpc>
              <a:spcBef>
                <a:spcPts val="0"/>
              </a:spcBef>
              <a:buNone/>
            </a:pPr>
            <a:endParaRPr lang="en-US" sz="4000" b="1" dirty="0" smtClean="0"/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African American Ministers in Action: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Leslie Malachi,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3"/>
              </a:rPr>
              <a:t>lmalachi@pfaw.org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American Jewish Committee: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Chelsea Hanson,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4"/>
              </a:rPr>
              <a:t>hansonc@ajc.org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Bread for the World Institute: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Andrew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Wainer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5"/>
              </a:rPr>
              <a:t>awainer@bread.org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Church World Service: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Jen Smyers,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6"/>
              </a:rPr>
              <a:t>jsmyers@churchworldservice.org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Disciples of Christ: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Ken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Brooker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Langston,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7"/>
              </a:rPr>
              <a:t>revkenbl@yahoo.com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Episcopal Church: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Katie Conway,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8"/>
              </a:rPr>
              <a:t>kconway@episcopalchurch.org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Franciscan Action Network: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Patrick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Carolan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9"/>
              </a:rPr>
              <a:t>pcarolan@franciscanaction.org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Friends Committee on National Legislation: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Ruth Flower,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0"/>
              </a:rPr>
              <a:t>flower@fcnl.org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Hebrew Immigrant Aid Society: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Liza Lieberman,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1"/>
              </a:rPr>
              <a:t>liza.lieberman@hias.org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Interfaith Worker Justice: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Thomas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Shellabarger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2"/>
              </a:rPr>
              <a:t>tshellabarger@iwj.org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Irish Apostolate USA: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Geri Garvey,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3"/>
              </a:rPr>
              <a:t>administrator@usairish.org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Islamic Information Center: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Hajar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Hosseini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4"/>
              </a:rPr>
              <a:t>hosseini@islamicinformationcenter.org</a:t>
            </a:r>
            <a:endParaRPr lang="en-US" sz="5000" b="1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Jesuit Refugee Service/USA,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Shaina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Aber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5"/>
              </a:rPr>
              <a:t>saber@jesuit.org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Jewish Council for Public Affairs: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Elyssa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Koidin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6"/>
              </a:rPr>
              <a:t>ekoidin@thejcpa.org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Lutheran Immigration and Refugee Service: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Nora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Skelly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7"/>
              </a:rPr>
              <a:t>nskelly@lirs.org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Mennonite Central Committee: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Tammy Alexander,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8"/>
              </a:rPr>
              <a:t>talexander@mcc.org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Muslim Public Affairs Council: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Hoda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Elshishtawy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19"/>
              </a:rPr>
              <a:t>hoda@mpac.org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Sisters of the Good Shepherd: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Larry Couch,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0"/>
              </a:rPr>
              <a:t>lclobbyist@gsadvocacy.org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NETWORK: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Sr. Mary Ellen Lacy, D.C.,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1"/>
              </a:rPr>
              <a:t>melacy@networklobby.org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err="1" smtClean="0">
                <a:latin typeface="Arial" pitchFamily="34" charset="0"/>
                <a:cs typeface="Arial" pitchFamily="34" charset="0"/>
              </a:rPr>
              <a:t>Pax</a:t>
            </a: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 Christi: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Scott Wright,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2"/>
              </a:rPr>
              <a:t>scott@tassc.org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PICO: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Michele Rudy,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3"/>
              </a:rPr>
              <a:t>michelerudy@yahoo.com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Presbyterian Church, USA: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Melissa Gee,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4"/>
              </a:rPr>
              <a:t>melissa.gee@pcusa.org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Sisters of Mercy of the Americas: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Regina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McKillip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5"/>
              </a:rPr>
              <a:t>rmckillip@sistersofmercy.org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Sojourners: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Ivone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Guillen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6"/>
              </a:rPr>
              <a:t>iguillen@sojo.net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Union for Reform Judaism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: Amelia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Viney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7"/>
              </a:rPr>
              <a:t>aviney@rac.org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Unitarian Universalist Association: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Craig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Roshaven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8"/>
              </a:rPr>
              <a:t>croshaven@uua.org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United Church of Christ: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Rev. Mari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Castellanos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29"/>
              </a:rPr>
              <a:t>castellm@ucc.org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United Methodist Church: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Bill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Mefford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30"/>
              </a:rPr>
              <a:t>bmefford@umc-gbcs.org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UNITED SIHKS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5000" dirty="0" err="1" smtClean="0">
                <a:latin typeface="Arial" pitchFamily="34" charset="0"/>
                <a:cs typeface="Arial" pitchFamily="34" charset="0"/>
              </a:rPr>
              <a:t>Harpreet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 Singh,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31"/>
              </a:rPr>
              <a:t>harpreet.singh@unitedsikhs.org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U.S. Conference of Catholic Bishops: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Kevin Appleby,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32"/>
              </a:rPr>
              <a:t>kappleby@usccb.org</a:t>
            </a:r>
            <a:endParaRPr lang="en-US" sz="5000" dirty="0" smtClean="0">
              <a:latin typeface="Arial" pitchFamily="34" charset="0"/>
              <a:cs typeface="Arial" pitchFamily="34" charset="0"/>
            </a:endParaRPr>
          </a:p>
          <a:p>
            <a:pPr marL="117475" indent="-117475" defTabSz="0">
              <a:lnSpc>
                <a:spcPts val="1340"/>
              </a:lnSpc>
              <a:spcBef>
                <a:spcPts val="0"/>
              </a:spcBef>
            </a:pPr>
            <a:r>
              <a:rPr lang="en-US" sz="5000" b="1" dirty="0" smtClean="0">
                <a:latin typeface="Arial" pitchFamily="34" charset="0"/>
                <a:cs typeface="Arial" pitchFamily="34" charset="0"/>
              </a:rPr>
              <a:t>World Relief: </a:t>
            </a:r>
            <a:r>
              <a:rPr lang="en-US" sz="5000" dirty="0" smtClean="0">
                <a:latin typeface="Arial" pitchFamily="34" charset="0"/>
                <a:cs typeface="Arial" pitchFamily="34" charset="0"/>
              </a:rPr>
              <a:t>Jenny Yang, </a:t>
            </a:r>
            <a:r>
              <a:rPr lang="en-US" sz="5000" dirty="0" smtClean="0">
                <a:latin typeface="Arial" pitchFamily="34" charset="0"/>
                <a:cs typeface="Arial" pitchFamily="34" charset="0"/>
                <a:hlinkClick r:id="rId33"/>
              </a:rPr>
              <a:t>jgyang@worldrelief.org</a:t>
            </a:r>
            <a:endParaRPr lang="en-US" sz="5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39506" y="408562"/>
            <a:ext cx="44438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</a:rPr>
              <a:t>Federal Updates</a:t>
            </a:r>
            <a:endParaRPr lang="en-US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8956" y="1564195"/>
            <a:ext cx="82393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Senate Version of the Violence Against Women Act </a:t>
            </a:r>
            <a:r>
              <a:rPr lang="en-US" sz="2000" dirty="0" smtClean="0"/>
              <a:t>passes the House, sent to Obama for signature</a:t>
            </a:r>
          </a:p>
          <a:p>
            <a:endParaRPr lang="en-US" sz="2000" b="1" dirty="0"/>
          </a:p>
          <a:p>
            <a:endParaRPr lang="en-US" sz="2000" b="1" dirty="0" smtClean="0"/>
          </a:p>
          <a:p>
            <a:r>
              <a:rPr lang="en-US" sz="2000" b="1" dirty="0"/>
              <a:t>Bi-Partisan Efforts on </a:t>
            </a:r>
            <a:r>
              <a:rPr lang="en-US" sz="2000" b="1" dirty="0" smtClean="0"/>
              <a:t>Immigration </a:t>
            </a:r>
            <a:r>
              <a:rPr lang="en-US" sz="2000" b="1" dirty="0"/>
              <a:t>Reform continue despite the </a:t>
            </a:r>
            <a:r>
              <a:rPr lang="en-US" sz="2000" b="1" dirty="0" smtClean="0"/>
              <a:t>Sequester Battle: </a:t>
            </a:r>
            <a:r>
              <a:rPr lang="en-US" sz="2000" dirty="0" smtClean="0"/>
              <a:t>The “Gang of 8” met three times last week. McCain, Flake and Graham briefed the House last Thursday</a:t>
            </a:r>
          </a:p>
          <a:p>
            <a:endParaRPr lang="en-US" sz="2000" b="1" dirty="0"/>
          </a:p>
          <a:p>
            <a:endParaRPr lang="en-US" sz="2000" b="1" dirty="0" smtClean="0"/>
          </a:p>
          <a:p>
            <a:r>
              <a:rPr lang="en-US" sz="2000" b="1" dirty="0" smtClean="0"/>
              <a:t>Detainee Release: </a:t>
            </a:r>
            <a:r>
              <a:rPr lang="en-US" sz="2000" dirty="0"/>
              <a:t> I</a:t>
            </a:r>
            <a:r>
              <a:rPr lang="en-US" sz="2000" dirty="0" smtClean="0"/>
              <a:t>n </a:t>
            </a:r>
            <a:r>
              <a:rPr lang="en-US" sz="2000" dirty="0"/>
              <a:t>anticipation of the upcoming </a:t>
            </a:r>
            <a:r>
              <a:rPr lang="en-US" sz="2000" dirty="0" smtClean="0"/>
              <a:t>sequester—Immigration released </a:t>
            </a:r>
            <a:r>
              <a:rPr lang="en-US" sz="2000" dirty="0"/>
              <a:t>several hundred immigrants from their detention facilities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 smtClean="0"/>
          </a:p>
          <a:p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09363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9078" y="408562"/>
            <a:ext cx="44438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</a:rPr>
              <a:t>State Updates</a:t>
            </a:r>
            <a:endParaRPr lang="en-US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8956" y="1564195"/>
            <a:ext cx="823932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Tuition Equity/ In-state Tuition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KS- defending current policy of in-state tuition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PA- Bipartisan bill introduced by Sen. </a:t>
            </a:r>
            <a:r>
              <a:rPr lang="en-US" sz="2000" dirty="0" err="1" smtClean="0"/>
              <a:t>Smucker</a:t>
            </a: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CO- Senate Passes Tuition Equity Bill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OR- House Passes Tuition Equity Bill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NY -financial aid for undocumented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IN roll</a:t>
            </a:r>
            <a:r>
              <a:rPr lang="en-US" sz="2000" dirty="0"/>
              <a:t>-back in-state tuition to cover more students retroactively </a:t>
            </a:r>
            <a:endParaRPr lang="en-US" sz="2000" dirty="0" smtClean="0"/>
          </a:p>
          <a:p>
            <a:pPr marL="342900" indent="-342900">
              <a:buFont typeface="Arial"/>
              <a:buChar char="•"/>
            </a:pPr>
            <a:endParaRPr lang="en-US" sz="2000" b="1" dirty="0"/>
          </a:p>
          <a:p>
            <a:r>
              <a:rPr lang="en-US" sz="2000" b="1" dirty="0" smtClean="0"/>
              <a:t>DACA and Eligibility for State Drivers License (DL):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AZ Bill introduced for to give DL to DACA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MI now provides DL for DACA 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NC introduced bill to keep “No Lawful Status” from being printed on DACA DL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 smtClean="0"/>
          </a:p>
          <a:p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35557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9078" y="408562"/>
            <a:ext cx="44438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</a:rPr>
              <a:t>State Updates</a:t>
            </a:r>
            <a:endParaRPr lang="en-US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078" y="1674674"/>
            <a:ext cx="7329714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endParaRPr lang="en-US" dirty="0"/>
          </a:p>
          <a:p>
            <a:r>
              <a:rPr lang="en-US" b="1" dirty="0"/>
              <a:t>Resolutions for Common Sense Immigration Reform</a:t>
            </a:r>
            <a:r>
              <a:rPr lang="en-US" b="1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b="1" dirty="0" smtClean="0"/>
              <a:t>States: </a:t>
            </a:r>
            <a:r>
              <a:rPr lang="en-US" dirty="0"/>
              <a:t>CA, FL,NJ,TX</a:t>
            </a:r>
            <a:r>
              <a:rPr lang="en-US" dirty="0" smtClean="0"/>
              <a:t>, NV</a:t>
            </a:r>
          </a:p>
          <a:p>
            <a:pPr marL="285750" lvl="0" indent="-285750">
              <a:buFont typeface="Arial"/>
              <a:buChar char="•"/>
            </a:pPr>
            <a:r>
              <a:rPr lang="en-US" b="1" dirty="0" smtClean="0"/>
              <a:t>Cities: </a:t>
            </a:r>
            <a:r>
              <a:rPr lang="en-US" dirty="0" smtClean="0"/>
              <a:t>Boston, Philly, Pima </a:t>
            </a:r>
            <a:r>
              <a:rPr lang="en-US" dirty="0"/>
              <a:t>County</a:t>
            </a:r>
            <a:r>
              <a:rPr lang="en-US" dirty="0" smtClean="0"/>
              <a:t>, Providence, San Juan</a:t>
            </a:r>
            <a:r>
              <a:rPr lang="en-US" dirty="0"/>
              <a:t> </a:t>
            </a:r>
            <a:endParaRPr lang="en-US" dirty="0" smtClean="0"/>
          </a:p>
          <a:p>
            <a:pPr lvl="0"/>
            <a:r>
              <a:rPr lang="en-US" b="1" dirty="0" smtClean="0"/>
              <a:t>Already Passed: </a:t>
            </a:r>
            <a:r>
              <a:rPr lang="en-US" dirty="0"/>
              <a:t>Tucson, </a:t>
            </a:r>
            <a:r>
              <a:rPr lang="en-US" dirty="0" err="1" smtClean="0"/>
              <a:t>Riversid,e</a:t>
            </a:r>
            <a:r>
              <a:rPr lang="en-US" dirty="0" smtClean="0"/>
              <a:t> Cudahy,</a:t>
            </a:r>
            <a:r>
              <a:rPr lang="en-US" dirty="0"/>
              <a:t> </a:t>
            </a:r>
            <a:r>
              <a:rPr lang="en-US" dirty="0" smtClean="0"/>
              <a:t>El Paso, El </a:t>
            </a:r>
            <a:r>
              <a:rPr lang="en-US" dirty="0"/>
              <a:t>Paso </a:t>
            </a:r>
            <a:r>
              <a:rPr lang="en-US" dirty="0" smtClean="0"/>
              <a:t>County</a:t>
            </a:r>
            <a:endParaRPr lang="en-US" dirty="0"/>
          </a:p>
          <a:p>
            <a:pPr marL="285750" lvl="0" indent="-285750">
              <a:buFont typeface="Arial"/>
              <a:buChar char="•"/>
            </a:pPr>
            <a:endParaRPr lang="en-US" b="1" dirty="0"/>
          </a:p>
          <a:p>
            <a:r>
              <a:rPr lang="en-US" b="1" dirty="0" smtClean="0"/>
              <a:t>Anti</a:t>
            </a:r>
            <a:r>
              <a:rPr lang="en-US" b="1" dirty="0"/>
              <a:t>-Immigrant laws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Arizona introduces SB 1120, to repeal SB </a:t>
            </a:r>
            <a:r>
              <a:rPr lang="en-US" dirty="0" smtClean="0"/>
              <a:t>1070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r>
              <a:rPr lang="en-US" b="1" dirty="0" smtClean="0"/>
              <a:t>Drivers License for Undocumented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IL Passed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KY Passed Senate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OR, CA, TX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b="1" dirty="0" smtClean="0"/>
              <a:t>TRUST Act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CA, MA, CT, WA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02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5884" y="1479800"/>
            <a:ext cx="3657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When members of Congress know their constituents care about immigrants’ rights, they vote </a:t>
            </a:r>
            <a:r>
              <a:rPr lang="en-US" sz="1600" dirty="0" smtClean="0"/>
              <a:t>accordingly</a:t>
            </a:r>
            <a:r>
              <a:rPr lang="en-US" sz="1600" dirty="0"/>
              <a:t>. </a:t>
            </a: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Bringing </a:t>
            </a:r>
            <a:r>
              <a:rPr lang="en-US" sz="1600" dirty="0"/>
              <a:t>together a delegation of faith and community leaders to establish and nurture </a:t>
            </a:r>
            <a:r>
              <a:rPr lang="en-US" sz="1600" dirty="0" smtClean="0"/>
              <a:t> relationships </a:t>
            </a:r>
            <a:r>
              <a:rPr lang="en-US" sz="1600" dirty="0"/>
              <a:t>with your senators and representatives is crucial to enacting humane immigration </a:t>
            </a:r>
            <a:r>
              <a:rPr lang="en-US" sz="1600" dirty="0" smtClean="0"/>
              <a:t>reform</a:t>
            </a:r>
            <a:r>
              <a:rPr lang="en-US" sz="1600" dirty="0"/>
              <a:t>. </a:t>
            </a: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Every </a:t>
            </a:r>
            <a:r>
              <a:rPr lang="en-US" sz="1600" dirty="0"/>
              <a:t>senator and representative has an office – often multiple offices – in their home </a:t>
            </a:r>
            <a:r>
              <a:rPr lang="en-US" sz="1600" dirty="0" smtClean="0"/>
              <a:t>states</a:t>
            </a:r>
            <a:r>
              <a:rPr lang="en-US" sz="1600" dirty="0"/>
              <a:t>.  </a:t>
            </a: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This </a:t>
            </a:r>
            <a:r>
              <a:rPr lang="en-US" sz="1600" dirty="0"/>
              <a:t>is a convenient opportunity to make your voice heard. Neighbor-to-Neighbor visits are </a:t>
            </a:r>
            <a:r>
              <a:rPr lang="en-US" sz="1600" dirty="0" smtClean="0"/>
              <a:t> meetings </a:t>
            </a:r>
            <a:r>
              <a:rPr lang="en-US" sz="1600" dirty="0"/>
              <a:t>that you and others in your community set up with your members of Congress and their </a:t>
            </a:r>
            <a:r>
              <a:rPr lang="en-US" sz="1600" dirty="0" smtClean="0"/>
              <a:t>staff </a:t>
            </a:r>
            <a:r>
              <a:rPr lang="en-US" sz="1600" dirty="0"/>
              <a:t>to urge them to support humane immigration reform.  </a:t>
            </a:r>
          </a:p>
          <a:p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104944" y="0"/>
            <a:ext cx="62597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00" b="1" dirty="0">
                <a:solidFill>
                  <a:schemeClr val="tx2">
                    <a:lumMod val="75000"/>
                  </a:schemeClr>
                </a:solidFill>
              </a:rPr>
              <a:t>What are </a:t>
            </a:r>
            <a:r>
              <a:rPr lang="en-US" sz="4300" b="1" dirty="0" smtClean="0">
                <a:solidFill>
                  <a:schemeClr val="tx2">
                    <a:lumMod val="75000"/>
                  </a:schemeClr>
                </a:solidFill>
              </a:rPr>
              <a:t>Neighbor-to-Neighbor Visits?</a:t>
            </a:r>
            <a:endParaRPr lang="en-US" sz="43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62" y="2403127"/>
            <a:ext cx="4325471" cy="294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86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944" y="1681714"/>
            <a:ext cx="340302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Visit and connect with  </a:t>
            </a:r>
            <a:r>
              <a:rPr lang="en-US" sz="2000" b="1" dirty="0"/>
              <a:t>your senators </a:t>
            </a:r>
            <a:r>
              <a:rPr lang="en-US" sz="2000" b="1" dirty="0" smtClean="0"/>
              <a:t>&amp; representatives </a:t>
            </a:r>
            <a:r>
              <a:rPr lang="en-US" sz="2000" b="1" dirty="0"/>
              <a:t>in their home </a:t>
            </a:r>
            <a:r>
              <a:rPr lang="en-US" sz="2000" b="1" dirty="0" smtClean="0"/>
              <a:t>offices to:</a:t>
            </a:r>
          </a:p>
          <a:p>
            <a:endParaRPr lang="en-US" sz="20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V</a:t>
            </a:r>
            <a:r>
              <a:rPr lang="en-US" sz="2000" dirty="0" smtClean="0"/>
              <a:t>oice your concerns on issues you care about</a:t>
            </a:r>
          </a:p>
          <a:p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V</a:t>
            </a:r>
            <a:r>
              <a:rPr lang="en-US" sz="2000" dirty="0" smtClean="0"/>
              <a:t>oice the concerns on behalf of those who you work closely with </a:t>
            </a:r>
          </a:p>
          <a:p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H</a:t>
            </a:r>
            <a:r>
              <a:rPr lang="en-US" sz="2000" dirty="0" smtClean="0"/>
              <a:t>ave your voice heard and contribute your opinion to the debate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04944" y="0"/>
            <a:ext cx="62597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What are Neighbor-to-Neighbor Visits?</a:t>
            </a:r>
            <a:endParaRPr lang="en-US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469" y="1973060"/>
            <a:ext cx="4218406" cy="3147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6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944" y="0"/>
            <a:ext cx="62597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tx2">
                    <a:lumMod val="75000"/>
                  </a:schemeClr>
                </a:solidFill>
              </a:rPr>
              <a:t>Purpose of Neighbor-to-Neighbor In-District Visits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2633" y="1662545"/>
            <a:ext cx="532014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750" dirty="0" smtClean="0"/>
              <a:t>To </a:t>
            </a:r>
            <a:r>
              <a:rPr lang="en-US" sz="1750" dirty="0"/>
              <a:t>persuade your senators and representative to vote for immigration reform that prioritizes </a:t>
            </a:r>
            <a:r>
              <a:rPr lang="en-US" sz="1750" dirty="0" smtClean="0"/>
              <a:t> family </a:t>
            </a:r>
            <a:r>
              <a:rPr lang="en-US" sz="1750" dirty="0"/>
              <a:t>unity and provides a pathway to full citizenship </a:t>
            </a:r>
            <a:endParaRPr lang="en-US" sz="175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sz="175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1750" dirty="0" smtClean="0"/>
              <a:t>To </a:t>
            </a:r>
            <a:r>
              <a:rPr lang="en-US" sz="1750" dirty="0"/>
              <a:t>put our faith into action to make sure your senators and representative understand that </a:t>
            </a:r>
            <a:r>
              <a:rPr lang="en-US" sz="1750" dirty="0" smtClean="0"/>
              <a:t> their </a:t>
            </a:r>
            <a:r>
              <a:rPr lang="en-US" sz="1750" dirty="0"/>
              <a:t>constituents and people of faith care about immigrants’ rights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75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1750" dirty="0"/>
              <a:t>T</a:t>
            </a:r>
            <a:r>
              <a:rPr lang="en-US" sz="1750" dirty="0" smtClean="0"/>
              <a:t>o </a:t>
            </a:r>
            <a:r>
              <a:rPr lang="en-US" sz="1750" dirty="0"/>
              <a:t>build relationships between people of faith and public officials who make </a:t>
            </a:r>
            <a:r>
              <a:rPr lang="en-US" sz="1750" dirty="0" smtClean="0"/>
              <a:t>decisions that  impact </a:t>
            </a:r>
            <a:r>
              <a:rPr lang="en-US" sz="1750" dirty="0"/>
              <a:t>our communities </a:t>
            </a:r>
          </a:p>
          <a:p>
            <a:endParaRPr lang="en-US" sz="1750" dirty="0"/>
          </a:p>
          <a:p>
            <a:r>
              <a:rPr lang="en-US" sz="1750" b="1" dirty="0" smtClean="0"/>
              <a:t>	It </a:t>
            </a:r>
            <a:r>
              <a:rPr lang="en-US" sz="1750" b="1" dirty="0"/>
              <a:t>is helpful to meet with your senators and </a:t>
            </a:r>
            <a:r>
              <a:rPr lang="en-US" sz="1750" b="1" dirty="0" smtClean="0"/>
              <a:t>	representative </a:t>
            </a:r>
            <a:r>
              <a:rPr lang="en-US" sz="1750" b="1" dirty="0"/>
              <a:t>early on to urge them to support </a:t>
            </a:r>
            <a:r>
              <a:rPr lang="en-US" sz="1750" b="1" dirty="0" smtClean="0"/>
              <a:t>	immigration </a:t>
            </a:r>
            <a:r>
              <a:rPr lang="en-US" sz="1750" b="1" dirty="0"/>
              <a:t>reform based on the principles of full  </a:t>
            </a:r>
            <a:r>
              <a:rPr lang="en-US" sz="1750" b="1" dirty="0" smtClean="0"/>
              <a:t>	citizenship </a:t>
            </a:r>
            <a:r>
              <a:rPr lang="en-US" sz="1750" b="1" dirty="0"/>
              <a:t>and family unity and it will also be </a:t>
            </a:r>
            <a:r>
              <a:rPr lang="en-US" sz="1750" b="1" dirty="0" smtClean="0"/>
              <a:t>	important </a:t>
            </a:r>
            <a:r>
              <a:rPr lang="en-US" sz="1750" b="1" dirty="0"/>
              <a:t>to meet with them after an immigration </a:t>
            </a:r>
            <a:r>
              <a:rPr lang="en-US" sz="1750" b="1" dirty="0" smtClean="0"/>
              <a:t>	bill </a:t>
            </a:r>
            <a:r>
              <a:rPr lang="en-US" sz="1750" b="1" dirty="0"/>
              <a:t>is introduced.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778" y="2455199"/>
            <a:ext cx="3425325" cy="2565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33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282" y="232416"/>
            <a:ext cx="62620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75000"/>
                  </a:schemeClr>
                </a:solidFill>
              </a:rPr>
              <a:t>Neighbor to Neighbor Visits with Congresspersons and Senators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282" y="1823171"/>
            <a:ext cx="895534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Organize local neighbor-to-neighbor visits with your senators, representatives,  and local decision makers</a:t>
            </a:r>
            <a:r>
              <a:rPr lang="en-US" sz="2000" b="1" dirty="0"/>
              <a:t>. </a:t>
            </a:r>
            <a:r>
              <a:rPr lang="en-US" sz="2000" b="1" dirty="0" smtClean="0"/>
              <a:t>By linking local congressional visits with DC based visits</a:t>
            </a:r>
            <a:r>
              <a:rPr lang="en-US" sz="2000" b="1" dirty="0"/>
              <a:t>, </a:t>
            </a:r>
            <a:r>
              <a:rPr lang="en-US" sz="2000" b="1" dirty="0" smtClean="0"/>
              <a:t>we can send a strong message that people</a:t>
            </a:r>
            <a:r>
              <a:rPr lang="en-US" sz="2000" b="1" dirty="0"/>
              <a:t>	</a:t>
            </a:r>
            <a:r>
              <a:rPr lang="en-US" sz="2000" b="1" dirty="0" smtClean="0"/>
              <a:t>of faith care about immigrants’ rights.</a:t>
            </a:r>
            <a:endParaRPr lang="en-US" sz="2000" b="1" dirty="0"/>
          </a:p>
          <a:p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1" dirty="0" smtClean="0"/>
              <a:t>Set up meetings with </a:t>
            </a:r>
            <a:r>
              <a:rPr lang="en-US" sz="2000" dirty="0" smtClean="0"/>
              <a:t>strategic decision makers and coordinate a delegation</a:t>
            </a:r>
            <a:r>
              <a:rPr lang="en-US" sz="2000" dirty="0"/>
              <a:t>	of	</a:t>
            </a:r>
            <a:r>
              <a:rPr lang="en-US" sz="2000" dirty="0" smtClean="0"/>
              <a:t>faith leaders</a:t>
            </a:r>
            <a:r>
              <a:rPr lang="en-US" sz="2000" dirty="0"/>
              <a:t>	</a:t>
            </a:r>
            <a:r>
              <a:rPr lang="en-US" sz="2000" dirty="0" smtClean="0"/>
              <a:t>and/or service providers to meet your members of congress.</a:t>
            </a:r>
          </a:p>
          <a:p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1" dirty="0" smtClean="0"/>
              <a:t>Coordinate with IIC advocates in DC </a:t>
            </a:r>
            <a:r>
              <a:rPr lang="en-US" sz="2000" dirty="0" smtClean="0"/>
              <a:t>so we can compare notes on the visits and</a:t>
            </a:r>
            <a:r>
              <a:rPr lang="en-US" sz="2000" dirty="0"/>
              <a:t>	</a:t>
            </a:r>
            <a:r>
              <a:rPr lang="en-US" sz="2000" dirty="0" smtClean="0"/>
              <a:t>identify next</a:t>
            </a:r>
            <a:r>
              <a:rPr lang="en-US" sz="2000" dirty="0"/>
              <a:t>	</a:t>
            </a:r>
            <a:r>
              <a:rPr lang="en-US" sz="2000" dirty="0" smtClean="0"/>
              <a:t>steps in ensuring</a:t>
            </a:r>
            <a:r>
              <a:rPr lang="en-US" sz="2000" dirty="0"/>
              <a:t>	</a:t>
            </a:r>
            <a:r>
              <a:rPr lang="en-US" sz="2000" dirty="0" smtClean="0"/>
              <a:t>their support</a:t>
            </a:r>
            <a:r>
              <a:rPr lang="en-US" sz="2000" dirty="0"/>
              <a:t>	</a:t>
            </a:r>
            <a:r>
              <a:rPr lang="en-US" sz="2000" dirty="0" smtClean="0"/>
              <a:t>for humane immigration reform. You can report on how your visit went at </a:t>
            </a:r>
            <a:r>
              <a:rPr lang="en-US" sz="2000" dirty="0"/>
              <a:t>this link: </a:t>
            </a:r>
            <a:endParaRPr lang="en-US" sz="2000" dirty="0" smtClean="0"/>
          </a:p>
          <a:p>
            <a:r>
              <a:rPr lang="en-US" sz="2000" dirty="0"/>
              <a:t>	</a:t>
            </a:r>
            <a:r>
              <a:rPr lang="en-US" dirty="0" smtClean="0">
                <a:hlinkClick r:id="rId2" action="ppaction://hlinkfile"/>
              </a:rPr>
              <a:t>interfaithimmigration.org/state-resources/register-in-district-visits-to-lawmakers-on-</a:t>
            </a:r>
            <a:r>
              <a:rPr lang="en-US" dirty="0" err="1" smtClean="0">
                <a:hlinkClick r:id="rId2" action="ppaction://hlinkfile"/>
              </a:rPr>
              <a:t>cir</a:t>
            </a:r>
            <a:endParaRPr lang="en-US" dirty="0" smtClean="0"/>
          </a:p>
          <a:p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1" dirty="0" smtClean="0"/>
              <a:t>Join and organize local actions </a:t>
            </a:r>
            <a:r>
              <a:rPr lang="en-US" sz="2000" dirty="0" smtClean="0"/>
              <a:t>such as marches, rallies  and press conferences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231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3239</TotalTime>
  <Words>1326</Words>
  <Application>Microsoft Office PowerPoint</Application>
  <PresentationFormat>On-screen Show (4:3)</PresentationFormat>
  <Paragraphs>184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Interfaithimmigration.org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IIC Contacts by organization </vt:lpstr>
    </vt:vector>
  </TitlesOfParts>
  <Company>Washington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Caroline Goodman</dc:creator>
  <cp:lastModifiedBy>Ivone Guillen</cp:lastModifiedBy>
  <cp:revision>413</cp:revision>
  <dcterms:created xsi:type="dcterms:W3CDTF">2012-03-05T15:50:17Z</dcterms:created>
  <dcterms:modified xsi:type="dcterms:W3CDTF">2013-03-05T17:18:34Z</dcterms:modified>
</cp:coreProperties>
</file>