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79" r:id="rId3"/>
    <p:sldId id="297" r:id="rId4"/>
    <p:sldId id="298" r:id="rId5"/>
    <p:sldId id="292" r:id="rId6"/>
    <p:sldId id="290" r:id="rId7"/>
    <p:sldId id="306" r:id="rId8"/>
    <p:sldId id="308" r:id="rId9"/>
    <p:sldId id="307" r:id="rId10"/>
    <p:sldId id="309" r:id="rId11"/>
    <p:sldId id="310" r:id="rId12"/>
    <p:sldId id="311" r:id="rId13"/>
    <p:sldId id="312" r:id="rId14"/>
    <p:sldId id="313" r:id="rId15"/>
    <p:sldId id="314" r:id="rId16"/>
    <p:sldId id="315" r:id="rId17"/>
    <p:sldId id="318" r:id="rId18"/>
    <p:sldId id="316" r:id="rId19"/>
    <p:sldId id="317" r:id="rId20"/>
    <p:sldId id="299" r:id="rId21"/>
    <p:sldId id="320" r:id="rId22"/>
    <p:sldId id="319" r:id="rId23"/>
    <p:sldId id="305" r:id="rId24"/>
    <p:sldId id="304" r:id="rId25"/>
    <p:sldId id="303" r:id="rId26"/>
    <p:sldId id="300" r:id="rId27"/>
    <p:sldId id="288" r:id="rId28"/>
    <p:sldId id="293" r:id="rId29"/>
    <p:sldId id="301" r:id="rId30"/>
    <p:sldId id="289" r:id="rId31"/>
    <p:sldId id="277"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ine Goodman" initials="CG"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11AF"/>
    <a:srgbClr val="E9E9E9"/>
    <a:srgbClr val="E6E6E6"/>
    <a:srgbClr val="DFDFDF"/>
    <a:srgbClr val="1489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07" autoAdjust="0"/>
    <p:restoredTop sz="94660"/>
  </p:normalViewPr>
  <p:slideViewPr>
    <p:cSldViewPr snapToGrid="0" snapToObjects="1">
      <p:cViewPr>
        <p:scale>
          <a:sx n="70" d="100"/>
          <a:sy n="70" d="100"/>
        </p:scale>
        <p:origin x="-14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85B041-E126-424D-B873-B2A02B12B444}"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907E2EAF-8D4D-47FD-9D89-A101F4BA67D2}">
      <dgm:prSet custT="1"/>
      <dgm:spPr/>
      <dgm:t>
        <a:bodyPr/>
        <a:lstStyle/>
        <a:p>
          <a:pPr rtl="0"/>
          <a:r>
            <a:rPr lang="en-US" sz="2100" dirty="0" smtClean="0"/>
            <a:t>The goal of media coverage should always be to further your </a:t>
          </a:r>
          <a:r>
            <a:rPr lang="en-US" sz="2100" b="1" u="sng" dirty="0" smtClean="0"/>
            <a:t>mission</a:t>
          </a:r>
          <a:r>
            <a:rPr lang="en-US" sz="2100" b="1" dirty="0" smtClean="0"/>
            <a:t> </a:t>
          </a:r>
          <a:r>
            <a:rPr lang="en-US" sz="2100" dirty="0" smtClean="0"/>
            <a:t>by reaching your target </a:t>
          </a:r>
          <a:r>
            <a:rPr lang="en-US" sz="2100" b="1" u="sng" dirty="0" smtClean="0"/>
            <a:t>audience</a:t>
          </a:r>
          <a:r>
            <a:rPr lang="en-US" sz="2100" dirty="0" smtClean="0"/>
            <a:t> with an effective </a:t>
          </a:r>
          <a:r>
            <a:rPr lang="en-US" sz="2100" b="1" u="sng" dirty="0" smtClean="0"/>
            <a:t>message</a:t>
          </a:r>
          <a:r>
            <a:rPr lang="en-US" sz="2100" dirty="0" smtClean="0"/>
            <a:t>.</a:t>
          </a:r>
          <a:endParaRPr lang="en-US" sz="2100" dirty="0"/>
        </a:p>
      </dgm:t>
    </dgm:pt>
    <dgm:pt modelId="{9F863A97-039B-431E-ABC1-792826E28EE8}" type="parTrans" cxnId="{3AFEEAB3-3F6A-46CF-A263-18C0816CC4DC}">
      <dgm:prSet/>
      <dgm:spPr/>
      <dgm:t>
        <a:bodyPr/>
        <a:lstStyle/>
        <a:p>
          <a:endParaRPr lang="en-US"/>
        </a:p>
      </dgm:t>
    </dgm:pt>
    <dgm:pt modelId="{530B01B0-0D53-4643-B652-58B28914BA31}" type="sibTrans" cxnId="{3AFEEAB3-3F6A-46CF-A263-18C0816CC4DC}">
      <dgm:prSet/>
      <dgm:spPr/>
      <dgm:t>
        <a:bodyPr/>
        <a:lstStyle/>
        <a:p>
          <a:endParaRPr lang="en-US"/>
        </a:p>
      </dgm:t>
    </dgm:pt>
    <dgm:pt modelId="{A90221AF-324B-418A-AAAB-A83DE35AAE81}">
      <dgm:prSet custT="1"/>
      <dgm:spPr/>
      <dgm:t>
        <a:bodyPr/>
        <a:lstStyle/>
        <a:p>
          <a:pPr rtl="0"/>
          <a:r>
            <a:rPr lang="en-US" sz="2100" dirty="0" smtClean="0"/>
            <a:t>“All press is good press” isn’t true in today’s sensationalistic media environment.</a:t>
          </a:r>
          <a:endParaRPr lang="en-US" sz="2100" dirty="0"/>
        </a:p>
      </dgm:t>
    </dgm:pt>
    <dgm:pt modelId="{A9A0C104-EC27-41CF-8FDC-919C8FF7094A}" type="parTrans" cxnId="{8AAF5D27-00B8-4E63-BC45-FAE8751EA1F2}">
      <dgm:prSet/>
      <dgm:spPr/>
      <dgm:t>
        <a:bodyPr/>
        <a:lstStyle/>
        <a:p>
          <a:endParaRPr lang="en-US"/>
        </a:p>
      </dgm:t>
    </dgm:pt>
    <dgm:pt modelId="{84023E31-6212-44EC-A4E5-208B3D450975}" type="sibTrans" cxnId="{8AAF5D27-00B8-4E63-BC45-FAE8751EA1F2}">
      <dgm:prSet/>
      <dgm:spPr/>
      <dgm:t>
        <a:bodyPr/>
        <a:lstStyle/>
        <a:p>
          <a:endParaRPr lang="en-US"/>
        </a:p>
      </dgm:t>
    </dgm:pt>
    <dgm:pt modelId="{1A268BC8-1B51-42F8-ADE6-BB835D449B93}">
      <dgm:prSet custT="1"/>
      <dgm:spPr/>
      <dgm:t>
        <a:bodyPr/>
        <a:lstStyle/>
        <a:p>
          <a:pPr rtl="0"/>
          <a:r>
            <a:rPr lang="en-US" sz="2100" dirty="0" smtClean="0"/>
            <a:t>In other words, media coverage is </a:t>
          </a:r>
          <a:r>
            <a:rPr lang="en-US" sz="2100" b="1" dirty="0" smtClean="0"/>
            <a:t>NOT </a:t>
          </a:r>
          <a:r>
            <a:rPr lang="en-US" sz="2100" dirty="0" smtClean="0"/>
            <a:t>an end in itself. </a:t>
          </a:r>
          <a:endParaRPr lang="en-US" sz="2100" dirty="0"/>
        </a:p>
      </dgm:t>
    </dgm:pt>
    <dgm:pt modelId="{5F7E8559-BE8D-4312-91FD-C1772EF62C36}" type="parTrans" cxnId="{7DEB87B8-5D69-4E44-A241-FA53A9706F6F}">
      <dgm:prSet/>
      <dgm:spPr/>
      <dgm:t>
        <a:bodyPr/>
        <a:lstStyle/>
        <a:p>
          <a:endParaRPr lang="en-US"/>
        </a:p>
      </dgm:t>
    </dgm:pt>
    <dgm:pt modelId="{4A43FB6D-303E-45E3-9E74-EACE49FC9BDC}" type="sibTrans" cxnId="{7DEB87B8-5D69-4E44-A241-FA53A9706F6F}">
      <dgm:prSet/>
      <dgm:spPr/>
      <dgm:t>
        <a:bodyPr/>
        <a:lstStyle/>
        <a:p>
          <a:endParaRPr lang="en-US"/>
        </a:p>
      </dgm:t>
    </dgm:pt>
    <dgm:pt modelId="{074ED414-F1BC-4340-AD1A-32732E468604}" type="pres">
      <dgm:prSet presAssocID="{5085B041-E126-424D-B873-B2A02B12B444}" presName="CompostProcess" presStyleCnt="0">
        <dgm:presLayoutVars>
          <dgm:dir/>
          <dgm:resizeHandles val="exact"/>
        </dgm:presLayoutVars>
      </dgm:prSet>
      <dgm:spPr/>
      <dgm:t>
        <a:bodyPr/>
        <a:lstStyle/>
        <a:p>
          <a:endParaRPr lang="en-US"/>
        </a:p>
      </dgm:t>
    </dgm:pt>
    <dgm:pt modelId="{9ECFDF00-9F5D-487D-946C-74F155F5108A}" type="pres">
      <dgm:prSet presAssocID="{5085B041-E126-424D-B873-B2A02B12B444}" presName="arrow" presStyleLbl="bgShp" presStyleIdx="0" presStyleCnt="1" custScaleX="113408"/>
      <dgm:spPr/>
    </dgm:pt>
    <dgm:pt modelId="{15F870DD-9620-41C0-88D1-73791720F8F0}" type="pres">
      <dgm:prSet presAssocID="{5085B041-E126-424D-B873-B2A02B12B444}" presName="linearProcess" presStyleCnt="0"/>
      <dgm:spPr/>
    </dgm:pt>
    <dgm:pt modelId="{E9AB1EB0-53F7-4F0B-889F-1923532C842E}" type="pres">
      <dgm:prSet presAssocID="{907E2EAF-8D4D-47FD-9D89-A101F4BA67D2}" presName="textNode" presStyleLbl="node1" presStyleIdx="0" presStyleCnt="3" custScaleX="102570" custScaleY="133034">
        <dgm:presLayoutVars>
          <dgm:bulletEnabled val="1"/>
        </dgm:presLayoutVars>
      </dgm:prSet>
      <dgm:spPr/>
      <dgm:t>
        <a:bodyPr/>
        <a:lstStyle/>
        <a:p>
          <a:endParaRPr lang="en-US"/>
        </a:p>
      </dgm:t>
    </dgm:pt>
    <dgm:pt modelId="{0451C866-D8BB-4064-9F30-6E63B18CD7EE}" type="pres">
      <dgm:prSet presAssocID="{530B01B0-0D53-4643-B652-58B28914BA31}" presName="sibTrans" presStyleCnt="0"/>
      <dgm:spPr/>
    </dgm:pt>
    <dgm:pt modelId="{A8ADDE72-DF95-4BBA-84E3-B396B4D569B6}" type="pres">
      <dgm:prSet presAssocID="{A90221AF-324B-418A-AAAB-A83DE35AAE81}" presName="textNode" presStyleLbl="node1" presStyleIdx="1" presStyleCnt="3" custScaleX="105874" custScaleY="133034">
        <dgm:presLayoutVars>
          <dgm:bulletEnabled val="1"/>
        </dgm:presLayoutVars>
      </dgm:prSet>
      <dgm:spPr/>
      <dgm:t>
        <a:bodyPr/>
        <a:lstStyle/>
        <a:p>
          <a:endParaRPr lang="en-US"/>
        </a:p>
      </dgm:t>
    </dgm:pt>
    <dgm:pt modelId="{92312241-A5C4-4744-A8BE-E4AC2D2FB407}" type="pres">
      <dgm:prSet presAssocID="{84023E31-6212-44EC-A4E5-208B3D450975}" presName="sibTrans" presStyleCnt="0"/>
      <dgm:spPr/>
    </dgm:pt>
    <dgm:pt modelId="{9267A797-ECFA-4958-AB1B-F43FCF18CCBF}" type="pres">
      <dgm:prSet presAssocID="{1A268BC8-1B51-42F8-ADE6-BB835D449B93}" presName="textNode" presStyleLbl="node1" presStyleIdx="2" presStyleCnt="3" custScaleX="100422" custScaleY="133034">
        <dgm:presLayoutVars>
          <dgm:bulletEnabled val="1"/>
        </dgm:presLayoutVars>
      </dgm:prSet>
      <dgm:spPr/>
      <dgm:t>
        <a:bodyPr/>
        <a:lstStyle/>
        <a:p>
          <a:endParaRPr lang="en-US"/>
        </a:p>
      </dgm:t>
    </dgm:pt>
  </dgm:ptLst>
  <dgm:cxnLst>
    <dgm:cxn modelId="{704A14DB-12BD-4978-8DCA-D843130A1F56}" type="presOf" srcId="{907E2EAF-8D4D-47FD-9D89-A101F4BA67D2}" destId="{E9AB1EB0-53F7-4F0B-889F-1923532C842E}" srcOrd="0" destOrd="0" presId="urn:microsoft.com/office/officeart/2005/8/layout/hProcess9"/>
    <dgm:cxn modelId="{6AE09C53-F237-4F12-BF3B-5A3406D4D315}" type="presOf" srcId="{1A268BC8-1B51-42F8-ADE6-BB835D449B93}" destId="{9267A797-ECFA-4958-AB1B-F43FCF18CCBF}" srcOrd="0" destOrd="0" presId="urn:microsoft.com/office/officeart/2005/8/layout/hProcess9"/>
    <dgm:cxn modelId="{3660575F-E85D-447C-8AA6-EAB4229E72A3}" type="presOf" srcId="{A90221AF-324B-418A-AAAB-A83DE35AAE81}" destId="{A8ADDE72-DF95-4BBA-84E3-B396B4D569B6}" srcOrd="0" destOrd="0" presId="urn:microsoft.com/office/officeart/2005/8/layout/hProcess9"/>
    <dgm:cxn modelId="{8AAF5D27-00B8-4E63-BC45-FAE8751EA1F2}" srcId="{5085B041-E126-424D-B873-B2A02B12B444}" destId="{A90221AF-324B-418A-AAAB-A83DE35AAE81}" srcOrd="1" destOrd="0" parTransId="{A9A0C104-EC27-41CF-8FDC-919C8FF7094A}" sibTransId="{84023E31-6212-44EC-A4E5-208B3D450975}"/>
    <dgm:cxn modelId="{3AFEEAB3-3F6A-46CF-A263-18C0816CC4DC}" srcId="{5085B041-E126-424D-B873-B2A02B12B444}" destId="{907E2EAF-8D4D-47FD-9D89-A101F4BA67D2}" srcOrd="0" destOrd="0" parTransId="{9F863A97-039B-431E-ABC1-792826E28EE8}" sibTransId="{530B01B0-0D53-4643-B652-58B28914BA31}"/>
    <dgm:cxn modelId="{BEC68761-CD3A-48DB-A619-9444AB12AF6C}" type="presOf" srcId="{5085B041-E126-424D-B873-B2A02B12B444}" destId="{074ED414-F1BC-4340-AD1A-32732E468604}" srcOrd="0" destOrd="0" presId="urn:microsoft.com/office/officeart/2005/8/layout/hProcess9"/>
    <dgm:cxn modelId="{7DEB87B8-5D69-4E44-A241-FA53A9706F6F}" srcId="{5085B041-E126-424D-B873-B2A02B12B444}" destId="{1A268BC8-1B51-42F8-ADE6-BB835D449B93}" srcOrd="2" destOrd="0" parTransId="{5F7E8559-BE8D-4312-91FD-C1772EF62C36}" sibTransId="{4A43FB6D-303E-45E3-9E74-EACE49FC9BDC}"/>
    <dgm:cxn modelId="{A8423931-D581-40E3-8BD2-E60774B386D9}" type="presParOf" srcId="{074ED414-F1BC-4340-AD1A-32732E468604}" destId="{9ECFDF00-9F5D-487D-946C-74F155F5108A}" srcOrd="0" destOrd="0" presId="urn:microsoft.com/office/officeart/2005/8/layout/hProcess9"/>
    <dgm:cxn modelId="{9D59BD9A-C099-4712-A7CA-89BFA67765B5}" type="presParOf" srcId="{074ED414-F1BC-4340-AD1A-32732E468604}" destId="{15F870DD-9620-41C0-88D1-73791720F8F0}" srcOrd="1" destOrd="0" presId="urn:microsoft.com/office/officeart/2005/8/layout/hProcess9"/>
    <dgm:cxn modelId="{6978925A-A683-4FCC-8A4D-BFA694FC7C09}" type="presParOf" srcId="{15F870DD-9620-41C0-88D1-73791720F8F0}" destId="{E9AB1EB0-53F7-4F0B-889F-1923532C842E}" srcOrd="0" destOrd="0" presId="urn:microsoft.com/office/officeart/2005/8/layout/hProcess9"/>
    <dgm:cxn modelId="{8B342744-5517-419F-B4E3-403E401DF831}" type="presParOf" srcId="{15F870DD-9620-41C0-88D1-73791720F8F0}" destId="{0451C866-D8BB-4064-9F30-6E63B18CD7EE}" srcOrd="1" destOrd="0" presId="urn:microsoft.com/office/officeart/2005/8/layout/hProcess9"/>
    <dgm:cxn modelId="{4BA57BCB-EF92-4B93-92BE-3949CA799024}" type="presParOf" srcId="{15F870DD-9620-41C0-88D1-73791720F8F0}" destId="{A8ADDE72-DF95-4BBA-84E3-B396B4D569B6}" srcOrd="2" destOrd="0" presId="urn:microsoft.com/office/officeart/2005/8/layout/hProcess9"/>
    <dgm:cxn modelId="{E7D95FF2-14CC-4A3A-A4E8-3C681F931790}" type="presParOf" srcId="{15F870DD-9620-41C0-88D1-73791720F8F0}" destId="{92312241-A5C4-4744-A8BE-E4AC2D2FB407}" srcOrd="3" destOrd="0" presId="urn:microsoft.com/office/officeart/2005/8/layout/hProcess9"/>
    <dgm:cxn modelId="{2718DCFD-EABB-44AE-994B-22F46E040947}" type="presParOf" srcId="{15F870DD-9620-41C0-88D1-73791720F8F0}" destId="{9267A797-ECFA-4958-AB1B-F43FCF18CCB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49A9C58-67F9-494F-A807-3840F2F8D0EB}"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8E5C1419-88C8-40FE-8413-68E12458726F}">
      <dgm:prSet/>
      <dgm:spPr/>
      <dgm:t>
        <a:bodyPr/>
        <a:lstStyle/>
        <a:p>
          <a:pPr rtl="0"/>
          <a:r>
            <a:rPr lang="en-US" smtClean="0"/>
            <a:t>Every event needs an organizer responsible for</a:t>
          </a:r>
          <a:r>
            <a:rPr lang="en-US" b="1" smtClean="0"/>
            <a:t> </a:t>
          </a:r>
          <a:r>
            <a:rPr lang="en-US" smtClean="0"/>
            <a:t>outreach to and communication with the media. </a:t>
          </a:r>
          <a:endParaRPr lang="en-US"/>
        </a:p>
      </dgm:t>
    </dgm:pt>
    <dgm:pt modelId="{AAC20AAD-0EC2-4FE9-89C6-D3C488424443}" type="parTrans" cxnId="{AE8EF63D-CE73-410F-9F9B-DE290265CD33}">
      <dgm:prSet/>
      <dgm:spPr/>
      <dgm:t>
        <a:bodyPr/>
        <a:lstStyle/>
        <a:p>
          <a:endParaRPr lang="en-US"/>
        </a:p>
      </dgm:t>
    </dgm:pt>
    <dgm:pt modelId="{1DC8EA04-9A48-417B-82C2-573EFE0E6C55}" type="sibTrans" cxnId="{AE8EF63D-CE73-410F-9F9B-DE290265CD33}">
      <dgm:prSet/>
      <dgm:spPr/>
      <dgm:t>
        <a:bodyPr/>
        <a:lstStyle/>
        <a:p>
          <a:endParaRPr lang="en-US"/>
        </a:p>
      </dgm:t>
    </dgm:pt>
    <dgm:pt modelId="{10AEAE43-5081-483D-8D1C-4FD24A6AC9AE}">
      <dgm:prSet/>
      <dgm:spPr/>
      <dgm:t>
        <a:bodyPr/>
        <a:lstStyle/>
        <a:p>
          <a:pPr rtl="0"/>
          <a:r>
            <a:rPr lang="en-US" dirty="0" smtClean="0"/>
            <a:t>This person needs to be the point of contact for any media requests. </a:t>
          </a:r>
          <a:endParaRPr lang="en-US" dirty="0"/>
        </a:p>
      </dgm:t>
    </dgm:pt>
    <dgm:pt modelId="{E30B4766-B4B4-4BCB-B360-272DEDF7FDD4}" type="parTrans" cxnId="{F87C873F-7BC8-439C-884C-36ABCDAB24F5}">
      <dgm:prSet/>
      <dgm:spPr/>
      <dgm:t>
        <a:bodyPr/>
        <a:lstStyle/>
        <a:p>
          <a:endParaRPr lang="en-US"/>
        </a:p>
      </dgm:t>
    </dgm:pt>
    <dgm:pt modelId="{D03EA7F5-DCB7-4F1A-92FC-3136B7B4D6EA}" type="sibTrans" cxnId="{F87C873F-7BC8-439C-884C-36ABCDAB24F5}">
      <dgm:prSet/>
      <dgm:spPr/>
      <dgm:t>
        <a:bodyPr/>
        <a:lstStyle/>
        <a:p>
          <a:endParaRPr lang="en-US"/>
        </a:p>
      </dgm:t>
    </dgm:pt>
    <dgm:pt modelId="{9163D938-2C34-4FC1-B57C-FCBF90F7E6EE}">
      <dgm:prSet/>
      <dgm:spPr/>
      <dgm:t>
        <a:bodyPr/>
        <a:lstStyle/>
        <a:p>
          <a:pPr rtl="0"/>
          <a:r>
            <a:rPr lang="en-US" dirty="0" smtClean="0"/>
            <a:t>He/she must be able to connect reporters directly and quickly with speakers </a:t>
          </a:r>
          <a:endParaRPr lang="en-US" dirty="0"/>
        </a:p>
      </dgm:t>
    </dgm:pt>
    <dgm:pt modelId="{3C67BF6A-EC93-442C-BF9A-8C587157FB2B}" type="parTrans" cxnId="{A6475CCF-2EA3-4D20-BD05-F1BC9409DC01}">
      <dgm:prSet/>
      <dgm:spPr/>
      <dgm:t>
        <a:bodyPr/>
        <a:lstStyle/>
        <a:p>
          <a:endParaRPr lang="en-US"/>
        </a:p>
      </dgm:t>
    </dgm:pt>
    <dgm:pt modelId="{2DFEC020-121B-45E5-9CBF-E094896B37E0}" type="sibTrans" cxnId="{A6475CCF-2EA3-4D20-BD05-F1BC9409DC01}">
      <dgm:prSet/>
      <dgm:spPr/>
      <dgm:t>
        <a:bodyPr/>
        <a:lstStyle/>
        <a:p>
          <a:endParaRPr lang="en-US"/>
        </a:p>
      </dgm:t>
    </dgm:pt>
    <dgm:pt modelId="{152A81CD-7AEF-4F1F-81AE-2174677955DC}">
      <dgm:prSet/>
      <dgm:spPr/>
      <dgm:t>
        <a:bodyPr/>
        <a:lstStyle/>
        <a:p>
          <a:pPr rtl="0"/>
          <a:r>
            <a:rPr lang="en-US" dirty="0" smtClean="0"/>
            <a:t>He/she must be able to answer any issue-based or organizationally focused questions. </a:t>
          </a:r>
          <a:endParaRPr lang="en-US" dirty="0"/>
        </a:p>
      </dgm:t>
    </dgm:pt>
    <dgm:pt modelId="{402F78A2-5B8E-443F-974C-DED179F51DA8}" type="parTrans" cxnId="{72E559A6-64A3-4404-8E3F-BB0B1A302D96}">
      <dgm:prSet/>
      <dgm:spPr/>
      <dgm:t>
        <a:bodyPr/>
        <a:lstStyle/>
        <a:p>
          <a:endParaRPr lang="en-US"/>
        </a:p>
      </dgm:t>
    </dgm:pt>
    <dgm:pt modelId="{1247A91F-1680-476E-98C7-A56B9039D007}" type="sibTrans" cxnId="{72E559A6-64A3-4404-8E3F-BB0B1A302D96}">
      <dgm:prSet/>
      <dgm:spPr/>
      <dgm:t>
        <a:bodyPr/>
        <a:lstStyle/>
        <a:p>
          <a:endParaRPr lang="en-US"/>
        </a:p>
      </dgm:t>
    </dgm:pt>
    <dgm:pt modelId="{5B822D20-C144-44E3-B438-83F6790C650C}">
      <dgm:prSet/>
      <dgm:spPr/>
      <dgm:t>
        <a:bodyPr/>
        <a:lstStyle/>
        <a:p>
          <a:pPr rtl="0"/>
          <a:r>
            <a:rPr lang="en-US" smtClean="0"/>
            <a:t>He/she must be punctual and reliable, and have clear communication skills. </a:t>
          </a:r>
          <a:endParaRPr lang="en-US"/>
        </a:p>
      </dgm:t>
    </dgm:pt>
    <dgm:pt modelId="{A84BD674-D966-43CE-9C39-426350D3CB22}" type="parTrans" cxnId="{AAB9A3F3-C988-4478-A3AC-9E244D68187F}">
      <dgm:prSet/>
      <dgm:spPr/>
      <dgm:t>
        <a:bodyPr/>
        <a:lstStyle/>
        <a:p>
          <a:endParaRPr lang="en-US"/>
        </a:p>
      </dgm:t>
    </dgm:pt>
    <dgm:pt modelId="{4186E79A-B84F-4634-9FB4-AF0968E3E0FA}" type="sibTrans" cxnId="{AAB9A3F3-C988-4478-A3AC-9E244D68187F}">
      <dgm:prSet/>
      <dgm:spPr/>
      <dgm:t>
        <a:bodyPr/>
        <a:lstStyle/>
        <a:p>
          <a:endParaRPr lang="en-US"/>
        </a:p>
      </dgm:t>
    </dgm:pt>
    <dgm:pt modelId="{CCD715C8-EF6B-4A29-921D-5BEEF0B7D33F}" type="pres">
      <dgm:prSet presAssocID="{F49A9C58-67F9-494F-A807-3840F2F8D0EB}" presName="Name0" presStyleCnt="0">
        <dgm:presLayoutVars>
          <dgm:dir/>
          <dgm:animLvl val="lvl"/>
          <dgm:resizeHandles val="exact"/>
        </dgm:presLayoutVars>
      </dgm:prSet>
      <dgm:spPr/>
      <dgm:t>
        <a:bodyPr/>
        <a:lstStyle/>
        <a:p>
          <a:endParaRPr lang="en-US"/>
        </a:p>
      </dgm:t>
    </dgm:pt>
    <dgm:pt modelId="{0F7EDCAF-7BC2-4445-9FE2-A27C0AF1603A}" type="pres">
      <dgm:prSet presAssocID="{8E5C1419-88C8-40FE-8413-68E12458726F}" presName="linNode" presStyleCnt="0"/>
      <dgm:spPr/>
    </dgm:pt>
    <dgm:pt modelId="{454CDBDA-9398-430F-8F75-5D06E8AC1B6D}" type="pres">
      <dgm:prSet presAssocID="{8E5C1419-88C8-40FE-8413-68E12458726F}" presName="parentText" presStyleLbl="node1" presStyleIdx="0" presStyleCnt="1">
        <dgm:presLayoutVars>
          <dgm:chMax val="1"/>
          <dgm:bulletEnabled val="1"/>
        </dgm:presLayoutVars>
      </dgm:prSet>
      <dgm:spPr/>
      <dgm:t>
        <a:bodyPr/>
        <a:lstStyle/>
        <a:p>
          <a:endParaRPr lang="en-US"/>
        </a:p>
      </dgm:t>
    </dgm:pt>
    <dgm:pt modelId="{01B4D7A8-2FCC-4A5E-BDC6-545D8727DA04}" type="pres">
      <dgm:prSet presAssocID="{8E5C1419-88C8-40FE-8413-68E12458726F}" presName="descendantText" presStyleLbl="alignAccFollowNode1" presStyleIdx="0" presStyleCnt="1">
        <dgm:presLayoutVars>
          <dgm:bulletEnabled val="1"/>
        </dgm:presLayoutVars>
      </dgm:prSet>
      <dgm:spPr/>
      <dgm:t>
        <a:bodyPr/>
        <a:lstStyle/>
        <a:p>
          <a:endParaRPr lang="en-US"/>
        </a:p>
      </dgm:t>
    </dgm:pt>
  </dgm:ptLst>
  <dgm:cxnLst>
    <dgm:cxn modelId="{AAB9A3F3-C988-4478-A3AC-9E244D68187F}" srcId="{8E5C1419-88C8-40FE-8413-68E12458726F}" destId="{5B822D20-C144-44E3-B438-83F6790C650C}" srcOrd="3" destOrd="0" parTransId="{A84BD674-D966-43CE-9C39-426350D3CB22}" sibTransId="{4186E79A-B84F-4634-9FB4-AF0968E3E0FA}"/>
    <dgm:cxn modelId="{AE8EF63D-CE73-410F-9F9B-DE290265CD33}" srcId="{F49A9C58-67F9-494F-A807-3840F2F8D0EB}" destId="{8E5C1419-88C8-40FE-8413-68E12458726F}" srcOrd="0" destOrd="0" parTransId="{AAC20AAD-0EC2-4FE9-89C6-D3C488424443}" sibTransId="{1DC8EA04-9A48-417B-82C2-573EFE0E6C55}"/>
    <dgm:cxn modelId="{E16BB82A-3860-4914-8180-E28729FAEFA5}" type="presOf" srcId="{152A81CD-7AEF-4F1F-81AE-2174677955DC}" destId="{01B4D7A8-2FCC-4A5E-BDC6-545D8727DA04}" srcOrd="0" destOrd="2" presId="urn:microsoft.com/office/officeart/2005/8/layout/vList5"/>
    <dgm:cxn modelId="{60D64A7B-E3B6-4ED8-8C1A-0FA49CAC8D6B}" type="presOf" srcId="{8E5C1419-88C8-40FE-8413-68E12458726F}" destId="{454CDBDA-9398-430F-8F75-5D06E8AC1B6D}" srcOrd="0" destOrd="0" presId="urn:microsoft.com/office/officeart/2005/8/layout/vList5"/>
    <dgm:cxn modelId="{79ADEC0C-4421-4582-A88A-DFFF49CA9AC5}" type="presOf" srcId="{F49A9C58-67F9-494F-A807-3840F2F8D0EB}" destId="{CCD715C8-EF6B-4A29-921D-5BEEF0B7D33F}" srcOrd="0" destOrd="0" presId="urn:microsoft.com/office/officeart/2005/8/layout/vList5"/>
    <dgm:cxn modelId="{72E559A6-64A3-4404-8E3F-BB0B1A302D96}" srcId="{8E5C1419-88C8-40FE-8413-68E12458726F}" destId="{152A81CD-7AEF-4F1F-81AE-2174677955DC}" srcOrd="2" destOrd="0" parTransId="{402F78A2-5B8E-443F-974C-DED179F51DA8}" sibTransId="{1247A91F-1680-476E-98C7-A56B9039D007}"/>
    <dgm:cxn modelId="{793B57ED-8087-4409-8AC6-1749211B6E78}" type="presOf" srcId="{10AEAE43-5081-483D-8D1C-4FD24A6AC9AE}" destId="{01B4D7A8-2FCC-4A5E-BDC6-545D8727DA04}" srcOrd="0" destOrd="0" presId="urn:microsoft.com/office/officeart/2005/8/layout/vList5"/>
    <dgm:cxn modelId="{49C97490-8621-41B4-B8C2-17EF9A0FE345}" type="presOf" srcId="{9163D938-2C34-4FC1-B57C-FCBF90F7E6EE}" destId="{01B4D7A8-2FCC-4A5E-BDC6-545D8727DA04}" srcOrd="0" destOrd="1" presId="urn:microsoft.com/office/officeart/2005/8/layout/vList5"/>
    <dgm:cxn modelId="{76C37423-82DD-4F3C-9C83-B6847207D654}" type="presOf" srcId="{5B822D20-C144-44E3-B438-83F6790C650C}" destId="{01B4D7A8-2FCC-4A5E-BDC6-545D8727DA04}" srcOrd="0" destOrd="3" presId="urn:microsoft.com/office/officeart/2005/8/layout/vList5"/>
    <dgm:cxn modelId="{F87C873F-7BC8-439C-884C-36ABCDAB24F5}" srcId="{8E5C1419-88C8-40FE-8413-68E12458726F}" destId="{10AEAE43-5081-483D-8D1C-4FD24A6AC9AE}" srcOrd="0" destOrd="0" parTransId="{E30B4766-B4B4-4BCB-B360-272DEDF7FDD4}" sibTransId="{D03EA7F5-DCB7-4F1A-92FC-3136B7B4D6EA}"/>
    <dgm:cxn modelId="{A6475CCF-2EA3-4D20-BD05-F1BC9409DC01}" srcId="{8E5C1419-88C8-40FE-8413-68E12458726F}" destId="{9163D938-2C34-4FC1-B57C-FCBF90F7E6EE}" srcOrd="1" destOrd="0" parTransId="{3C67BF6A-EC93-442C-BF9A-8C587157FB2B}" sibTransId="{2DFEC020-121B-45E5-9CBF-E094896B37E0}"/>
    <dgm:cxn modelId="{5332D7B1-B942-434B-B409-A176B30B9190}" type="presParOf" srcId="{CCD715C8-EF6B-4A29-921D-5BEEF0B7D33F}" destId="{0F7EDCAF-7BC2-4445-9FE2-A27C0AF1603A}" srcOrd="0" destOrd="0" presId="urn:microsoft.com/office/officeart/2005/8/layout/vList5"/>
    <dgm:cxn modelId="{6828C147-A078-4483-8D84-35B34AA2B449}" type="presParOf" srcId="{0F7EDCAF-7BC2-4445-9FE2-A27C0AF1603A}" destId="{454CDBDA-9398-430F-8F75-5D06E8AC1B6D}" srcOrd="0" destOrd="0" presId="urn:microsoft.com/office/officeart/2005/8/layout/vList5"/>
    <dgm:cxn modelId="{2199680D-E614-4E4C-A86B-8D35DC0A820A}" type="presParOf" srcId="{0F7EDCAF-7BC2-4445-9FE2-A27C0AF1603A}" destId="{01B4D7A8-2FCC-4A5E-BDC6-545D8727DA0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3891E9D-F7E5-4E7E-853E-E2B9B4F19A2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A82C5C6-8E8D-48DC-9B64-B81DF4D8A159}">
      <dgm:prSet/>
      <dgm:spPr/>
      <dgm:t>
        <a:bodyPr/>
        <a:lstStyle/>
        <a:p>
          <a:pPr rtl="0"/>
          <a:r>
            <a:rPr lang="en-US" smtClean="0"/>
            <a:t>Participants in your event must:</a:t>
          </a:r>
          <a:endParaRPr lang="en-US"/>
        </a:p>
      </dgm:t>
    </dgm:pt>
    <dgm:pt modelId="{ACA4BA21-92DB-4E44-BE08-3348D990FB6F}" type="parTrans" cxnId="{5F87B403-108D-4F8A-8830-65A2F9426294}">
      <dgm:prSet/>
      <dgm:spPr/>
      <dgm:t>
        <a:bodyPr/>
        <a:lstStyle/>
        <a:p>
          <a:endParaRPr lang="en-US"/>
        </a:p>
      </dgm:t>
    </dgm:pt>
    <dgm:pt modelId="{9135A39A-DBF5-48F9-B54A-282875FB2A17}" type="sibTrans" cxnId="{5F87B403-108D-4F8A-8830-65A2F9426294}">
      <dgm:prSet/>
      <dgm:spPr/>
      <dgm:t>
        <a:bodyPr/>
        <a:lstStyle/>
        <a:p>
          <a:endParaRPr lang="en-US"/>
        </a:p>
      </dgm:t>
    </dgm:pt>
    <dgm:pt modelId="{C889D04E-0006-4D9B-AD0F-2E0CA2F2E6CE}">
      <dgm:prSet/>
      <dgm:spPr/>
      <dgm:t>
        <a:bodyPr/>
        <a:lstStyle/>
        <a:p>
          <a:pPr rtl="0"/>
          <a:r>
            <a:rPr lang="en-US" dirty="0" smtClean="0"/>
            <a:t>Know the logistical details of the event </a:t>
          </a:r>
          <a:endParaRPr lang="en-US" dirty="0"/>
        </a:p>
      </dgm:t>
    </dgm:pt>
    <dgm:pt modelId="{9C60BFFA-AB5D-4C09-8D25-A742AAF71448}" type="parTrans" cxnId="{908A90E3-B337-4274-B13E-41BBDF36871B}">
      <dgm:prSet/>
      <dgm:spPr/>
      <dgm:t>
        <a:bodyPr/>
        <a:lstStyle/>
        <a:p>
          <a:endParaRPr lang="en-US"/>
        </a:p>
      </dgm:t>
    </dgm:pt>
    <dgm:pt modelId="{7E95F1FC-DE10-4D2A-AF64-5DE08A1C6D1B}" type="sibTrans" cxnId="{908A90E3-B337-4274-B13E-41BBDF36871B}">
      <dgm:prSet/>
      <dgm:spPr/>
      <dgm:t>
        <a:bodyPr/>
        <a:lstStyle/>
        <a:p>
          <a:endParaRPr lang="en-US"/>
        </a:p>
      </dgm:t>
    </dgm:pt>
    <dgm:pt modelId="{9F97AF75-19E8-4381-9877-FB52E74ED884}">
      <dgm:prSet/>
      <dgm:spPr/>
      <dgm:t>
        <a:bodyPr/>
        <a:lstStyle/>
        <a:p>
          <a:pPr rtl="0"/>
          <a:r>
            <a:rPr lang="en-US" smtClean="0"/>
            <a:t>Be committed to punctuality</a:t>
          </a:r>
          <a:endParaRPr lang="en-US"/>
        </a:p>
      </dgm:t>
    </dgm:pt>
    <dgm:pt modelId="{2EEA6EE1-4A38-47A2-8E2C-2EDDEBB775C1}" type="parTrans" cxnId="{DC254016-DD5C-415C-A7E0-D94E5F38E9C1}">
      <dgm:prSet/>
      <dgm:spPr/>
      <dgm:t>
        <a:bodyPr/>
        <a:lstStyle/>
        <a:p>
          <a:endParaRPr lang="en-US"/>
        </a:p>
      </dgm:t>
    </dgm:pt>
    <dgm:pt modelId="{8A289713-BEF5-4F40-AEDE-0EFD14B24662}" type="sibTrans" cxnId="{DC254016-DD5C-415C-A7E0-D94E5F38E9C1}">
      <dgm:prSet/>
      <dgm:spPr/>
      <dgm:t>
        <a:bodyPr/>
        <a:lstStyle/>
        <a:p>
          <a:endParaRPr lang="en-US"/>
        </a:p>
      </dgm:t>
    </dgm:pt>
    <dgm:pt modelId="{4D77A868-8BDA-4BF4-BC19-5E29D2818B28}">
      <dgm:prSet/>
      <dgm:spPr/>
      <dgm:t>
        <a:bodyPr/>
        <a:lstStyle/>
        <a:p>
          <a:pPr rtl="0"/>
          <a:r>
            <a:rPr lang="en-US" smtClean="0"/>
            <a:t>Be committed to advancing your agreed-upon message </a:t>
          </a:r>
          <a:endParaRPr lang="en-US"/>
        </a:p>
      </dgm:t>
    </dgm:pt>
    <dgm:pt modelId="{CB45203A-E88F-4923-A953-5BC34355F31C}" type="parTrans" cxnId="{DB911126-9640-45BF-88E1-BEB552580599}">
      <dgm:prSet/>
      <dgm:spPr/>
      <dgm:t>
        <a:bodyPr/>
        <a:lstStyle/>
        <a:p>
          <a:endParaRPr lang="en-US"/>
        </a:p>
      </dgm:t>
    </dgm:pt>
    <dgm:pt modelId="{B0C32804-9251-41F2-99FA-6DD11E13BAA4}" type="sibTrans" cxnId="{DB911126-9640-45BF-88E1-BEB552580599}">
      <dgm:prSet/>
      <dgm:spPr/>
      <dgm:t>
        <a:bodyPr/>
        <a:lstStyle/>
        <a:p>
          <a:endParaRPr lang="en-US"/>
        </a:p>
      </dgm:t>
    </dgm:pt>
    <dgm:pt modelId="{426EF74D-AA8B-4CCB-8ED3-7ED9E3F09C98}">
      <dgm:prSet/>
      <dgm:spPr/>
      <dgm:t>
        <a:bodyPr/>
        <a:lstStyle/>
        <a:p>
          <a:pPr rtl="0"/>
          <a:r>
            <a:rPr lang="en-US" smtClean="0"/>
            <a:t>Your leadership must:</a:t>
          </a:r>
          <a:endParaRPr lang="en-US"/>
        </a:p>
      </dgm:t>
    </dgm:pt>
    <dgm:pt modelId="{1C9128BF-E27F-4ABC-AC80-EDA0C47034FC}" type="parTrans" cxnId="{54873180-7B77-4DA7-BD25-66F19C016BBA}">
      <dgm:prSet/>
      <dgm:spPr/>
      <dgm:t>
        <a:bodyPr/>
        <a:lstStyle/>
        <a:p>
          <a:endParaRPr lang="en-US"/>
        </a:p>
      </dgm:t>
    </dgm:pt>
    <dgm:pt modelId="{8D34ED5F-D46F-4E1B-A2B3-FE19D7991E25}" type="sibTrans" cxnId="{54873180-7B77-4DA7-BD25-66F19C016BBA}">
      <dgm:prSet/>
      <dgm:spPr/>
      <dgm:t>
        <a:bodyPr/>
        <a:lstStyle/>
        <a:p>
          <a:endParaRPr lang="en-US"/>
        </a:p>
      </dgm:t>
    </dgm:pt>
    <dgm:pt modelId="{86430534-E901-4834-BACC-CE18E64E4356}">
      <dgm:prSet/>
      <dgm:spPr/>
      <dgm:t>
        <a:bodyPr/>
        <a:lstStyle/>
        <a:p>
          <a:pPr rtl="0"/>
          <a:r>
            <a:rPr lang="en-US" dirty="0" smtClean="0"/>
            <a:t>Determine what spokespeople’s central message should be</a:t>
          </a:r>
          <a:endParaRPr lang="en-US" dirty="0"/>
        </a:p>
      </dgm:t>
    </dgm:pt>
    <dgm:pt modelId="{12D227AC-1C5A-4508-BF3F-CF82B9493191}" type="parTrans" cxnId="{C4458FE6-DC47-4185-8449-599F6434363A}">
      <dgm:prSet/>
      <dgm:spPr/>
      <dgm:t>
        <a:bodyPr/>
        <a:lstStyle/>
        <a:p>
          <a:endParaRPr lang="en-US"/>
        </a:p>
      </dgm:t>
    </dgm:pt>
    <dgm:pt modelId="{17E93D8F-5760-4345-943C-ADC42BCED216}" type="sibTrans" cxnId="{C4458FE6-DC47-4185-8449-599F6434363A}">
      <dgm:prSet/>
      <dgm:spPr/>
      <dgm:t>
        <a:bodyPr/>
        <a:lstStyle/>
        <a:p>
          <a:endParaRPr lang="en-US"/>
        </a:p>
      </dgm:t>
    </dgm:pt>
    <dgm:pt modelId="{7ED644C5-49FB-4F54-B7C4-0343599F094A}">
      <dgm:prSet/>
      <dgm:spPr/>
      <dgm:t>
        <a:bodyPr/>
        <a:lstStyle/>
        <a:p>
          <a:pPr rtl="0"/>
          <a:r>
            <a:rPr lang="en-US" smtClean="0"/>
            <a:t>Draft talking points for spokespeople to stick to </a:t>
          </a:r>
          <a:endParaRPr lang="en-US"/>
        </a:p>
      </dgm:t>
    </dgm:pt>
    <dgm:pt modelId="{725C0565-FC29-446A-ADE9-33C4C942815F}" type="parTrans" cxnId="{2CA4DC30-CE68-4B54-A02B-68AA3E17EE99}">
      <dgm:prSet/>
      <dgm:spPr/>
      <dgm:t>
        <a:bodyPr/>
        <a:lstStyle/>
        <a:p>
          <a:endParaRPr lang="en-US"/>
        </a:p>
      </dgm:t>
    </dgm:pt>
    <dgm:pt modelId="{65CA2DCD-DAEA-4BD8-96EA-F53FBBDEF9A1}" type="sibTrans" cxnId="{2CA4DC30-CE68-4B54-A02B-68AA3E17EE99}">
      <dgm:prSet/>
      <dgm:spPr/>
      <dgm:t>
        <a:bodyPr/>
        <a:lstStyle/>
        <a:p>
          <a:endParaRPr lang="en-US"/>
        </a:p>
      </dgm:t>
    </dgm:pt>
    <dgm:pt modelId="{FA895EF8-5BCA-4002-8B5A-8D2B62DE5947}">
      <dgm:prSet/>
      <dgm:spPr/>
      <dgm:t>
        <a:bodyPr/>
        <a:lstStyle/>
        <a:p>
          <a:pPr rtl="0"/>
          <a:r>
            <a:rPr lang="en-US" smtClean="0"/>
            <a:t>Communicate expectations to spokespeople</a:t>
          </a:r>
          <a:endParaRPr lang="en-US"/>
        </a:p>
      </dgm:t>
    </dgm:pt>
    <dgm:pt modelId="{8D0286CF-11CD-422F-B3C8-7F22C44DAC88}" type="parTrans" cxnId="{5A540633-B599-46FE-AE0A-7DFD8444D557}">
      <dgm:prSet/>
      <dgm:spPr/>
      <dgm:t>
        <a:bodyPr/>
        <a:lstStyle/>
        <a:p>
          <a:endParaRPr lang="en-US"/>
        </a:p>
      </dgm:t>
    </dgm:pt>
    <dgm:pt modelId="{FA4F9129-4BE0-45A1-9B28-2E6A00563267}" type="sibTrans" cxnId="{5A540633-B599-46FE-AE0A-7DFD8444D557}">
      <dgm:prSet/>
      <dgm:spPr/>
      <dgm:t>
        <a:bodyPr/>
        <a:lstStyle/>
        <a:p>
          <a:endParaRPr lang="en-US"/>
        </a:p>
      </dgm:t>
    </dgm:pt>
    <dgm:pt modelId="{D8090C5A-1A99-4EBA-BDB6-241A4709DE4D}" type="pres">
      <dgm:prSet presAssocID="{83891E9D-F7E5-4E7E-853E-E2B9B4F19A20}" presName="linear" presStyleCnt="0">
        <dgm:presLayoutVars>
          <dgm:animLvl val="lvl"/>
          <dgm:resizeHandles val="exact"/>
        </dgm:presLayoutVars>
      </dgm:prSet>
      <dgm:spPr/>
      <dgm:t>
        <a:bodyPr/>
        <a:lstStyle/>
        <a:p>
          <a:endParaRPr lang="en-US"/>
        </a:p>
      </dgm:t>
    </dgm:pt>
    <dgm:pt modelId="{5C201368-9DBD-4C02-B8EE-ED28A2DFABC7}" type="pres">
      <dgm:prSet presAssocID="{AA82C5C6-8E8D-48DC-9B64-B81DF4D8A159}" presName="parentText" presStyleLbl="node1" presStyleIdx="0" presStyleCnt="2">
        <dgm:presLayoutVars>
          <dgm:chMax val="0"/>
          <dgm:bulletEnabled val="1"/>
        </dgm:presLayoutVars>
      </dgm:prSet>
      <dgm:spPr/>
      <dgm:t>
        <a:bodyPr/>
        <a:lstStyle/>
        <a:p>
          <a:endParaRPr lang="en-US"/>
        </a:p>
      </dgm:t>
    </dgm:pt>
    <dgm:pt modelId="{EC7FA55D-B35D-4899-AE62-2C1C31DD0653}" type="pres">
      <dgm:prSet presAssocID="{AA82C5C6-8E8D-48DC-9B64-B81DF4D8A159}" presName="childText" presStyleLbl="revTx" presStyleIdx="0" presStyleCnt="2">
        <dgm:presLayoutVars>
          <dgm:bulletEnabled val="1"/>
        </dgm:presLayoutVars>
      </dgm:prSet>
      <dgm:spPr/>
      <dgm:t>
        <a:bodyPr/>
        <a:lstStyle/>
        <a:p>
          <a:endParaRPr lang="en-US"/>
        </a:p>
      </dgm:t>
    </dgm:pt>
    <dgm:pt modelId="{73575391-36E1-42FF-89E3-59FEFA7ED3FC}" type="pres">
      <dgm:prSet presAssocID="{426EF74D-AA8B-4CCB-8ED3-7ED9E3F09C98}" presName="parentText" presStyleLbl="node1" presStyleIdx="1" presStyleCnt="2">
        <dgm:presLayoutVars>
          <dgm:chMax val="0"/>
          <dgm:bulletEnabled val="1"/>
        </dgm:presLayoutVars>
      </dgm:prSet>
      <dgm:spPr/>
      <dgm:t>
        <a:bodyPr/>
        <a:lstStyle/>
        <a:p>
          <a:endParaRPr lang="en-US"/>
        </a:p>
      </dgm:t>
    </dgm:pt>
    <dgm:pt modelId="{065B84EA-439F-4CC8-8DBB-E4B3B095C810}" type="pres">
      <dgm:prSet presAssocID="{426EF74D-AA8B-4CCB-8ED3-7ED9E3F09C98}" presName="childText" presStyleLbl="revTx" presStyleIdx="1" presStyleCnt="2">
        <dgm:presLayoutVars>
          <dgm:bulletEnabled val="1"/>
        </dgm:presLayoutVars>
      </dgm:prSet>
      <dgm:spPr/>
      <dgm:t>
        <a:bodyPr/>
        <a:lstStyle/>
        <a:p>
          <a:endParaRPr lang="en-US"/>
        </a:p>
      </dgm:t>
    </dgm:pt>
  </dgm:ptLst>
  <dgm:cxnLst>
    <dgm:cxn modelId="{12F1AEFF-C373-4D93-BDEC-3584B1BB00E3}" type="presOf" srcId="{AA82C5C6-8E8D-48DC-9B64-B81DF4D8A159}" destId="{5C201368-9DBD-4C02-B8EE-ED28A2DFABC7}" srcOrd="0" destOrd="0" presId="urn:microsoft.com/office/officeart/2005/8/layout/vList2"/>
    <dgm:cxn modelId="{54873180-7B77-4DA7-BD25-66F19C016BBA}" srcId="{83891E9D-F7E5-4E7E-853E-E2B9B4F19A20}" destId="{426EF74D-AA8B-4CCB-8ED3-7ED9E3F09C98}" srcOrd="1" destOrd="0" parTransId="{1C9128BF-E27F-4ABC-AC80-EDA0C47034FC}" sibTransId="{8D34ED5F-D46F-4E1B-A2B3-FE19D7991E25}"/>
    <dgm:cxn modelId="{908A90E3-B337-4274-B13E-41BBDF36871B}" srcId="{AA82C5C6-8E8D-48DC-9B64-B81DF4D8A159}" destId="{C889D04E-0006-4D9B-AD0F-2E0CA2F2E6CE}" srcOrd="0" destOrd="0" parTransId="{9C60BFFA-AB5D-4C09-8D25-A742AAF71448}" sibTransId="{7E95F1FC-DE10-4D2A-AF64-5DE08A1C6D1B}"/>
    <dgm:cxn modelId="{DC254016-DD5C-415C-A7E0-D94E5F38E9C1}" srcId="{AA82C5C6-8E8D-48DC-9B64-B81DF4D8A159}" destId="{9F97AF75-19E8-4381-9877-FB52E74ED884}" srcOrd="1" destOrd="0" parTransId="{2EEA6EE1-4A38-47A2-8E2C-2EDDEBB775C1}" sibTransId="{8A289713-BEF5-4F40-AEDE-0EFD14B24662}"/>
    <dgm:cxn modelId="{5C9F3E02-8716-41B4-B272-A3B74FE8D9CD}" type="presOf" srcId="{FA895EF8-5BCA-4002-8B5A-8D2B62DE5947}" destId="{065B84EA-439F-4CC8-8DBB-E4B3B095C810}" srcOrd="0" destOrd="2" presId="urn:microsoft.com/office/officeart/2005/8/layout/vList2"/>
    <dgm:cxn modelId="{5F87B403-108D-4F8A-8830-65A2F9426294}" srcId="{83891E9D-F7E5-4E7E-853E-E2B9B4F19A20}" destId="{AA82C5C6-8E8D-48DC-9B64-B81DF4D8A159}" srcOrd="0" destOrd="0" parTransId="{ACA4BA21-92DB-4E44-BE08-3348D990FB6F}" sibTransId="{9135A39A-DBF5-48F9-B54A-282875FB2A17}"/>
    <dgm:cxn modelId="{DB911126-9640-45BF-88E1-BEB552580599}" srcId="{AA82C5C6-8E8D-48DC-9B64-B81DF4D8A159}" destId="{4D77A868-8BDA-4BF4-BC19-5E29D2818B28}" srcOrd="2" destOrd="0" parTransId="{CB45203A-E88F-4923-A953-5BC34355F31C}" sibTransId="{B0C32804-9251-41F2-99FA-6DD11E13BAA4}"/>
    <dgm:cxn modelId="{C3804EDC-7FCA-4555-A73C-52AC08FE4544}" type="presOf" srcId="{426EF74D-AA8B-4CCB-8ED3-7ED9E3F09C98}" destId="{73575391-36E1-42FF-89E3-59FEFA7ED3FC}" srcOrd="0" destOrd="0" presId="urn:microsoft.com/office/officeart/2005/8/layout/vList2"/>
    <dgm:cxn modelId="{5A540633-B599-46FE-AE0A-7DFD8444D557}" srcId="{426EF74D-AA8B-4CCB-8ED3-7ED9E3F09C98}" destId="{FA895EF8-5BCA-4002-8B5A-8D2B62DE5947}" srcOrd="2" destOrd="0" parTransId="{8D0286CF-11CD-422F-B3C8-7F22C44DAC88}" sibTransId="{FA4F9129-4BE0-45A1-9B28-2E6A00563267}"/>
    <dgm:cxn modelId="{C82F4C4E-2E09-4FA2-B36D-991FC8201A20}" type="presOf" srcId="{86430534-E901-4834-BACC-CE18E64E4356}" destId="{065B84EA-439F-4CC8-8DBB-E4B3B095C810}" srcOrd="0" destOrd="0" presId="urn:microsoft.com/office/officeart/2005/8/layout/vList2"/>
    <dgm:cxn modelId="{C4458FE6-DC47-4185-8449-599F6434363A}" srcId="{426EF74D-AA8B-4CCB-8ED3-7ED9E3F09C98}" destId="{86430534-E901-4834-BACC-CE18E64E4356}" srcOrd="0" destOrd="0" parTransId="{12D227AC-1C5A-4508-BF3F-CF82B9493191}" sibTransId="{17E93D8F-5760-4345-943C-ADC42BCED216}"/>
    <dgm:cxn modelId="{7E213617-21CD-487E-95C9-36CFBA016AEB}" type="presOf" srcId="{C889D04E-0006-4D9B-AD0F-2E0CA2F2E6CE}" destId="{EC7FA55D-B35D-4899-AE62-2C1C31DD0653}" srcOrd="0" destOrd="0" presId="urn:microsoft.com/office/officeart/2005/8/layout/vList2"/>
    <dgm:cxn modelId="{4844781F-62CF-4F49-A166-3B9C61F8E887}" type="presOf" srcId="{7ED644C5-49FB-4F54-B7C4-0343599F094A}" destId="{065B84EA-439F-4CC8-8DBB-E4B3B095C810}" srcOrd="0" destOrd="1" presId="urn:microsoft.com/office/officeart/2005/8/layout/vList2"/>
    <dgm:cxn modelId="{0D8D8DD8-D551-4F79-9A0A-02482FC01A56}" type="presOf" srcId="{9F97AF75-19E8-4381-9877-FB52E74ED884}" destId="{EC7FA55D-B35D-4899-AE62-2C1C31DD0653}" srcOrd="0" destOrd="1" presId="urn:microsoft.com/office/officeart/2005/8/layout/vList2"/>
    <dgm:cxn modelId="{551AA544-1B55-439E-945E-9A740F7D01DA}" type="presOf" srcId="{4D77A868-8BDA-4BF4-BC19-5E29D2818B28}" destId="{EC7FA55D-B35D-4899-AE62-2C1C31DD0653}" srcOrd="0" destOrd="2" presId="urn:microsoft.com/office/officeart/2005/8/layout/vList2"/>
    <dgm:cxn modelId="{8A9D2CF7-C959-4364-8D22-A3BECA886B8C}" type="presOf" srcId="{83891E9D-F7E5-4E7E-853E-E2B9B4F19A20}" destId="{D8090C5A-1A99-4EBA-BDB6-241A4709DE4D}" srcOrd="0" destOrd="0" presId="urn:microsoft.com/office/officeart/2005/8/layout/vList2"/>
    <dgm:cxn modelId="{2CA4DC30-CE68-4B54-A02B-68AA3E17EE99}" srcId="{426EF74D-AA8B-4CCB-8ED3-7ED9E3F09C98}" destId="{7ED644C5-49FB-4F54-B7C4-0343599F094A}" srcOrd="1" destOrd="0" parTransId="{725C0565-FC29-446A-ADE9-33C4C942815F}" sibTransId="{65CA2DCD-DAEA-4BD8-96EA-F53FBBDEF9A1}"/>
    <dgm:cxn modelId="{AE5D27BF-A194-4154-81D2-CC954EA52333}" type="presParOf" srcId="{D8090C5A-1A99-4EBA-BDB6-241A4709DE4D}" destId="{5C201368-9DBD-4C02-B8EE-ED28A2DFABC7}" srcOrd="0" destOrd="0" presId="urn:microsoft.com/office/officeart/2005/8/layout/vList2"/>
    <dgm:cxn modelId="{A3779C97-912E-4E14-B523-5C34AD9D523C}" type="presParOf" srcId="{D8090C5A-1A99-4EBA-BDB6-241A4709DE4D}" destId="{EC7FA55D-B35D-4899-AE62-2C1C31DD0653}" srcOrd="1" destOrd="0" presId="urn:microsoft.com/office/officeart/2005/8/layout/vList2"/>
    <dgm:cxn modelId="{6AA424B2-6869-4278-83BD-BB31D3B61DFC}" type="presParOf" srcId="{D8090C5A-1A99-4EBA-BDB6-241A4709DE4D}" destId="{73575391-36E1-42FF-89E3-59FEFA7ED3FC}" srcOrd="2" destOrd="0" presId="urn:microsoft.com/office/officeart/2005/8/layout/vList2"/>
    <dgm:cxn modelId="{26A2EAD6-0D47-4FC6-A92B-E2368CF99EE5}" type="presParOf" srcId="{D8090C5A-1A99-4EBA-BDB6-241A4709DE4D}" destId="{065B84EA-439F-4CC8-8DBB-E4B3B095C810}"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7BE4946-6AEC-4EEF-89F1-508F98DF69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8BA031B-EE51-4D2F-B7F6-9D9930F08F72}">
      <dgm:prSet phldrT="[Text]" custT="1"/>
      <dgm:spPr/>
      <dgm:t>
        <a:bodyPr/>
        <a:lstStyle/>
        <a:p>
          <a:r>
            <a:rPr lang="en-US" sz="3000" dirty="0" smtClean="0"/>
            <a:t>Signs, props and banners can make the difference between broad coverage and no media attention at all.</a:t>
          </a:r>
          <a:endParaRPr lang="en-US" sz="3000" dirty="0"/>
        </a:p>
      </dgm:t>
    </dgm:pt>
    <dgm:pt modelId="{FAB34B56-2BBB-4C94-99A6-2A2FCB553ACB}" type="parTrans" cxnId="{85964EC0-457B-4222-B24E-7957880F85BB}">
      <dgm:prSet/>
      <dgm:spPr/>
      <dgm:t>
        <a:bodyPr/>
        <a:lstStyle/>
        <a:p>
          <a:endParaRPr lang="en-US"/>
        </a:p>
      </dgm:t>
    </dgm:pt>
    <dgm:pt modelId="{1D861F99-B647-4CE5-96D6-33117DC8B2C2}" type="sibTrans" cxnId="{85964EC0-457B-4222-B24E-7957880F85BB}">
      <dgm:prSet/>
      <dgm:spPr/>
      <dgm:t>
        <a:bodyPr/>
        <a:lstStyle/>
        <a:p>
          <a:endParaRPr lang="en-US"/>
        </a:p>
      </dgm:t>
    </dgm:pt>
    <dgm:pt modelId="{3327560D-4AA8-4396-B4F0-4F727BC14807}">
      <dgm:prSet phldrT="[Text]" custT="1"/>
      <dgm:spPr/>
      <dgm:t>
        <a:bodyPr/>
        <a:lstStyle/>
        <a:p>
          <a:r>
            <a:rPr lang="en-US" sz="3000" dirty="0" smtClean="0"/>
            <a:t>Effective visuals are clear, relevant to the issue, and understandable to people without religious backgrounds</a:t>
          </a:r>
          <a:endParaRPr lang="en-US" sz="3000" dirty="0"/>
        </a:p>
      </dgm:t>
    </dgm:pt>
    <dgm:pt modelId="{ACCBEBB1-5286-4BEF-B768-37BA90C727EE}" type="parTrans" cxnId="{5AB7CF56-02D8-44EE-A64C-63B14BD4F196}">
      <dgm:prSet/>
      <dgm:spPr/>
      <dgm:t>
        <a:bodyPr/>
        <a:lstStyle/>
        <a:p>
          <a:endParaRPr lang="en-US"/>
        </a:p>
      </dgm:t>
    </dgm:pt>
    <dgm:pt modelId="{1E5BC8B7-7B0F-4A9A-8EDB-2199FC0A4887}" type="sibTrans" cxnId="{5AB7CF56-02D8-44EE-A64C-63B14BD4F196}">
      <dgm:prSet/>
      <dgm:spPr/>
      <dgm:t>
        <a:bodyPr/>
        <a:lstStyle/>
        <a:p>
          <a:endParaRPr lang="en-US"/>
        </a:p>
      </dgm:t>
    </dgm:pt>
    <dgm:pt modelId="{055FE1C2-F787-4F58-AF77-CBF6AA80BF54}" type="pres">
      <dgm:prSet presAssocID="{D7BE4946-6AEC-4EEF-89F1-508F98DF693E}" presName="linear" presStyleCnt="0">
        <dgm:presLayoutVars>
          <dgm:animLvl val="lvl"/>
          <dgm:resizeHandles val="exact"/>
        </dgm:presLayoutVars>
      </dgm:prSet>
      <dgm:spPr/>
      <dgm:t>
        <a:bodyPr/>
        <a:lstStyle/>
        <a:p>
          <a:endParaRPr lang="en-US"/>
        </a:p>
      </dgm:t>
    </dgm:pt>
    <dgm:pt modelId="{8DB46442-DCA1-4AC0-8C06-1ACCC3C543CB}" type="pres">
      <dgm:prSet presAssocID="{18BA031B-EE51-4D2F-B7F6-9D9930F08F72}" presName="parentText" presStyleLbl="node1" presStyleIdx="0" presStyleCnt="2">
        <dgm:presLayoutVars>
          <dgm:chMax val="0"/>
          <dgm:bulletEnabled val="1"/>
        </dgm:presLayoutVars>
      </dgm:prSet>
      <dgm:spPr/>
      <dgm:t>
        <a:bodyPr/>
        <a:lstStyle/>
        <a:p>
          <a:endParaRPr lang="en-US"/>
        </a:p>
      </dgm:t>
    </dgm:pt>
    <dgm:pt modelId="{74A39992-FB31-46F2-98D0-D30369C18B52}" type="pres">
      <dgm:prSet presAssocID="{1D861F99-B647-4CE5-96D6-33117DC8B2C2}" presName="spacer" presStyleCnt="0"/>
      <dgm:spPr/>
    </dgm:pt>
    <dgm:pt modelId="{4C680E0C-E27E-43AE-A4E3-27C84D55B3CF}" type="pres">
      <dgm:prSet presAssocID="{3327560D-4AA8-4396-B4F0-4F727BC14807}" presName="parentText" presStyleLbl="node1" presStyleIdx="1" presStyleCnt="2" custLinFactNeighborX="-1250" custLinFactNeighborY="-49996">
        <dgm:presLayoutVars>
          <dgm:chMax val="0"/>
          <dgm:bulletEnabled val="1"/>
        </dgm:presLayoutVars>
      </dgm:prSet>
      <dgm:spPr/>
      <dgm:t>
        <a:bodyPr/>
        <a:lstStyle/>
        <a:p>
          <a:endParaRPr lang="en-US"/>
        </a:p>
      </dgm:t>
    </dgm:pt>
  </dgm:ptLst>
  <dgm:cxnLst>
    <dgm:cxn modelId="{78810B4B-1D0E-4305-81D8-183B17BF798F}" type="presOf" srcId="{18BA031B-EE51-4D2F-B7F6-9D9930F08F72}" destId="{8DB46442-DCA1-4AC0-8C06-1ACCC3C543CB}" srcOrd="0" destOrd="0" presId="urn:microsoft.com/office/officeart/2005/8/layout/vList2"/>
    <dgm:cxn modelId="{9D9F32B4-6C48-48DE-9D21-2A5922705000}" type="presOf" srcId="{3327560D-4AA8-4396-B4F0-4F727BC14807}" destId="{4C680E0C-E27E-43AE-A4E3-27C84D55B3CF}" srcOrd="0" destOrd="0" presId="urn:microsoft.com/office/officeart/2005/8/layout/vList2"/>
    <dgm:cxn modelId="{BF2C5943-281C-423F-8440-DF78A31CE9E6}" type="presOf" srcId="{D7BE4946-6AEC-4EEF-89F1-508F98DF693E}" destId="{055FE1C2-F787-4F58-AF77-CBF6AA80BF54}" srcOrd="0" destOrd="0" presId="urn:microsoft.com/office/officeart/2005/8/layout/vList2"/>
    <dgm:cxn modelId="{5AB7CF56-02D8-44EE-A64C-63B14BD4F196}" srcId="{D7BE4946-6AEC-4EEF-89F1-508F98DF693E}" destId="{3327560D-4AA8-4396-B4F0-4F727BC14807}" srcOrd="1" destOrd="0" parTransId="{ACCBEBB1-5286-4BEF-B768-37BA90C727EE}" sibTransId="{1E5BC8B7-7B0F-4A9A-8EDB-2199FC0A4887}"/>
    <dgm:cxn modelId="{85964EC0-457B-4222-B24E-7957880F85BB}" srcId="{D7BE4946-6AEC-4EEF-89F1-508F98DF693E}" destId="{18BA031B-EE51-4D2F-B7F6-9D9930F08F72}" srcOrd="0" destOrd="0" parTransId="{FAB34B56-2BBB-4C94-99A6-2A2FCB553ACB}" sibTransId="{1D861F99-B647-4CE5-96D6-33117DC8B2C2}"/>
    <dgm:cxn modelId="{D60AEF0F-6B29-4E42-A06C-E8E4AFCFA4A3}" type="presParOf" srcId="{055FE1C2-F787-4F58-AF77-CBF6AA80BF54}" destId="{8DB46442-DCA1-4AC0-8C06-1ACCC3C543CB}" srcOrd="0" destOrd="0" presId="urn:microsoft.com/office/officeart/2005/8/layout/vList2"/>
    <dgm:cxn modelId="{7BB08C03-EF98-4BE8-BDC3-1571DA3D6E9D}" type="presParOf" srcId="{055FE1C2-F787-4F58-AF77-CBF6AA80BF54}" destId="{74A39992-FB31-46F2-98D0-D30369C18B52}" srcOrd="1" destOrd="0" presId="urn:microsoft.com/office/officeart/2005/8/layout/vList2"/>
    <dgm:cxn modelId="{E0D58A3A-0569-42F5-9427-83B36D3DD50D}" type="presParOf" srcId="{055FE1C2-F787-4F58-AF77-CBF6AA80BF54}" destId="{4C680E0C-E27E-43AE-A4E3-27C84D55B3C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F7ABFDD-0FBE-4554-8CE5-9BD1A919270E}" type="doc">
      <dgm:prSet loTypeId="urn:diagrams.loki3.com/VaryingWidthList+Icon" loCatId="list" qsTypeId="urn:microsoft.com/office/officeart/2005/8/quickstyle/simple1" qsCatId="simple" csTypeId="urn:microsoft.com/office/officeart/2005/8/colors/accent1_2" csCatId="accent1" phldr="1"/>
      <dgm:spPr/>
    </dgm:pt>
    <dgm:pt modelId="{0DA6A1E4-5879-42FF-A7CE-C6A69821EF6C}">
      <dgm:prSet phldrT="[Text]"/>
      <dgm:spPr/>
      <dgm:t>
        <a:bodyPr/>
        <a:lstStyle/>
        <a:p>
          <a:r>
            <a:rPr lang="en-US" b="1" dirty="0" smtClean="0"/>
            <a:t>Political relevance: </a:t>
          </a:r>
          <a:r>
            <a:rPr lang="en-US" dirty="0" smtClean="0"/>
            <a:t>events should coincide with major, relevant political developments.</a:t>
          </a:r>
          <a:endParaRPr lang="en-US" dirty="0"/>
        </a:p>
      </dgm:t>
    </dgm:pt>
    <dgm:pt modelId="{1E57DD6C-1F54-4251-8264-DF58FC92CFCB}" type="parTrans" cxnId="{F687085E-D05B-4E8F-9B2A-386256EF0CBF}">
      <dgm:prSet/>
      <dgm:spPr/>
      <dgm:t>
        <a:bodyPr/>
        <a:lstStyle/>
        <a:p>
          <a:endParaRPr lang="en-US"/>
        </a:p>
      </dgm:t>
    </dgm:pt>
    <dgm:pt modelId="{3ED83197-4552-4C3D-9D9F-364E7F8331AD}" type="sibTrans" cxnId="{F687085E-D05B-4E8F-9B2A-386256EF0CBF}">
      <dgm:prSet/>
      <dgm:spPr/>
      <dgm:t>
        <a:bodyPr/>
        <a:lstStyle/>
        <a:p>
          <a:endParaRPr lang="en-US"/>
        </a:p>
      </dgm:t>
    </dgm:pt>
    <dgm:pt modelId="{167BB5EB-852E-4610-AC84-CEFD07E72667}">
      <dgm:prSet phldrT="[Text]"/>
      <dgm:spPr/>
      <dgm:t>
        <a:bodyPr/>
        <a:lstStyle/>
        <a:p>
          <a:r>
            <a:rPr lang="en-US" b="1" dirty="0" smtClean="0"/>
            <a:t>Current events: </a:t>
          </a:r>
          <a:r>
            <a:rPr lang="en-US" dirty="0" smtClean="0"/>
            <a:t>Major breaking news can provide a hook for you to latch onto.   </a:t>
          </a:r>
          <a:endParaRPr lang="en-US" dirty="0"/>
        </a:p>
      </dgm:t>
    </dgm:pt>
    <dgm:pt modelId="{B11DEE86-4D73-49DB-AD80-782E57C6E241}" type="parTrans" cxnId="{12757C5A-0531-4CB1-89BA-98A1EB5BCED7}">
      <dgm:prSet/>
      <dgm:spPr/>
      <dgm:t>
        <a:bodyPr/>
        <a:lstStyle/>
        <a:p>
          <a:endParaRPr lang="en-US"/>
        </a:p>
      </dgm:t>
    </dgm:pt>
    <dgm:pt modelId="{A068E211-B9FE-45C9-BCA1-B411A87BBC54}" type="sibTrans" cxnId="{12757C5A-0531-4CB1-89BA-98A1EB5BCED7}">
      <dgm:prSet/>
      <dgm:spPr/>
      <dgm:t>
        <a:bodyPr/>
        <a:lstStyle/>
        <a:p>
          <a:endParaRPr lang="en-US"/>
        </a:p>
      </dgm:t>
    </dgm:pt>
    <dgm:pt modelId="{1136F911-8867-4050-9DBA-4DF9CF61E5D7}">
      <dgm:prSet phldrT="[Text]"/>
      <dgm:spPr/>
      <dgm:t>
        <a:bodyPr/>
        <a:lstStyle/>
        <a:p>
          <a:r>
            <a:rPr lang="en-US" b="1" dirty="0" smtClean="0"/>
            <a:t>Symbolic significance: </a:t>
          </a:r>
          <a:r>
            <a:rPr lang="en-US" dirty="0" smtClean="0"/>
            <a:t>Connecting the timing of your event with a relevant holiday or anniversary can increase your chances of coverage.   </a:t>
          </a:r>
          <a:endParaRPr lang="en-US" dirty="0"/>
        </a:p>
      </dgm:t>
    </dgm:pt>
    <dgm:pt modelId="{BC940B2E-81DD-4901-9AC7-9E83AAE32180}" type="parTrans" cxnId="{F38026A9-6CD0-4A5B-9D6D-1F5181DDDF88}">
      <dgm:prSet/>
      <dgm:spPr/>
      <dgm:t>
        <a:bodyPr/>
        <a:lstStyle/>
        <a:p>
          <a:endParaRPr lang="en-US"/>
        </a:p>
      </dgm:t>
    </dgm:pt>
    <dgm:pt modelId="{7943A2CC-7C65-4857-9849-137FC10E6323}" type="sibTrans" cxnId="{F38026A9-6CD0-4A5B-9D6D-1F5181DDDF88}">
      <dgm:prSet/>
      <dgm:spPr/>
      <dgm:t>
        <a:bodyPr/>
        <a:lstStyle/>
        <a:p>
          <a:endParaRPr lang="en-US"/>
        </a:p>
      </dgm:t>
    </dgm:pt>
    <dgm:pt modelId="{2F9EC317-C95A-47A3-894E-679373C1F38C}" type="pres">
      <dgm:prSet presAssocID="{5F7ABFDD-0FBE-4554-8CE5-9BD1A919270E}" presName="Name0" presStyleCnt="0">
        <dgm:presLayoutVars>
          <dgm:resizeHandles/>
        </dgm:presLayoutVars>
      </dgm:prSet>
      <dgm:spPr/>
    </dgm:pt>
    <dgm:pt modelId="{42EEE6D3-3853-4DCB-820B-B77E261EB2D8}" type="pres">
      <dgm:prSet presAssocID="{0DA6A1E4-5879-42FF-A7CE-C6A69821EF6C}" presName="text" presStyleLbl="node1" presStyleIdx="0" presStyleCnt="3" custScaleX="141111">
        <dgm:presLayoutVars>
          <dgm:bulletEnabled val="1"/>
        </dgm:presLayoutVars>
      </dgm:prSet>
      <dgm:spPr/>
      <dgm:t>
        <a:bodyPr/>
        <a:lstStyle/>
        <a:p>
          <a:endParaRPr lang="en-US"/>
        </a:p>
      </dgm:t>
    </dgm:pt>
    <dgm:pt modelId="{9B0E1A1B-3E25-4CEB-9003-398DD7FF2F87}" type="pres">
      <dgm:prSet presAssocID="{3ED83197-4552-4C3D-9D9F-364E7F8331AD}" presName="space" presStyleCnt="0"/>
      <dgm:spPr/>
    </dgm:pt>
    <dgm:pt modelId="{F6B6A08B-FE83-463E-BFCA-6ADA5822E3A6}" type="pres">
      <dgm:prSet presAssocID="{167BB5EB-852E-4610-AC84-CEFD07E72667}" presName="text" presStyleLbl="node1" presStyleIdx="1" presStyleCnt="3" custScaleX="161270">
        <dgm:presLayoutVars>
          <dgm:bulletEnabled val="1"/>
        </dgm:presLayoutVars>
      </dgm:prSet>
      <dgm:spPr/>
      <dgm:t>
        <a:bodyPr/>
        <a:lstStyle/>
        <a:p>
          <a:endParaRPr lang="en-US"/>
        </a:p>
      </dgm:t>
    </dgm:pt>
    <dgm:pt modelId="{17DBC657-EE24-4DF7-8585-08624721B1BA}" type="pres">
      <dgm:prSet presAssocID="{A068E211-B9FE-45C9-BCA1-B411A87BBC54}" presName="space" presStyleCnt="0"/>
      <dgm:spPr/>
    </dgm:pt>
    <dgm:pt modelId="{C913E56E-F5A7-4644-9ACF-65E4E68C2777}" type="pres">
      <dgm:prSet presAssocID="{1136F911-8867-4050-9DBA-4DF9CF61E5D7}" presName="text" presStyleLbl="node1" presStyleIdx="2" presStyleCnt="3" custLinFactY="26262" custLinFactNeighborX="-2854" custLinFactNeighborY="100000">
        <dgm:presLayoutVars>
          <dgm:bulletEnabled val="1"/>
        </dgm:presLayoutVars>
      </dgm:prSet>
      <dgm:spPr/>
      <dgm:t>
        <a:bodyPr/>
        <a:lstStyle/>
        <a:p>
          <a:endParaRPr lang="en-US"/>
        </a:p>
      </dgm:t>
    </dgm:pt>
  </dgm:ptLst>
  <dgm:cxnLst>
    <dgm:cxn modelId="{12757C5A-0531-4CB1-89BA-98A1EB5BCED7}" srcId="{5F7ABFDD-0FBE-4554-8CE5-9BD1A919270E}" destId="{167BB5EB-852E-4610-AC84-CEFD07E72667}" srcOrd="1" destOrd="0" parTransId="{B11DEE86-4D73-49DB-AD80-782E57C6E241}" sibTransId="{A068E211-B9FE-45C9-BCA1-B411A87BBC54}"/>
    <dgm:cxn modelId="{F82C7289-3C79-4A33-AA68-0BD6B87F5CB9}" type="presOf" srcId="{167BB5EB-852E-4610-AC84-CEFD07E72667}" destId="{F6B6A08B-FE83-463E-BFCA-6ADA5822E3A6}" srcOrd="0" destOrd="0" presId="urn:diagrams.loki3.com/VaryingWidthList+Icon"/>
    <dgm:cxn modelId="{F38026A9-6CD0-4A5B-9D6D-1F5181DDDF88}" srcId="{5F7ABFDD-0FBE-4554-8CE5-9BD1A919270E}" destId="{1136F911-8867-4050-9DBA-4DF9CF61E5D7}" srcOrd="2" destOrd="0" parTransId="{BC940B2E-81DD-4901-9AC7-9E83AAE32180}" sibTransId="{7943A2CC-7C65-4857-9849-137FC10E6323}"/>
    <dgm:cxn modelId="{CEF56189-7239-4D86-8FCE-DA95E1A13496}" type="presOf" srcId="{1136F911-8867-4050-9DBA-4DF9CF61E5D7}" destId="{C913E56E-F5A7-4644-9ACF-65E4E68C2777}" srcOrd="0" destOrd="0" presId="urn:diagrams.loki3.com/VaryingWidthList+Icon"/>
    <dgm:cxn modelId="{94EAF34E-8776-487D-9728-AD788B85C26B}" type="presOf" srcId="{5F7ABFDD-0FBE-4554-8CE5-9BD1A919270E}" destId="{2F9EC317-C95A-47A3-894E-679373C1F38C}" srcOrd="0" destOrd="0" presId="urn:diagrams.loki3.com/VaryingWidthList+Icon"/>
    <dgm:cxn modelId="{F687085E-D05B-4E8F-9B2A-386256EF0CBF}" srcId="{5F7ABFDD-0FBE-4554-8CE5-9BD1A919270E}" destId="{0DA6A1E4-5879-42FF-A7CE-C6A69821EF6C}" srcOrd="0" destOrd="0" parTransId="{1E57DD6C-1F54-4251-8264-DF58FC92CFCB}" sibTransId="{3ED83197-4552-4C3D-9D9F-364E7F8331AD}"/>
    <dgm:cxn modelId="{EC9B09CF-2CB1-4340-B3FD-8790FDA248B0}" type="presOf" srcId="{0DA6A1E4-5879-42FF-A7CE-C6A69821EF6C}" destId="{42EEE6D3-3853-4DCB-820B-B77E261EB2D8}" srcOrd="0" destOrd="0" presId="urn:diagrams.loki3.com/VaryingWidthList+Icon"/>
    <dgm:cxn modelId="{3EFCFAB4-B821-4CE4-BA46-46567EFC9225}" type="presParOf" srcId="{2F9EC317-C95A-47A3-894E-679373C1F38C}" destId="{42EEE6D3-3853-4DCB-820B-B77E261EB2D8}" srcOrd="0" destOrd="0" presId="urn:diagrams.loki3.com/VaryingWidthList+Icon"/>
    <dgm:cxn modelId="{B97936E5-BE47-46BB-B421-B7F91D216C12}" type="presParOf" srcId="{2F9EC317-C95A-47A3-894E-679373C1F38C}" destId="{9B0E1A1B-3E25-4CEB-9003-398DD7FF2F87}" srcOrd="1" destOrd="0" presId="urn:diagrams.loki3.com/VaryingWidthList+Icon"/>
    <dgm:cxn modelId="{8A518C69-B754-4FE1-8A3D-4FE2F8F791E5}" type="presParOf" srcId="{2F9EC317-C95A-47A3-894E-679373C1F38C}" destId="{F6B6A08B-FE83-463E-BFCA-6ADA5822E3A6}" srcOrd="2" destOrd="0" presId="urn:diagrams.loki3.com/VaryingWidthList+Icon"/>
    <dgm:cxn modelId="{D3AD6C3E-9DE8-4BBB-B303-F77998219372}" type="presParOf" srcId="{2F9EC317-C95A-47A3-894E-679373C1F38C}" destId="{17DBC657-EE24-4DF7-8585-08624721B1BA}" srcOrd="3" destOrd="0" presId="urn:diagrams.loki3.com/VaryingWidthList+Icon"/>
    <dgm:cxn modelId="{7EC98A01-A38F-497D-9288-981390258D99}" type="presParOf" srcId="{2F9EC317-C95A-47A3-894E-679373C1F38C}" destId="{C913E56E-F5A7-4644-9ACF-65E4E68C2777}" srcOrd="4" destOrd="0" presId="urn:diagrams.loki3.com/VaryingWidthList+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21C773D-93ED-4727-9A4C-8325572AFE5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A5537079-BD3A-45C9-9E3B-1AA461B960D2}">
      <dgm:prSet custT="1"/>
      <dgm:spPr/>
      <dgm:t>
        <a:bodyPr/>
        <a:lstStyle/>
        <a:p>
          <a:pPr rtl="0"/>
          <a:r>
            <a:rPr lang="en-US" sz="2400" dirty="0" smtClean="0"/>
            <a:t>Politicians are media magnets, but must be handled with care. Make sure:</a:t>
          </a:r>
          <a:endParaRPr lang="en-US" sz="2400" dirty="0"/>
        </a:p>
      </dgm:t>
    </dgm:pt>
    <dgm:pt modelId="{142C1127-D09B-448F-A08F-6C9AF75FBD07}" type="parTrans" cxnId="{8FDAB919-DE00-48E5-BB96-6A90606BD2EC}">
      <dgm:prSet/>
      <dgm:spPr/>
      <dgm:t>
        <a:bodyPr/>
        <a:lstStyle/>
        <a:p>
          <a:endParaRPr lang="en-US"/>
        </a:p>
      </dgm:t>
    </dgm:pt>
    <dgm:pt modelId="{53CA4449-DBE3-448B-8A21-2918AC2B5927}" type="sibTrans" cxnId="{8FDAB919-DE00-48E5-BB96-6A90606BD2EC}">
      <dgm:prSet/>
      <dgm:spPr/>
      <dgm:t>
        <a:bodyPr/>
        <a:lstStyle/>
        <a:p>
          <a:endParaRPr lang="en-US"/>
        </a:p>
      </dgm:t>
    </dgm:pt>
    <dgm:pt modelId="{8014D96E-164C-4CB3-BE4E-F9E1C445BE2B}">
      <dgm:prSet custT="1"/>
      <dgm:spPr/>
      <dgm:t>
        <a:bodyPr/>
        <a:lstStyle/>
        <a:p>
          <a:pPr rtl="0"/>
          <a:r>
            <a:rPr lang="en-US" sz="2400" dirty="0" smtClean="0"/>
            <a:t>They are relevant to your issue (the mayor’s opinion on the federal budget doesn’t matter).</a:t>
          </a:r>
          <a:endParaRPr lang="en-US" sz="2400" dirty="0"/>
        </a:p>
      </dgm:t>
    </dgm:pt>
    <dgm:pt modelId="{F8FAED9E-2895-4AAB-B770-670243FFB606}" type="parTrans" cxnId="{6139CC2A-C0A8-40EA-BB7F-2D32C2228D32}">
      <dgm:prSet/>
      <dgm:spPr/>
      <dgm:t>
        <a:bodyPr/>
        <a:lstStyle/>
        <a:p>
          <a:endParaRPr lang="en-US"/>
        </a:p>
      </dgm:t>
    </dgm:pt>
    <dgm:pt modelId="{7E10F30A-CA0B-493E-A714-3F740A79BCE8}" type="sibTrans" cxnId="{6139CC2A-C0A8-40EA-BB7F-2D32C2228D32}">
      <dgm:prSet/>
      <dgm:spPr/>
      <dgm:t>
        <a:bodyPr/>
        <a:lstStyle/>
        <a:p>
          <a:endParaRPr lang="en-US"/>
        </a:p>
      </dgm:t>
    </dgm:pt>
    <dgm:pt modelId="{42452348-5F96-4C22-817C-372D7463223D}">
      <dgm:prSet custT="1"/>
      <dgm:spPr/>
      <dgm:t>
        <a:bodyPr/>
        <a:lstStyle/>
        <a:p>
          <a:pPr rtl="0"/>
          <a:r>
            <a:rPr lang="en-US" sz="2400" dirty="0" smtClean="0"/>
            <a:t>They don’t totally overshadow your message.</a:t>
          </a:r>
          <a:endParaRPr lang="en-US" sz="2400" dirty="0"/>
        </a:p>
      </dgm:t>
    </dgm:pt>
    <dgm:pt modelId="{EA1C826E-1526-426E-8296-3AA9AA11D225}" type="parTrans" cxnId="{5BA241FF-D4DD-4EEE-9512-678419112AB9}">
      <dgm:prSet/>
      <dgm:spPr/>
      <dgm:t>
        <a:bodyPr/>
        <a:lstStyle/>
        <a:p>
          <a:endParaRPr lang="en-US"/>
        </a:p>
      </dgm:t>
    </dgm:pt>
    <dgm:pt modelId="{FB830C23-BA9D-4276-B265-A943B5163CFF}" type="sibTrans" cxnId="{5BA241FF-D4DD-4EEE-9512-678419112AB9}">
      <dgm:prSet/>
      <dgm:spPr/>
      <dgm:t>
        <a:bodyPr/>
        <a:lstStyle/>
        <a:p>
          <a:endParaRPr lang="en-US"/>
        </a:p>
      </dgm:t>
    </dgm:pt>
    <dgm:pt modelId="{C3B2457A-3E37-4B50-8979-D7E09DC6E0F3}">
      <dgm:prSet custT="1"/>
      <dgm:spPr/>
      <dgm:t>
        <a:bodyPr/>
        <a:lstStyle/>
        <a:p>
          <a:pPr rtl="0"/>
          <a:r>
            <a:rPr lang="en-US" sz="2400" dirty="0" smtClean="0"/>
            <a:t>They aren’t in the midst of scandal.</a:t>
          </a:r>
          <a:endParaRPr lang="en-US" sz="2400" dirty="0"/>
        </a:p>
      </dgm:t>
    </dgm:pt>
    <dgm:pt modelId="{D9BE8D77-AB04-4814-A0C8-3995FDAF55AB}" type="parTrans" cxnId="{5ABC4AD2-4B70-4971-B862-61A12453393D}">
      <dgm:prSet/>
      <dgm:spPr/>
      <dgm:t>
        <a:bodyPr/>
        <a:lstStyle/>
        <a:p>
          <a:endParaRPr lang="en-US"/>
        </a:p>
      </dgm:t>
    </dgm:pt>
    <dgm:pt modelId="{5D0C0139-24F5-4BB3-991C-2666A053DC16}" type="sibTrans" cxnId="{5ABC4AD2-4B70-4971-B862-61A12453393D}">
      <dgm:prSet/>
      <dgm:spPr/>
      <dgm:t>
        <a:bodyPr/>
        <a:lstStyle/>
        <a:p>
          <a:endParaRPr lang="en-US"/>
        </a:p>
      </dgm:t>
    </dgm:pt>
    <dgm:pt modelId="{473C8649-51F4-4E0D-AB33-32503241EEFA}" type="pres">
      <dgm:prSet presAssocID="{621C773D-93ED-4727-9A4C-8325572AFE51}" presName="linearFlow" presStyleCnt="0">
        <dgm:presLayoutVars>
          <dgm:dir/>
          <dgm:animLvl val="lvl"/>
          <dgm:resizeHandles val="exact"/>
        </dgm:presLayoutVars>
      </dgm:prSet>
      <dgm:spPr/>
      <dgm:t>
        <a:bodyPr/>
        <a:lstStyle/>
        <a:p>
          <a:endParaRPr lang="en-US"/>
        </a:p>
      </dgm:t>
    </dgm:pt>
    <dgm:pt modelId="{353C8960-A7DF-4210-91F0-F4B86B4B7C56}" type="pres">
      <dgm:prSet presAssocID="{A5537079-BD3A-45C9-9E3B-1AA461B960D2}" presName="composite" presStyleCnt="0"/>
      <dgm:spPr/>
    </dgm:pt>
    <dgm:pt modelId="{A79E0F39-18F3-48B3-8F2F-35F8D76430A4}" type="pres">
      <dgm:prSet presAssocID="{A5537079-BD3A-45C9-9E3B-1AA461B960D2}" presName="parentText" presStyleLbl="alignNode1" presStyleIdx="0" presStyleCnt="1">
        <dgm:presLayoutVars>
          <dgm:chMax val="1"/>
          <dgm:bulletEnabled val="1"/>
        </dgm:presLayoutVars>
      </dgm:prSet>
      <dgm:spPr/>
      <dgm:t>
        <a:bodyPr/>
        <a:lstStyle/>
        <a:p>
          <a:endParaRPr lang="en-US"/>
        </a:p>
      </dgm:t>
    </dgm:pt>
    <dgm:pt modelId="{19B95506-77A5-4FD1-9027-D211259830BA}" type="pres">
      <dgm:prSet presAssocID="{A5537079-BD3A-45C9-9E3B-1AA461B960D2}" presName="descendantText" presStyleLbl="alignAcc1" presStyleIdx="0" presStyleCnt="1" custLinFactNeighborX="29245" custLinFactNeighborY="-226">
        <dgm:presLayoutVars>
          <dgm:bulletEnabled val="1"/>
        </dgm:presLayoutVars>
      </dgm:prSet>
      <dgm:spPr/>
      <dgm:t>
        <a:bodyPr/>
        <a:lstStyle/>
        <a:p>
          <a:endParaRPr lang="en-US"/>
        </a:p>
      </dgm:t>
    </dgm:pt>
  </dgm:ptLst>
  <dgm:cxnLst>
    <dgm:cxn modelId="{5BA241FF-D4DD-4EEE-9512-678419112AB9}" srcId="{A5537079-BD3A-45C9-9E3B-1AA461B960D2}" destId="{42452348-5F96-4C22-817C-372D7463223D}" srcOrd="1" destOrd="0" parTransId="{EA1C826E-1526-426E-8296-3AA9AA11D225}" sibTransId="{FB830C23-BA9D-4276-B265-A943B5163CFF}"/>
    <dgm:cxn modelId="{2D74CC05-7C13-498D-9C0E-25EC16F52ED4}" type="presOf" srcId="{621C773D-93ED-4727-9A4C-8325572AFE51}" destId="{473C8649-51F4-4E0D-AB33-32503241EEFA}" srcOrd="0" destOrd="0" presId="urn:microsoft.com/office/officeart/2005/8/layout/chevron2"/>
    <dgm:cxn modelId="{6139CC2A-C0A8-40EA-BB7F-2D32C2228D32}" srcId="{A5537079-BD3A-45C9-9E3B-1AA461B960D2}" destId="{8014D96E-164C-4CB3-BE4E-F9E1C445BE2B}" srcOrd="0" destOrd="0" parTransId="{F8FAED9E-2895-4AAB-B770-670243FFB606}" sibTransId="{7E10F30A-CA0B-493E-A714-3F740A79BCE8}"/>
    <dgm:cxn modelId="{FE1D83C7-DC2F-4397-878D-5037CE129C13}" type="presOf" srcId="{42452348-5F96-4C22-817C-372D7463223D}" destId="{19B95506-77A5-4FD1-9027-D211259830BA}" srcOrd="0" destOrd="1" presId="urn:microsoft.com/office/officeart/2005/8/layout/chevron2"/>
    <dgm:cxn modelId="{8FDAB919-DE00-48E5-BB96-6A90606BD2EC}" srcId="{621C773D-93ED-4727-9A4C-8325572AFE51}" destId="{A5537079-BD3A-45C9-9E3B-1AA461B960D2}" srcOrd="0" destOrd="0" parTransId="{142C1127-D09B-448F-A08F-6C9AF75FBD07}" sibTransId="{53CA4449-DBE3-448B-8A21-2918AC2B5927}"/>
    <dgm:cxn modelId="{060A3078-8F8C-418A-9FB0-8826E515D489}" type="presOf" srcId="{8014D96E-164C-4CB3-BE4E-F9E1C445BE2B}" destId="{19B95506-77A5-4FD1-9027-D211259830BA}" srcOrd="0" destOrd="0" presId="urn:microsoft.com/office/officeart/2005/8/layout/chevron2"/>
    <dgm:cxn modelId="{5ABC4AD2-4B70-4971-B862-61A12453393D}" srcId="{A5537079-BD3A-45C9-9E3B-1AA461B960D2}" destId="{C3B2457A-3E37-4B50-8979-D7E09DC6E0F3}" srcOrd="2" destOrd="0" parTransId="{D9BE8D77-AB04-4814-A0C8-3995FDAF55AB}" sibTransId="{5D0C0139-24F5-4BB3-991C-2666A053DC16}"/>
    <dgm:cxn modelId="{1D6339EC-7E18-41BF-8422-2C1349409D7F}" type="presOf" srcId="{A5537079-BD3A-45C9-9E3B-1AA461B960D2}" destId="{A79E0F39-18F3-48B3-8F2F-35F8D76430A4}" srcOrd="0" destOrd="0" presId="urn:microsoft.com/office/officeart/2005/8/layout/chevron2"/>
    <dgm:cxn modelId="{80FF0925-C6DA-4979-907A-BA70587BFE62}" type="presOf" srcId="{C3B2457A-3E37-4B50-8979-D7E09DC6E0F3}" destId="{19B95506-77A5-4FD1-9027-D211259830BA}" srcOrd="0" destOrd="2" presId="urn:microsoft.com/office/officeart/2005/8/layout/chevron2"/>
    <dgm:cxn modelId="{0D774334-F57C-4D45-9010-E7027EBBECDB}" type="presParOf" srcId="{473C8649-51F4-4E0D-AB33-32503241EEFA}" destId="{353C8960-A7DF-4210-91F0-F4B86B4B7C56}" srcOrd="0" destOrd="0" presId="urn:microsoft.com/office/officeart/2005/8/layout/chevron2"/>
    <dgm:cxn modelId="{A9883954-72A4-462F-A52E-7D5B9C198413}" type="presParOf" srcId="{353C8960-A7DF-4210-91F0-F4B86B4B7C56}" destId="{A79E0F39-18F3-48B3-8F2F-35F8D76430A4}" srcOrd="0" destOrd="0" presId="urn:microsoft.com/office/officeart/2005/8/layout/chevron2"/>
    <dgm:cxn modelId="{3077AE59-BD67-4D45-B26B-FCC8E6055F78}" type="presParOf" srcId="{353C8960-A7DF-4210-91F0-F4B86B4B7C56}" destId="{19B95506-77A5-4FD1-9027-D211259830B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C983EBD-D3CB-4DED-AAA7-832F0D1AC20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4206B3F-AC1D-4040-8AB0-498D20A8A53B}">
      <dgm:prSet custT="1"/>
      <dgm:spPr/>
      <dgm:t>
        <a:bodyPr/>
        <a:lstStyle/>
        <a:p>
          <a:pPr rtl="0"/>
          <a:r>
            <a:rPr lang="en-US" sz="3600" dirty="0" smtClean="0"/>
            <a:t>Unlikely allies or unique partnerships get journalists’ attention. Some examples:</a:t>
          </a:r>
          <a:endParaRPr lang="en-US" sz="3600" dirty="0"/>
        </a:p>
      </dgm:t>
    </dgm:pt>
    <dgm:pt modelId="{B6DEE8C2-E563-4882-9663-F3B19593B881}" type="parTrans" cxnId="{159248EF-B16A-40BC-B242-C05301184536}">
      <dgm:prSet/>
      <dgm:spPr/>
      <dgm:t>
        <a:bodyPr/>
        <a:lstStyle/>
        <a:p>
          <a:endParaRPr lang="en-US"/>
        </a:p>
      </dgm:t>
    </dgm:pt>
    <dgm:pt modelId="{758B1985-8472-4802-A13F-2D2A2FB29F39}" type="sibTrans" cxnId="{159248EF-B16A-40BC-B242-C05301184536}">
      <dgm:prSet/>
      <dgm:spPr/>
      <dgm:t>
        <a:bodyPr/>
        <a:lstStyle/>
        <a:p>
          <a:endParaRPr lang="en-US"/>
        </a:p>
      </dgm:t>
    </dgm:pt>
    <dgm:pt modelId="{FDC41C95-C1A7-4930-AA91-E0251E08878E}">
      <dgm:prSet custT="1"/>
      <dgm:spPr/>
      <dgm:t>
        <a:bodyPr/>
        <a:lstStyle/>
        <a:p>
          <a:pPr rtl="0"/>
          <a:r>
            <a:rPr lang="en-US" sz="3000" dirty="0" smtClean="0"/>
            <a:t>Liberals and conservatives</a:t>
          </a:r>
          <a:endParaRPr lang="en-US" sz="3000" dirty="0"/>
        </a:p>
      </dgm:t>
    </dgm:pt>
    <dgm:pt modelId="{6F11C020-A9B2-4EC1-8971-71EA029B6F89}" type="parTrans" cxnId="{CA4D438C-12E2-4071-B126-90680D6E6DFA}">
      <dgm:prSet/>
      <dgm:spPr/>
      <dgm:t>
        <a:bodyPr/>
        <a:lstStyle/>
        <a:p>
          <a:endParaRPr lang="en-US"/>
        </a:p>
      </dgm:t>
    </dgm:pt>
    <dgm:pt modelId="{47B30ADA-E0F9-4A05-86C2-50B2F1DE3F6F}" type="sibTrans" cxnId="{CA4D438C-12E2-4071-B126-90680D6E6DFA}">
      <dgm:prSet/>
      <dgm:spPr/>
      <dgm:t>
        <a:bodyPr/>
        <a:lstStyle/>
        <a:p>
          <a:endParaRPr lang="en-US"/>
        </a:p>
      </dgm:t>
    </dgm:pt>
    <dgm:pt modelId="{2B8F7C0D-0EBC-41E2-98EA-79493EE155AE}">
      <dgm:prSet custT="1"/>
      <dgm:spPr/>
      <dgm:t>
        <a:bodyPr/>
        <a:lstStyle/>
        <a:p>
          <a:pPr rtl="0"/>
          <a:r>
            <a:rPr lang="en-US" sz="3000" dirty="0" smtClean="0"/>
            <a:t>Business leaders and faith leaders</a:t>
          </a:r>
          <a:endParaRPr lang="en-US" sz="3000" dirty="0"/>
        </a:p>
      </dgm:t>
    </dgm:pt>
    <dgm:pt modelId="{73404983-AF24-4767-98CE-23F951A2E6EB}" type="parTrans" cxnId="{BF3B6BC2-077E-43B6-AD9C-2F7DED340DF2}">
      <dgm:prSet/>
      <dgm:spPr/>
      <dgm:t>
        <a:bodyPr/>
        <a:lstStyle/>
        <a:p>
          <a:endParaRPr lang="en-US"/>
        </a:p>
      </dgm:t>
    </dgm:pt>
    <dgm:pt modelId="{4A787A0E-2544-4CFB-BB31-EA6E95A87D38}" type="sibTrans" cxnId="{BF3B6BC2-077E-43B6-AD9C-2F7DED340DF2}">
      <dgm:prSet/>
      <dgm:spPr/>
      <dgm:t>
        <a:bodyPr/>
        <a:lstStyle/>
        <a:p>
          <a:endParaRPr lang="en-US"/>
        </a:p>
      </dgm:t>
    </dgm:pt>
    <dgm:pt modelId="{F3713347-9C68-4368-8E09-2A663491462D}">
      <dgm:prSet custT="1"/>
      <dgm:spPr/>
      <dgm:t>
        <a:bodyPr/>
        <a:lstStyle/>
        <a:p>
          <a:pPr rtl="0"/>
          <a:r>
            <a:rPr lang="en-US" sz="3000" dirty="0" smtClean="0"/>
            <a:t>Clergy and law enforcement</a:t>
          </a:r>
          <a:endParaRPr lang="en-US" sz="3000" dirty="0"/>
        </a:p>
      </dgm:t>
    </dgm:pt>
    <dgm:pt modelId="{3409A4EE-FD1A-463F-B7CF-8DC34680CA10}" type="parTrans" cxnId="{56BE04EA-FA3D-43E5-80F7-D6D843246821}">
      <dgm:prSet/>
      <dgm:spPr/>
      <dgm:t>
        <a:bodyPr/>
        <a:lstStyle/>
        <a:p>
          <a:endParaRPr lang="en-US"/>
        </a:p>
      </dgm:t>
    </dgm:pt>
    <dgm:pt modelId="{3D08E2A2-CB3C-4ED1-B2AB-5D2DFCA03D11}" type="sibTrans" cxnId="{56BE04EA-FA3D-43E5-80F7-D6D843246821}">
      <dgm:prSet/>
      <dgm:spPr/>
      <dgm:t>
        <a:bodyPr/>
        <a:lstStyle/>
        <a:p>
          <a:endParaRPr lang="en-US"/>
        </a:p>
      </dgm:t>
    </dgm:pt>
    <dgm:pt modelId="{528E3BFE-BFEA-40FC-A437-43DA46075F37}">
      <dgm:prSet custT="1"/>
      <dgm:spPr/>
      <dgm:t>
        <a:bodyPr/>
        <a:lstStyle/>
        <a:p>
          <a:pPr rtl="0"/>
          <a:r>
            <a:rPr lang="en-US" sz="3000" dirty="0" smtClean="0"/>
            <a:t>Anyone commonly assumed to be on opposite sides of an issue</a:t>
          </a:r>
          <a:endParaRPr lang="en-US" sz="3000" dirty="0"/>
        </a:p>
      </dgm:t>
    </dgm:pt>
    <dgm:pt modelId="{EE77D894-496A-417B-B1C6-BEB37A3459E4}" type="parTrans" cxnId="{A6C108E0-CA6A-4118-A9D6-3DBC8914E707}">
      <dgm:prSet/>
      <dgm:spPr/>
      <dgm:t>
        <a:bodyPr/>
        <a:lstStyle/>
        <a:p>
          <a:endParaRPr lang="en-US"/>
        </a:p>
      </dgm:t>
    </dgm:pt>
    <dgm:pt modelId="{95ACCCCD-AE4B-452D-891F-298E4F176DF5}" type="sibTrans" cxnId="{A6C108E0-CA6A-4118-A9D6-3DBC8914E707}">
      <dgm:prSet/>
      <dgm:spPr/>
      <dgm:t>
        <a:bodyPr/>
        <a:lstStyle/>
        <a:p>
          <a:endParaRPr lang="en-US"/>
        </a:p>
      </dgm:t>
    </dgm:pt>
    <dgm:pt modelId="{70EE553A-1F43-4C5C-892A-E0B9108A1501}" type="pres">
      <dgm:prSet presAssocID="{7C983EBD-D3CB-4DED-AAA7-832F0D1AC20A}" presName="linear" presStyleCnt="0">
        <dgm:presLayoutVars>
          <dgm:animLvl val="lvl"/>
          <dgm:resizeHandles val="exact"/>
        </dgm:presLayoutVars>
      </dgm:prSet>
      <dgm:spPr/>
      <dgm:t>
        <a:bodyPr/>
        <a:lstStyle/>
        <a:p>
          <a:endParaRPr lang="en-US"/>
        </a:p>
      </dgm:t>
    </dgm:pt>
    <dgm:pt modelId="{14B30A37-8461-45CD-BB16-7BB19BF85E7E}" type="pres">
      <dgm:prSet presAssocID="{C4206B3F-AC1D-4040-8AB0-498D20A8A53B}" presName="parentText" presStyleLbl="node1" presStyleIdx="0" presStyleCnt="1">
        <dgm:presLayoutVars>
          <dgm:chMax val="0"/>
          <dgm:bulletEnabled val="1"/>
        </dgm:presLayoutVars>
      </dgm:prSet>
      <dgm:spPr/>
      <dgm:t>
        <a:bodyPr/>
        <a:lstStyle/>
        <a:p>
          <a:endParaRPr lang="en-US"/>
        </a:p>
      </dgm:t>
    </dgm:pt>
    <dgm:pt modelId="{56FA1776-CC52-4EB5-A013-8E1DA07F39CE}" type="pres">
      <dgm:prSet presAssocID="{C4206B3F-AC1D-4040-8AB0-498D20A8A53B}" presName="childText" presStyleLbl="revTx" presStyleIdx="0" presStyleCnt="1">
        <dgm:presLayoutVars>
          <dgm:bulletEnabled val="1"/>
        </dgm:presLayoutVars>
      </dgm:prSet>
      <dgm:spPr/>
      <dgm:t>
        <a:bodyPr/>
        <a:lstStyle/>
        <a:p>
          <a:endParaRPr lang="en-US"/>
        </a:p>
      </dgm:t>
    </dgm:pt>
  </dgm:ptLst>
  <dgm:cxnLst>
    <dgm:cxn modelId="{159248EF-B16A-40BC-B242-C05301184536}" srcId="{7C983EBD-D3CB-4DED-AAA7-832F0D1AC20A}" destId="{C4206B3F-AC1D-4040-8AB0-498D20A8A53B}" srcOrd="0" destOrd="0" parTransId="{B6DEE8C2-E563-4882-9663-F3B19593B881}" sibTransId="{758B1985-8472-4802-A13F-2D2A2FB29F39}"/>
    <dgm:cxn modelId="{A6C108E0-CA6A-4118-A9D6-3DBC8914E707}" srcId="{C4206B3F-AC1D-4040-8AB0-498D20A8A53B}" destId="{528E3BFE-BFEA-40FC-A437-43DA46075F37}" srcOrd="3" destOrd="0" parTransId="{EE77D894-496A-417B-B1C6-BEB37A3459E4}" sibTransId="{95ACCCCD-AE4B-452D-891F-298E4F176DF5}"/>
    <dgm:cxn modelId="{C1058CE7-E120-433B-8FE3-8ECEF7E299FE}" type="presOf" srcId="{C4206B3F-AC1D-4040-8AB0-498D20A8A53B}" destId="{14B30A37-8461-45CD-BB16-7BB19BF85E7E}" srcOrd="0" destOrd="0" presId="urn:microsoft.com/office/officeart/2005/8/layout/vList2"/>
    <dgm:cxn modelId="{56BE04EA-FA3D-43E5-80F7-D6D843246821}" srcId="{C4206B3F-AC1D-4040-8AB0-498D20A8A53B}" destId="{F3713347-9C68-4368-8E09-2A663491462D}" srcOrd="2" destOrd="0" parTransId="{3409A4EE-FD1A-463F-B7CF-8DC34680CA10}" sibTransId="{3D08E2A2-CB3C-4ED1-B2AB-5D2DFCA03D11}"/>
    <dgm:cxn modelId="{D3F99868-1C58-41C7-BA12-5ACB0D6F5003}" type="presOf" srcId="{2B8F7C0D-0EBC-41E2-98EA-79493EE155AE}" destId="{56FA1776-CC52-4EB5-A013-8E1DA07F39CE}" srcOrd="0" destOrd="1" presId="urn:microsoft.com/office/officeart/2005/8/layout/vList2"/>
    <dgm:cxn modelId="{534D76D6-4C83-4C41-A086-338921E7247E}" type="presOf" srcId="{F3713347-9C68-4368-8E09-2A663491462D}" destId="{56FA1776-CC52-4EB5-A013-8E1DA07F39CE}" srcOrd="0" destOrd="2" presId="urn:microsoft.com/office/officeart/2005/8/layout/vList2"/>
    <dgm:cxn modelId="{4F6764FD-42CA-4E80-91CD-BE7B46F00A7E}" type="presOf" srcId="{7C983EBD-D3CB-4DED-AAA7-832F0D1AC20A}" destId="{70EE553A-1F43-4C5C-892A-E0B9108A1501}" srcOrd="0" destOrd="0" presId="urn:microsoft.com/office/officeart/2005/8/layout/vList2"/>
    <dgm:cxn modelId="{BF3B6BC2-077E-43B6-AD9C-2F7DED340DF2}" srcId="{C4206B3F-AC1D-4040-8AB0-498D20A8A53B}" destId="{2B8F7C0D-0EBC-41E2-98EA-79493EE155AE}" srcOrd="1" destOrd="0" parTransId="{73404983-AF24-4767-98CE-23F951A2E6EB}" sibTransId="{4A787A0E-2544-4CFB-BB31-EA6E95A87D38}"/>
    <dgm:cxn modelId="{0BDAC8C5-2997-42CD-BDAF-4B5370F58F52}" type="presOf" srcId="{528E3BFE-BFEA-40FC-A437-43DA46075F37}" destId="{56FA1776-CC52-4EB5-A013-8E1DA07F39CE}" srcOrd="0" destOrd="3" presId="urn:microsoft.com/office/officeart/2005/8/layout/vList2"/>
    <dgm:cxn modelId="{DAE6B291-A2A2-4B1D-93A7-9E05D035040A}" type="presOf" srcId="{FDC41C95-C1A7-4930-AA91-E0251E08878E}" destId="{56FA1776-CC52-4EB5-A013-8E1DA07F39CE}" srcOrd="0" destOrd="0" presId="urn:microsoft.com/office/officeart/2005/8/layout/vList2"/>
    <dgm:cxn modelId="{CA4D438C-12E2-4071-B126-90680D6E6DFA}" srcId="{C4206B3F-AC1D-4040-8AB0-498D20A8A53B}" destId="{FDC41C95-C1A7-4930-AA91-E0251E08878E}" srcOrd="0" destOrd="0" parTransId="{6F11C020-A9B2-4EC1-8971-71EA029B6F89}" sibTransId="{47B30ADA-E0F9-4A05-86C2-50B2F1DE3F6F}"/>
    <dgm:cxn modelId="{2D3F5075-83F8-49A7-8D72-71BDED1ED519}" type="presParOf" srcId="{70EE553A-1F43-4C5C-892A-E0B9108A1501}" destId="{14B30A37-8461-45CD-BB16-7BB19BF85E7E}" srcOrd="0" destOrd="0" presId="urn:microsoft.com/office/officeart/2005/8/layout/vList2"/>
    <dgm:cxn modelId="{A94095DA-C4A7-4A6F-8EA0-D36FC482AA37}" type="presParOf" srcId="{70EE553A-1F43-4C5C-892A-E0B9108A1501}" destId="{56FA1776-CC52-4EB5-A013-8E1DA07F39CE}"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36CD7A-CA05-4350-88D8-94A30453036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9A428D59-F031-45C0-98EE-EBFD263F0521}">
      <dgm:prSet/>
      <dgm:spPr/>
      <dgm:t>
        <a:bodyPr/>
        <a:lstStyle/>
        <a:p>
          <a:pPr rtl="0"/>
          <a:r>
            <a:rPr lang="en-US" smtClean="0"/>
            <a:t>Places where significant, relevant things happen:</a:t>
          </a:r>
          <a:endParaRPr lang="en-US"/>
        </a:p>
      </dgm:t>
    </dgm:pt>
    <dgm:pt modelId="{3F81569A-741C-4C78-A4BA-B755BF1DBE8C}" type="parTrans" cxnId="{4FFB05B9-2D48-45A9-8A56-B9E4704F5730}">
      <dgm:prSet/>
      <dgm:spPr/>
      <dgm:t>
        <a:bodyPr/>
        <a:lstStyle/>
        <a:p>
          <a:endParaRPr lang="en-US"/>
        </a:p>
      </dgm:t>
    </dgm:pt>
    <dgm:pt modelId="{1D1D5E06-C369-421B-9982-D4A7AC639D21}" type="sibTrans" cxnId="{4FFB05B9-2D48-45A9-8A56-B9E4704F5730}">
      <dgm:prSet/>
      <dgm:spPr/>
      <dgm:t>
        <a:bodyPr/>
        <a:lstStyle/>
        <a:p>
          <a:endParaRPr lang="en-US"/>
        </a:p>
      </dgm:t>
    </dgm:pt>
    <dgm:pt modelId="{795778FC-8024-450E-AEFD-1BAEF38CFFEC}">
      <dgm:prSet/>
      <dgm:spPr/>
      <dgm:t>
        <a:bodyPr/>
        <a:lstStyle/>
        <a:p>
          <a:pPr rtl="0"/>
          <a:r>
            <a:rPr lang="en-US" smtClean="0"/>
            <a:t>Government buildings, capitols</a:t>
          </a:r>
          <a:endParaRPr lang="en-US"/>
        </a:p>
      </dgm:t>
    </dgm:pt>
    <dgm:pt modelId="{10C269DF-F2D7-421B-9F4A-931D3F772B1E}" type="parTrans" cxnId="{FAA1C243-82AB-4D3E-9641-2FF847B56AE4}">
      <dgm:prSet/>
      <dgm:spPr/>
      <dgm:t>
        <a:bodyPr/>
        <a:lstStyle/>
        <a:p>
          <a:endParaRPr lang="en-US"/>
        </a:p>
      </dgm:t>
    </dgm:pt>
    <dgm:pt modelId="{5EB94E8D-634D-4525-8C84-C25F411E76BC}" type="sibTrans" cxnId="{FAA1C243-82AB-4D3E-9641-2FF847B56AE4}">
      <dgm:prSet/>
      <dgm:spPr/>
      <dgm:t>
        <a:bodyPr/>
        <a:lstStyle/>
        <a:p>
          <a:endParaRPr lang="en-US"/>
        </a:p>
      </dgm:t>
    </dgm:pt>
    <dgm:pt modelId="{1F7710DA-E059-440B-84EE-5DD9FC478811}">
      <dgm:prSet/>
      <dgm:spPr/>
      <dgm:t>
        <a:bodyPr/>
        <a:lstStyle/>
        <a:p>
          <a:pPr rtl="0"/>
          <a:r>
            <a:rPr lang="en-US" dirty="0" smtClean="0"/>
            <a:t>Detention centers</a:t>
          </a:r>
          <a:endParaRPr lang="en-US" dirty="0"/>
        </a:p>
      </dgm:t>
    </dgm:pt>
    <dgm:pt modelId="{D83948CE-4734-47E5-A285-4A7A3AA59939}" type="parTrans" cxnId="{9B0E531D-AF3F-480A-923A-79C2D1F79641}">
      <dgm:prSet/>
      <dgm:spPr/>
      <dgm:t>
        <a:bodyPr/>
        <a:lstStyle/>
        <a:p>
          <a:endParaRPr lang="en-US"/>
        </a:p>
      </dgm:t>
    </dgm:pt>
    <dgm:pt modelId="{B5697489-F1E3-4675-A152-4FDE0DC361AA}" type="sibTrans" cxnId="{9B0E531D-AF3F-480A-923A-79C2D1F79641}">
      <dgm:prSet/>
      <dgm:spPr/>
      <dgm:t>
        <a:bodyPr/>
        <a:lstStyle/>
        <a:p>
          <a:endParaRPr lang="en-US"/>
        </a:p>
      </dgm:t>
    </dgm:pt>
    <dgm:pt modelId="{306E2E90-3BC4-4A69-A86A-F305FCAB7C01}">
      <dgm:prSet/>
      <dgm:spPr/>
      <dgm:t>
        <a:bodyPr/>
        <a:lstStyle/>
        <a:p>
          <a:pPr rtl="0"/>
          <a:r>
            <a:rPr lang="en-US" smtClean="0"/>
            <a:t>Places with symbolic value</a:t>
          </a:r>
          <a:endParaRPr lang="en-US"/>
        </a:p>
      </dgm:t>
    </dgm:pt>
    <dgm:pt modelId="{F6225627-BE34-482C-9A92-3CE96164F323}" type="parTrans" cxnId="{68B4CD62-531D-4A7F-91CB-7669A718E917}">
      <dgm:prSet/>
      <dgm:spPr/>
      <dgm:t>
        <a:bodyPr/>
        <a:lstStyle/>
        <a:p>
          <a:endParaRPr lang="en-US"/>
        </a:p>
      </dgm:t>
    </dgm:pt>
    <dgm:pt modelId="{64F4EFEF-FD7A-4D83-9B96-5C1517561B89}" type="sibTrans" cxnId="{68B4CD62-531D-4A7F-91CB-7669A718E917}">
      <dgm:prSet/>
      <dgm:spPr/>
      <dgm:t>
        <a:bodyPr/>
        <a:lstStyle/>
        <a:p>
          <a:endParaRPr lang="en-US"/>
        </a:p>
      </dgm:t>
    </dgm:pt>
    <dgm:pt modelId="{DBE56143-BC79-4DD1-92A7-A465517611EE}">
      <dgm:prSet/>
      <dgm:spPr/>
      <dgm:t>
        <a:bodyPr/>
        <a:lstStyle/>
        <a:p>
          <a:pPr rtl="0"/>
          <a:r>
            <a:rPr lang="en-US" smtClean="0"/>
            <a:t>Memorials and monuments</a:t>
          </a:r>
          <a:endParaRPr lang="en-US"/>
        </a:p>
      </dgm:t>
    </dgm:pt>
    <dgm:pt modelId="{A4C95EB5-48C6-45DC-8F51-B0A200BE2D17}" type="parTrans" cxnId="{B231903A-2818-4BDF-89B4-94043DA1314C}">
      <dgm:prSet/>
      <dgm:spPr/>
      <dgm:t>
        <a:bodyPr/>
        <a:lstStyle/>
        <a:p>
          <a:endParaRPr lang="en-US"/>
        </a:p>
      </dgm:t>
    </dgm:pt>
    <dgm:pt modelId="{A9DDF7A9-A699-47A5-878A-76B272292043}" type="sibTrans" cxnId="{B231903A-2818-4BDF-89B4-94043DA1314C}">
      <dgm:prSet/>
      <dgm:spPr/>
      <dgm:t>
        <a:bodyPr/>
        <a:lstStyle/>
        <a:p>
          <a:endParaRPr lang="en-US"/>
        </a:p>
      </dgm:t>
    </dgm:pt>
    <dgm:pt modelId="{86B8709F-5462-4BE0-837B-75114CCB9EA5}">
      <dgm:prSet/>
      <dgm:spPr/>
      <dgm:t>
        <a:bodyPr/>
        <a:lstStyle/>
        <a:p>
          <a:pPr rtl="0"/>
          <a:r>
            <a:rPr lang="en-US" dirty="0" smtClean="0"/>
            <a:t>Historic locations</a:t>
          </a:r>
          <a:endParaRPr lang="en-US" dirty="0"/>
        </a:p>
      </dgm:t>
    </dgm:pt>
    <dgm:pt modelId="{6BF26FD1-5E9F-4725-A45F-F5C409BFB717}" type="parTrans" cxnId="{05C6FB2E-4172-4DDB-A5C5-95E91EFC5722}">
      <dgm:prSet/>
      <dgm:spPr/>
      <dgm:t>
        <a:bodyPr/>
        <a:lstStyle/>
        <a:p>
          <a:endParaRPr lang="en-US"/>
        </a:p>
      </dgm:t>
    </dgm:pt>
    <dgm:pt modelId="{F2B87A2B-0305-4EA5-96F0-0AE35746EBDF}" type="sibTrans" cxnId="{05C6FB2E-4172-4DDB-A5C5-95E91EFC5722}">
      <dgm:prSet/>
      <dgm:spPr/>
      <dgm:t>
        <a:bodyPr/>
        <a:lstStyle/>
        <a:p>
          <a:endParaRPr lang="en-US"/>
        </a:p>
      </dgm:t>
    </dgm:pt>
    <dgm:pt modelId="{BE140A37-A382-49EC-B481-2225C0983B4F}">
      <dgm:prSet/>
      <dgm:spPr/>
      <dgm:t>
        <a:bodyPr/>
        <a:lstStyle/>
        <a:p>
          <a:pPr rtl="0"/>
          <a:r>
            <a:rPr lang="en-US" smtClean="0"/>
            <a:t>“Scene of the crime”</a:t>
          </a:r>
          <a:endParaRPr lang="en-US"/>
        </a:p>
      </dgm:t>
    </dgm:pt>
    <dgm:pt modelId="{F0D89D84-7041-48FB-B268-8DC00EF52FBE}" type="parTrans" cxnId="{58FF0DEC-9BB3-4132-A669-F35A37433E72}">
      <dgm:prSet/>
      <dgm:spPr/>
      <dgm:t>
        <a:bodyPr/>
        <a:lstStyle/>
        <a:p>
          <a:endParaRPr lang="en-US"/>
        </a:p>
      </dgm:t>
    </dgm:pt>
    <dgm:pt modelId="{180667AC-D064-417B-8DC1-F40D05D9E516}" type="sibTrans" cxnId="{58FF0DEC-9BB3-4132-A669-F35A37433E72}">
      <dgm:prSet/>
      <dgm:spPr/>
      <dgm:t>
        <a:bodyPr/>
        <a:lstStyle/>
        <a:p>
          <a:endParaRPr lang="en-US"/>
        </a:p>
      </dgm:t>
    </dgm:pt>
    <dgm:pt modelId="{DB3DEB23-5810-4915-95A8-DB917DC9B85D}" type="pres">
      <dgm:prSet presAssocID="{B936CD7A-CA05-4350-88D8-94A30453036C}" presName="Name0" presStyleCnt="0">
        <dgm:presLayoutVars>
          <dgm:dir/>
          <dgm:animLvl val="lvl"/>
          <dgm:resizeHandles val="exact"/>
        </dgm:presLayoutVars>
      </dgm:prSet>
      <dgm:spPr/>
      <dgm:t>
        <a:bodyPr/>
        <a:lstStyle/>
        <a:p>
          <a:endParaRPr lang="en-US"/>
        </a:p>
      </dgm:t>
    </dgm:pt>
    <dgm:pt modelId="{8ED865A4-D463-4921-84F3-33790B68EFF2}" type="pres">
      <dgm:prSet presAssocID="{9A428D59-F031-45C0-98EE-EBFD263F0521}" presName="linNode" presStyleCnt="0"/>
      <dgm:spPr/>
    </dgm:pt>
    <dgm:pt modelId="{744E567E-5F85-4B73-95CF-76B1EA533DBD}" type="pres">
      <dgm:prSet presAssocID="{9A428D59-F031-45C0-98EE-EBFD263F0521}" presName="parentText" presStyleLbl="node1" presStyleIdx="0" presStyleCnt="2">
        <dgm:presLayoutVars>
          <dgm:chMax val="1"/>
          <dgm:bulletEnabled val="1"/>
        </dgm:presLayoutVars>
      </dgm:prSet>
      <dgm:spPr/>
      <dgm:t>
        <a:bodyPr/>
        <a:lstStyle/>
        <a:p>
          <a:endParaRPr lang="en-US"/>
        </a:p>
      </dgm:t>
    </dgm:pt>
    <dgm:pt modelId="{0184DE47-6D82-4EED-A27B-1A0129E806E7}" type="pres">
      <dgm:prSet presAssocID="{9A428D59-F031-45C0-98EE-EBFD263F0521}" presName="descendantText" presStyleLbl="alignAccFollowNode1" presStyleIdx="0" presStyleCnt="2">
        <dgm:presLayoutVars>
          <dgm:bulletEnabled val="1"/>
        </dgm:presLayoutVars>
      </dgm:prSet>
      <dgm:spPr/>
      <dgm:t>
        <a:bodyPr/>
        <a:lstStyle/>
        <a:p>
          <a:endParaRPr lang="en-US"/>
        </a:p>
      </dgm:t>
    </dgm:pt>
    <dgm:pt modelId="{30298830-D7F2-4DBA-BEDA-E03EFC0963AE}" type="pres">
      <dgm:prSet presAssocID="{1D1D5E06-C369-421B-9982-D4A7AC639D21}" presName="sp" presStyleCnt="0"/>
      <dgm:spPr/>
    </dgm:pt>
    <dgm:pt modelId="{A2FE9447-8C71-45AD-A33B-7FE3FCE345C3}" type="pres">
      <dgm:prSet presAssocID="{306E2E90-3BC4-4A69-A86A-F305FCAB7C01}" presName="linNode" presStyleCnt="0"/>
      <dgm:spPr/>
    </dgm:pt>
    <dgm:pt modelId="{1D1B0BA0-2FAB-4B46-809E-1CBC2623C53B}" type="pres">
      <dgm:prSet presAssocID="{306E2E90-3BC4-4A69-A86A-F305FCAB7C01}" presName="parentText" presStyleLbl="node1" presStyleIdx="1" presStyleCnt="2">
        <dgm:presLayoutVars>
          <dgm:chMax val="1"/>
          <dgm:bulletEnabled val="1"/>
        </dgm:presLayoutVars>
      </dgm:prSet>
      <dgm:spPr/>
      <dgm:t>
        <a:bodyPr/>
        <a:lstStyle/>
        <a:p>
          <a:endParaRPr lang="en-US"/>
        </a:p>
      </dgm:t>
    </dgm:pt>
    <dgm:pt modelId="{4366CEC9-876A-4DFB-8FFE-8AE9797CCA78}" type="pres">
      <dgm:prSet presAssocID="{306E2E90-3BC4-4A69-A86A-F305FCAB7C01}" presName="descendantText" presStyleLbl="alignAccFollowNode1" presStyleIdx="1" presStyleCnt="2">
        <dgm:presLayoutVars>
          <dgm:bulletEnabled val="1"/>
        </dgm:presLayoutVars>
      </dgm:prSet>
      <dgm:spPr/>
      <dgm:t>
        <a:bodyPr/>
        <a:lstStyle/>
        <a:p>
          <a:endParaRPr lang="en-US"/>
        </a:p>
      </dgm:t>
    </dgm:pt>
  </dgm:ptLst>
  <dgm:cxnLst>
    <dgm:cxn modelId="{05C6FB2E-4172-4DDB-A5C5-95E91EFC5722}" srcId="{306E2E90-3BC4-4A69-A86A-F305FCAB7C01}" destId="{86B8709F-5462-4BE0-837B-75114CCB9EA5}" srcOrd="1" destOrd="0" parTransId="{6BF26FD1-5E9F-4725-A45F-F5C409BFB717}" sibTransId="{F2B87A2B-0305-4EA5-96F0-0AE35746EBDF}"/>
    <dgm:cxn modelId="{7F92D84E-99BD-4F67-93E9-480B720D8FE0}" type="presOf" srcId="{BE140A37-A382-49EC-B481-2225C0983B4F}" destId="{4366CEC9-876A-4DFB-8FFE-8AE9797CCA78}" srcOrd="0" destOrd="2" presId="urn:microsoft.com/office/officeart/2005/8/layout/vList5"/>
    <dgm:cxn modelId="{B231903A-2818-4BDF-89B4-94043DA1314C}" srcId="{306E2E90-3BC4-4A69-A86A-F305FCAB7C01}" destId="{DBE56143-BC79-4DD1-92A7-A465517611EE}" srcOrd="0" destOrd="0" parTransId="{A4C95EB5-48C6-45DC-8F51-B0A200BE2D17}" sibTransId="{A9DDF7A9-A699-47A5-878A-76B272292043}"/>
    <dgm:cxn modelId="{E7D5BB29-B01C-4486-B28F-FE1E7814E90C}" type="presOf" srcId="{9A428D59-F031-45C0-98EE-EBFD263F0521}" destId="{744E567E-5F85-4B73-95CF-76B1EA533DBD}" srcOrd="0" destOrd="0" presId="urn:microsoft.com/office/officeart/2005/8/layout/vList5"/>
    <dgm:cxn modelId="{E1AFA44C-E0B9-4769-A633-EC8E8DCD8226}" type="presOf" srcId="{B936CD7A-CA05-4350-88D8-94A30453036C}" destId="{DB3DEB23-5810-4915-95A8-DB917DC9B85D}" srcOrd="0" destOrd="0" presId="urn:microsoft.com/office/officeart/2005/8/layout/vList5"/>
    <dgm:cxn modelId="{0BFEC9BC-F179-4403-8D81-86393230A20D}" type="presOf" srcId="{306E2E90-3BC4-4A69-A86A-F305FCAB7C01}" destId="{1D1B0BA0-2FAB-4B46-809E-1CBC2623C53B}" srcOrd="0" destOrd="0" presId="urn:microsoft.com/office/officeart/2005/8/layout/vList5"/>
    <dgm:cxn modelId="{AEED60CA-CF5E-423C-A78A-446D84C2A100}" type="presOf" srcId="{1F7710DA-E059-440B-84EE-5DD9FC478811}" destId="{0184DE47-6D82-4EED-A27B-1A0129E806E7}" srcOrd="0" destOrd="1" presId="urn:microsoft.com/office/officeart/2005/8/layout/vList5"/>
    <dgm:cxn modelId="{58FF0DEC-9BB3-4132-A669-F35A37433E72}" srcId="{306E2E90-3BC4-4A69-A86A-F305FCAB7C01}" destId="{BE140A37-A382-49EC-B481-2225C0983B4F}" srcOrd="2" destOrd="0" parTransId="{F0D89D84-7041-48FB-B268-8DC00EF52FBE}" sibTransId="{180667AC-D064-417B-8DC1-F40D05D9E516}"/>
    <dgm:cxn modelId="{4FFB05B9-2D48-45A9-8A56-B9E4704F5730}" srcId="{B936CD7A-CA05-4350-88D8-94A30453036C}" destId="{9A428D59-F031-45C0-98EE-EBFD263F0521}" srcOrd="0" destOrd="0" parTransId="{3F81569A-741C-4C78-A4BA-B755BF1DBE8C}" sibTransId="{1D1D5E06-C369-421B-9982-D4A7AC639D21}"/>
    <dgm:cxn modelId="{68B4CD62-531D-4A7F-91CB-7669A718E917}" srcId="{B936CD7A-CA05-4350-88D8-94A30453036C}" destId="{306E2E90-3BC4-4A69-A86A-F305FCAB7C01}" srcOrd="1" destOrd="0" parTransId="{F6225627-BE34-482C-9A92-3CE96164F323}" sibTransId="{64F4EFEF-FD7A-4D83-9B96-5C1517561B89}"/>
    <dgm:cxn modelId="{FAA1C243-82AB-4D3E-9641-2FF847B56AE4}" srcId="{9A428D59-F031-45C0-98EE-EBFD263F0521}" destId="{795778FC-8024-450E-AEFD-1BAEF38CFFEC}" srcOrd="0" destOrd="0" parTransId="{10C269DF-F2D7-421B-9F4A-931D3F772B1E}" sibTransId="{5EB94E8D-634D-4525-8C84-C25F411E76BC}"/>
    <dgm:cxn modelId="{13C17568-C02E-49B7-B6FD-CF78C621FE75}" type="presOf" srcId="{795778FC-8024-450E-AEFD-1BAEF38CFFEC}" destId="{0184DE47-6D82-4EED-A27B-1A0129E806E7}" srcOrd="0" destOrd="0" presId="urn:microsoft.com/office/officeart/2005/8/layout/vList5"/>
    <dgm:cxn modelId="{45D7A617-0E7B-41C7-9531-BB15DD81552A}" type="presOf" srcId="{DBE56143-BC79-4DD1-92A7-A465517611EE}" destId="{4366CEC9-876A-4DFB-8FFE-8AE9797CCA78}" srcOrd="0" destOrd="0" presId="urn:microsoft.com/office/officeart/2005/8/layout/vList5"/>
    <dgm:cxn modelId="{50D8D2C9-3D28-4527-B05B-F997C97A583B}" type="presOf" srcId="{86B8709F-5462-4BE0-837B-75114CCB9EA5}" destId="{4366CEC9-876A-4DFB-8FFE-8AE9797CCA78}" srcOrd="0" destOrd="1" presId="urn:microsoft.com/office/officeart/2005/8/layout/vList5"/>
    <dgm:cxn modelId="{9B0E531D-AF3F-480A-923A-79C2D1F79641}" srcId="{9A428D59-F031-45C0-98EE-EBFD263F0521}" destId="{1F7710DA-E059-440B-84EE-5DD9FC478811}" srcOrd="1" destOrd="0" parTransId="{D83948CE-4734-47E5-A285-4A7A3AA59939}" sibTransId="{B5697489-F1E3-4675-A152-4FDE0DC361AA}"/>
    <dgm:cxn modelId="{D18F9BCA-D07F-4410-8D18-AA6B45082077}" type="presParOf" srcId="{DB3DEB23-5810-4915-95A8-DB917DC9B85D}" destId="{8ED865A4-D463-4921-84F3-33790B68EFF2}" srcOrd="0" destOrd="0" presId="urn:microsoft.com/office/officeart/2005/8/layout/vList5"/>
    <dgm:cxn modelId="{759CDF29-56AB-41A8-A4EA-4A3659FA99FA}" type="presParOf" srcId="{8ED865A4-D463-4921-84F3-33790B68EFF2}" destId="{744E567E-5F85-4B73-95CF-76B1EA533DBD}" srcOrd="0" destOrd="0" presId="urn:microsoft.com/office/officeart/2005/8/layout/vList5"/>
    <dgm:cxn modelId="{A2756AF6-8C44-4F9F-A99F-7D21B167FD62}" type="presParOf" srcId="{8ED865A4-D463-4921-84F3-33790B68EFF2}" destId="{0184DE47-6D82-4EED-A27B-1A0129E806E7}" srcOrd="1" destOrd="0" presId="urn:microsoft.com/office/officeart/2005/8/layout/vList5"/>
    <dgm:cxn modelId="{7CBC3B2C-D3F3-4411-8E90-C20D06F4ED7B}" type="presParOf" srcId="{DB3DEB23-5810-4915-95A8-DB917DC9B85D}" destId="{30298830-D7F2-4DBA-BEDA-E03EFC0963AE}" srcOrd="1" destOrd="0" presId="urn:microsoft.com/office/officeart/2005/8/layout/vList5"/>
    <dgm:cxn modelId="{B11DDB6A-6D33-49C0-AE3E-EFC756800307}" type="presParOf" srcId="{DB3DEB23-5810-4915-95A8-DB917DC9B85D}" destId="{A2FE9447-8C71-45AD-A33B-7FE3FCE345C3}" srcOrd="2" destOrd="0" presId="urn:microsoft.com/office/officeart/2005/8/layout/vList5"/>
    <dgm:cxn modelId="{F366248D-7590-4F54-AD15-D2B329DF2E91}" type="presParOf" srcId="{A2FE9447-8C71-45AD-A33B-7FE3FCE345C3}" destId="{1D1B0BA0-2FAB-4B46-809E-1CBC2623C53B}" srcOrd="0" destOrd="0" presId="urn:microsoft.com/office/officeart/2005/8/layout/vList5"/>
    <dgm:cxn modelId="{43AB66CF-5523-4CFC-91B7-D9A30809A49B}" type="presParOf" srcId="{A2FE9447-8C71-45AD-A33B-7FE3FCE345C3}" destId="{4366CEC9-876A-4DFB-8FFE-8AE9797CCA7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167AA18-93E9-468E-A3E7-1AC418E8600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1AD5292-7D01-4B19-8F80-02CF9191AC91}">
      <dgm:prSet/>
      <dgm:spPr/>
      <dgm:t>
        <a:bodyPr/>
        <a:lstStyle/>
        <a:p>
          <a:pPr rtl="0"/>
          <a:r>
            <a:rPr lang="en-US" dirty="0" smtClean="0"/>
            <a:t>Your events need to be at a time of day that works with journalists’ schedules:</a:t>
          </a:r>
          <a:endParaRPr lang="en-US" dirty="0"/>
        </a:p>
      </dgm:t>
    </dgm:pt>
    <dgm:pt modelId="{3EF9B4EE-E238-4534-915D-12DF1C3B4078}" type="parTrans" cxnId="{FA692647-77FB-44B7-88DF-6163A6190BD2}">
      <dgm:prSet/>
      <dgm:spPr/>
      <dgm:t>
        <a:bodyPr/>
        <a:lstStyle/>
        <a:p>
          <a:endParaRPr lang="en-US"/>
        </a:p>
      </dgm:t>
    </dgm:pt>
    <dgm:pt modelId="{5EC03BA8-9328-4259-AEE3-B79F12159E23}" type="sibTrans" cxnId="{FA692647-77FB-44B7-88DF-6163A6190BD2}">
      <dgm:prSet/>
      <dgm:spPr/>
      <dgm:t>
        <a:bodyPr/>
        <a:lstStyle/>
        <a:p>
          <a:endParaRPr lang="en-US"/>
        </a:p>
      </dgm:t>
    </dgm:pt>
    <dgm:pt modelId="{CC06ABAA-9808-47C0-8FF7-0DECA5F19A49}">
      <dgm:prSet/>
      <dgm:spPr/>
      <dgm:t>
        <a:bodyPr/>
        <a:lstStyle/>
        <a:p>
          <a:pPr rtl="0"/>
          <a:r>
            <a:rPr lang="en-US" dirty="0" smtClean="0"/>
            <a:t>Press conferences should happen on a weekday, preferably Tuesday, Wednesday or Thursday</a:t>
          </a:r>
          <a:endParaRPr lang="en-US" dirty="0"/>
        </a:p>
      </dgm:t>
    </dgm:pt>
    <dgm:pt modelId="{68271D98-5486-4768-A664-C6B461F15511}" type="parTrans" cxnId="{4E71B80E-7A07-4E13-A016-D65713AB72E7}">
      <dgm:prSet/>
      <dgm:spPr/>
      <dgm:t>
        <a:bodyPr/>
        <a:lstStyle/>
        <a:p>
          <a:endParaRPr lang="en-US"/>
        </a:p>
      </dgm:t>
    </dgm:pt>
    <dgm:pt modelId="{D28719EB-2EF8-430B-95BE-A7DC36AD099E}" type="sibTrans" cxnId="{4E71B80E-7A07-4E13-A016-D65713AB72E7}">
      <dgm:prSet/>
      <dgm:spPr/>
      <dgm:t>
        <a:bodyPr/>
        <a:lstStyle/>
        <a:p>
          <a:endParaRPr lang="en-US"/>
        </a:p>
      </dgm:t>
    </dgm:pt>
    <dgm:pt modelId="{2D3F3973-88EA-418E-B469-5811212FA050}">
      <dgm:prSet/>
      <dgm:spPr/>
      <dgm:t>
        <a:bodyPr/>
        <a:lstStyle/>
        <a:p>
          <a:pPr rtl="0"/>
          <a:r>
            <a:rPr lang="en-US" smtClean="0"/>
            <a:t>Ideal times for these events are 11:00 a.m. or between 1:00 p.m. and 2:00 p.m.  </a:t>
          </a:r>
          <a:endParaRPr lang="en-US"/>
        </a:p>
      </dgm:t>
    </dgm:pt>
    <dgm:pt modelId="{42F6C23F-CDAC-4DC4-888C-FE2FD5D92D49}" type="parTrans" cxnId="{A10B22C7-01B1-4465-AA77-4372C9E28111}">
      <dgm:prSet/>
      <dgm:spPr/>
      <dgm:t>
        <a:bodyPr/>
        <a:lstStyle/>
        <a:p>
          <a:endParaRPr lang="en-US"/>
        </a:p>
      </dgm:t>
    </dgm:pt>
    <dgm:pt modelId="{A5819185-A550-469A-8466-0053B6351E03}" type="sibTrans" cxnId="{A10B22C7-01B1-4465-AA77-4372C9E28111}">
      <dgm:prSet/>
      <dgm:spPr/>
      <dgm:t>
        <a:bodyPr/>
        <a:lstStyle/>
        <a:p>
          <a:endParaRPr lang="en-US"/>
        </a:p>
      </dgm:t>
    </dgm:pt>
    <dgm:pt modelId="{72A80293-D200-456B-A447-8474C56AAAB5}">
      <dgm:prSet/>
      <dgm:spPr/>
      <dgm:t>
        <a:bodyPr/>
        <a:lstStyle/>
        <a:p>
          <a:pPr rtl="0"/>
          <a:r>
            <a:rPr lang="en-US" smtClean="0"/>
            <a:t>Prayer vigils can be at night (especially candlelight vigils), but weeknights are better than weekends. </a:t>
          </a:r>
          <a:endParaRPr lang="en-US"/>
        </a:p>
      </dgm:t>
    </dgm:pt>
    <dgm:pt modelId="{3B81DA13-2E00-47EB-869D-AE9C16783D28}" type="parTrans" cxnId="{B3D9CDA7-1E7E-4BF0-884C-3F996C1544AB}">
      <dgm:prSet/>
      <dgm:spPr/>
      <dgm:t>
        <a:bodyPr/>
        <a:lstStyle/>
        <a:p>
          <a:endParaRPr lang="en-US"/>
        </a:p>
      </dgm:t>
    </dgm:pt>
    <dgm:pt modelId="{7DB300A8-419E-4BCE-B345-9D4A14B6FC23}" type="sibTrans" cxnId="{B3D9CDA7-1E7E-4BF0-884C-3F996C1544AB}">
      <dgm:prSet/>
      <dgm:spPr/>
      <dgm:t>
        <a:bodyPr/>
        <a:lstStyle/>
        <a:p>
          <a:endParaRPr lang="en-US"/>
        </a:p>
      </dgm:t>
    </dgm:pt>
    <dgm:pt modelId="{48EAA520-0A57-4E69-BAB4-16C634655DB2}" type="pres">
      <dgm:prSet presAssocID="{4167AA18-93E9-468E-A3E7-1AC418E8600B}" presName="linear" presStyleCnt="0">
        <dgm:presLayoutVars>
          <dgm:animLvl val="lvl"/>
          <dgm:resizeHandles val="exact"/>
        </dgm:presLayoutVars>
      </dgm:prSet>
      <dgm:spPr/>
      <dgm:t>
        <a:bodyPr/>
        <a:lstStyle/>
        <a:p>
          <a:endParaRPr lang="en-US"/>
        </a:p>
      </dgm:t>
    </dgm:pt>
    <dgm:pt modelId="{B70781C6-0077-47F5-AEE7-B6A01B1779AE}" type="pres">
      <dgm:prSet presAssocID="{71AD5292-7D01-4B19-8F80-02CF9191AC91}" presName="parentText" presStyleLbl="node1" presStyleIdx="0" presStyleCnt="4">
        <dgm:presLayoutVars>
          <dgm:chMax val="0"/>
          <dgm:bulletEnabled val="1"/>
        </dgm:presLayoutVars>
      </dgm:prSet>
      <dgm:spPr/>
      <dgm:t>
        <a:bodyPr/>
        <a:lstStyle/>
        <a:p>
          <a:endParaRPr lang="en-US"/>
        </a:p>
      </dgm:t>
    </dgm:pt>
    <dgm:pt modelId="{5A2E2A30-7345-4A57-8F01-B604617A894C}" type="pres">
      <dgm:prSet presAssocID="{5EC03BA8-9328-4259-AEE3-B79F12159E23}" presName="spacer" presStyleCnt="0"/>
      <dgm:spPr/>
    </dgm:pt>
    <dgm:pt modelId="{86A5A6D2-8D8B-40FA-B8EE-B1BD627CB244}" type="pres">
      <dgm:prSet presAssocID="{CC06ABAA-9808-47C0-8FF7-0DECA5F19A49}" presName="parentText" presStyleLbl="node1" presStyleIdx="1" presStyleCnt="4">
        <dgm:presLayoutVars>
          <dgm:chMax val="0"/>
          <dgm:bulletEnabled val="1"/>
        </dgm:presLayoutVars>
      </dgm:prSet>
      <dgm:spPr/>
      <dgm:t>
        <a:bodyPr/>
        <a:lstStyle/>
        <a:p>
          <a:endParaRPr lang="en-US"/>
        </a:p>
      </dgm:t>
    </dgm:pt>
    <dgm:pt modelId="{621A617D-17B3-42E3-8A88-BDE5A1B8BBE1}" type="pres">
      <dgm:prSet presAssocID="{D28719EB-2EF8-430B-95BE-A7DC36AD099E}" presName="spacer" presStyleCnt="0"/>
      <dgm:spPr/>
    </dgm:pt>
    <dgm:pt modelId="{DAB1B1BA-57B4-405F-BC5C-4A454F4256DE}" type="pres">
      <dgm:prSet presAssocID="{2D3F3973-88EA-418E-B469-5811212FA050}" presName="parentText" presStyleLbl="node1" presStyleIdx="2" presStyleCnt="4">
        <dgm:presLayoutVars>
          <dgm:chMax val="0"/>
          <dgm:bulletEnabled val="1"/>
        </dgm:presLayoutVars>
      </dgm:prSet>
      <dgm:spPr/>
      <dgm:t>
        <a:bodyPr/>
        <a:lstStyle/>
        <a:p>
          <a:endParaRPr lang="en-US"/>
        </a:p>
      </dgm:t>
    </dgm:pt>
    <dgm:pt modelId="{457B8D87-4643-40D4-91B5-3AAD24EA3E09}" type="pres">
      <dgm:prSet presAssocID="{A5819185-A550-469A-8466-0053B6351E03}" presName="spacer" presStyleCnt="0"/>
      <dgm:spPr/>
    </dgm:pt>
    <dgm:pt modelId="{EF08D75D-A55C-46FF-ACE9-41E8BF2170D7}" type="pres">
      <dgm:prSet presAssocID="{72A80293-D200-456B-A447-8474C56AAAB5}" presName="parentText" presStyleLbl="node1" presStyleIdx="3" presStyleCnt="4">
        <dgm:presLayoutVars>
          <dgm:chMax val="0"/>
          <dgm:bulletEnabled val="1"/>
        </dgm:presLayoutVars>
      </dgm:prSet>
      <dgm:spPr/>
      <dgm:t>
        <a:bodyPr/>
        <a:lstStyle/>
        <a:p>
          <a:endParaRPr lang="en-US"/>
        </a:p>
      </dgm:t>
    </dgm:pt>
  </dgm:ptLst>
  <dgm:cxnLst>
    <dgm:cxn modelId="{E9D38D3B-A617-45FD-8441-EA1CF261C5F9}" type="presOf" srcId="{2D3F3973-88EA-418E-B469-5811212FA050}" destId="{DAB1B1BA-57B4-405F-BC5C-4A454F4256DE}" srcOrd="0" destOrd="0" presId="urn:microsoft.com/office/officeart/2005/8/layout/vList2"/>
    <dgm:cxn modelId="{A10B22C7-01B1-4465-AA77-4372C9E28111}" srcId="{4167AA18-93E9-468E-A3E7-1AC418E8600B}" destId="{2D3F3973-88EA-418E-B469-5811212FA050}" srcOrd="2" destOrd="0" parTransId="{42F6C23F-CDAC-4DC4-888C-FE2FD5D92D49}" sibTransId="{A5819185-A550-469A-8466-0053B6351E03}"/>
    <dgm:cxn modelId="{FA692647-77FB-44B7-88DF-6163A6190BD2}" srcId="{4167AA18-93E9-468E-A3E7-1AC418E8600B}" destId="{71AD5292-7D01-4B19-8F80-02CF9191AC91}" srcOrd="0" destOrd="0" parTransId="{3EF9B4EE-E238-4534-915D-12DF1C3B4078}" sibTransId="{5EC03BA8-9328-4259-AEE3-B79F12159E23}"/>
    <dgm:cxn modelId="{FEE8CAB8-06C4-4D06-88A9-A869F60E9346}" type="presOf" srcId="{71AD5292-7D01-4B19-8F80-02CF9191AC91}" destId="{B70781C6-0077-47F5-AEE7-B6A01B1779AE}" srcOrd="0" destOrd="0" presId="urn:microsoft.com/office/officeart/2005/8/layout/vList2"/>
    <dgm:cxn modelId="{B3D9CDA7-1E7E-4BF0-884C-3F996C1544AB}" srcId="{4167AA18-93E9-468E-A3E7-1AC418E8600B}" destId="{72A80293-D200-456B-A447-8474C56AAAB5}" srcOrd="3" destOrd="0" parTransId="{3B81DA13-2E00-47EB-869D-AE9C16783D28}" sibTransId="{7DB300A8-419E-4BCE-B345-9D4A14B6FC23}"/>
    <dgm:cxn modelId="{F5F574EC-0677-4773-8C21-CDF907C31A2F}" type="presOf" srcId="{CC06ABAA-9808-47C0-8FF7-0DECA5F19A49}" destId="{86A5A6D2-8D8B-40FA-B8EE-B1BD627CB244}" srcOrd="0" destOrd="0" presId="urn:microsoft.com/office/officeart/2005/8/layout/vList2"/>
    <dgm:cxn modelId="{E9730F4A-E24E-41D7-AA2E-58BB53625067}" type="presOf" srcId="{4167AA18-93E9-468E-A3E7-1AC418E8600B}" destId="{48EAA520-0A57-4E69-BAB4-16C634655DB2}" srcOrd="0" destOrd="0" presId="urn:microsoft.com/office/officeart/2005/8/layout/vList2"/>
    <dgm:cxn modelId="{39A15D46-B4A5-48AB-9E96-A99CC47F6677}" type="presOf" srcId="{72A80293-D200-456B-A447-8474C56AAAB5}" destId="{EF08D75D-A55C-46FF-ACE9-41E8BF2170D7}" srcOrd="0" destOrd="0" presId="urn:microsoft.com/office/officeart/2005/8/layout/vList2"/>
    <dgm:cxn modelId="{4E71B80E-7A07-4E13-A016-D65713AB72E7}" srcId="{4167AA18-93E9-468E-A3E7-1AC418E8600B}" destId="{CC06ABAA-9808-47C0-8FF7-0DECA5F19A49}" srcOrd="1" destOrd="0" parTransId="{68271D98-5486-4768-A664-C6B461F15511}" sibTransId="{D28719EB-2EF8-430B-95BE-A7DC36AD099E}"/>
    <dgm:cxn modelId="{88AF1857-4B58-4486-9CA5-14DE0DB94026}" type="presParOf" srcId="{48EAA520-0A57-4E69-BAB4-16C634655DB2}" destId="{B70781C6-0077-47F5-AEE7-B6A01B1779AE}" srcOrd="0" destOrd="0" presId="urn:microsoft.com/office/officeart/2005/8/layout/vList2"/>
    <dgm:cxn modelId="{28492BFC-ECB9-4836-9C11-9EC3E8006138}" type="presParOf" srcId="{48EAA520-0A57-4E69-BAB4-16C634655DB2}" destId="{5A2E2A30-7345-4A57-8F01-B604617A894C}" srcOrd="1" destOrd="0" presId="urn:microsoft.com/office/officeart/2005/8/layout/vList2"/>
    <dgm:cxn modelId="{0F763DE5-8EBE-4CB8-923A-CADAF7BF10E6}" type="presParOf" srcId="{48EAA520-0A57-4E69-BAB4-16C634655DB2}" destId="{86A5A6D2-8D8B-40FA-B8EE-B1BD627CB244}" srcOrd="2" destOrd="0" presId="urn:microsoft.com/office/officeart/2005/8/layout/vList2"/>
    <dgm:cxn modelId="{70045D2F-5A4F-4E68-B4A4-C3EEE1F6A7FD}" type="presParOf" srcId="{48EAA520-0A57-4E69-BAB4-16C634655DB2}" destId="{621A617D-17B3-42E3-8A88-BDE5A1B8BBE1}" srcOrd="3" destOrd="0" presId="urn:microsoft.com/office/officeart/2005/8/layout/vList2"/>
    <dgm:cxn modelId="{E88A7AC4-80DA-46A0-9B46-8C303A48C695}" type="presParOf" srcId="{48EAA520-0A57-4E69-BAB4-16C634655DB2}" destId="{DAB1B1BA-57B4-405F-BC5C-4A454F4256DE}" srcOrd="4" destOrd="0" presId="urn:microsoft.com/office/officeart/2005/8/layout/vList2"/>
    <dgm:cxn modelId="{FA24A2A3-CBE0-4F34-A09C-59A18AFCDB12}" type="presParOf" srcId="{48EAA520-0A57-4E69-BAB4-16C634655DB2}" destId="{457B8D87-4643-40D4-91B5-3AAD24EA3E09}" srcOrd="5" destOrd="0" presId="urn:microsoft.com/office/officeart/2005/8/layout/vList2"/>
    <dgm:cxn modelId="{0E49C5A7-8B76-4B7B-B647-A2D8F80749C2}" type="presParOf" srcId="{48EAA520-0A57-4E69-BAB4-16C634655DB2}" destId="{EF08D75D-A55C-46FF-ACE9-41E8BF2170D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7E749AF-6B2F-48D5-A990-9851BEE8BF7A}"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227D977F-D575-4DE2-A0AB-3EAE88D2695E}">
      <dgm:prSet/>
      <dgm:spPr/>
      <dgm:t>
        <a:bodyPr/>
        <a:lstStyle/>
        <a:p>
          <a:pPr rtl="0"/>
          <a:r>
            <a:rPr lang="en-US" dirty="0" smtClean="0"/>
            <a:t>The number of people attending your event is a critical detail for media. If you’re expecting an impressive turnout, be sure to let the media know.</a:t>
          </a:r>
          <a:endParaRPr lang="en-US" dirty="0"/>
        </a:p>
      </dgm:t>
    </dgm:pt>
    <dgm:pt modelId="{A470D219-FA4E-468D-A631-F68510802E08}" type="parTrans" cxnId="{CFBD1B73-7CDE-44B1-8E14-7B7E17591BA4}">
      <dgm:prSet/>
      <dgm:spPr/>
      <dgm:t>
        <a:bodyPr/>
        <a:lstStyle/>
        <a:p>
          <a:endParaRPr lang="en-US"/>
        </a:p>
      </dgm:t>
    </dgm:pt>
    <dgm:pt modelId="{A250A940-7C6A-47D1-82F3-B5D6D9003E7B}" type="sibTrans" cxnId="{CFBD1B73-7CDE-44B1-8E14-7B7E17591BA4}">
      <dgm:prSet/>
      <dgm:spPr/>
      <dgm:t>
        <a:bodyPr/>
        <a:lstStyle/>
        <a:p>
          <a:endParaRPr lang="en-US"/>
        </a:p>
      </dgm:t>
    </dgm:pt>
    <dgm:pt modelId="{9D952A66-BF3E-4A75-80AC-16E00D138535}">
      <dgm:prSet/>
      <dgm:spPr/>
      <dgm:t>
        <a:bodyPr/>
        <a:lstStyle/>
        <a:p>
          <a:pPr rtl="0"/>
          <a:r>
            <a:rPr lang="en-US" smtClean="0"/>
            <a:t>But be realistic, not optimistic. Exaggerating attendance can result in poor media coverage and loss of credibility with reporters.</a:t>
          </a:r>
          <a:endParaRPr lang="en-US"/>
        </a:p>
      </dgm:t>
    </dgm:pt>
    <dgm:pt modelId="{942C3E1E-3668-4E48-AB27-0EFBE7EA906A}" type="parTrans" cxnId="{F17E6236-F268-44CC-A67F-15BD908D4FBF}">
      <dgm:prSet/>
      <dgm:spPr/>
      <dgm:t>
        <a:bodyPr/>
        <a:lstStyle/>
        <a:p>
          <a:endParaRPr lang="en-US"/>
        </a:p>
      </dgm:t>
    </dgm:pt>
    <dgm:pt modelId="{81AEE1A0-8BFE-4A90-AAD6-03A697CF6DA0}" type="sibTrans" cxnId="{F17E6236-F268-44CC-A67F-15BD908D4FBF}">
      <dgm:prSet/>
      <dgm:spPr/>
      <dgm:t>
        <a:bodyPr/>
        <a:lstStyle/>
        <a:p>
          <a:endParaRPr lang="en-US"/>
        </a:p>
      </dgm:t>
    </dgm:pt>
    <dgm:pt modelId="{3887A333-416A-46BD-B4B0-E86726D98858}" type="pres">
      <dgm:prSet presAssocID="{07E749AF-6B2F-48D5-A990-9851BEE8BF7A}" presName="diagram" presStyleCnt="0">
        <dgm:presLayoutVars>
          <dgm:chPref val="1"/>
          <dgm:dir/>
          <dgm:animOne val="branch"/>
          <dgm:animLvl val="lvl"/>
          <dgm:resizeHandles/>
        </dgm:presLayoutVars>
      </dgm:prSet>
      <dgm:spPr/>
      <dgm:t>
        <a:bodyPr/>
        <a:lstStyle/>
        <a:p>
          <a:endParaRPr lang="en-US"/>
        </a:p>
      </dgm:t>
    </dgm:pt>
    <dgm:pt modelId="{E6C6B19A-10EB-4933-84F6-06075BEBB624}" type="pres">
      <dgm:prSet presAssocID="{227D977F-D575-4DE2-A0AB-3EAE88D2695E}" presName="root" presStyleCnt="0"/>
      <dgm:spPr/>
    </dgm:pt>
    <dgm:pt modelId="{6B368DD9-2462-453F-8337-3C800E264438}" type="pres">
      <dgm:prSet presAssocID="{227D977F-D575-4DE2-A0AB-3EAE88D2695E}" presName="rootComposite" presStyleCnt="0"/>
      <dgm:spPr/>
    </dgm:pt>
    <dgm:pt modelId="{EE14DD50-B029-45C7-84CB-940824FB47F9}" type="pres">
      <dgm:prSet presAssocID="{227D977F-D575-4DE2-A0AB-3EAE88D2695E}" presName="rootText" presStyleLbl="node1" presStyleIdx="0" presStyleCnt="1"/>
      <dgm:spPr/>
      <dgm:t>
        <a:bodyPr/>
        <a:lstStyle/>
        <a:p>
          <a:endParaRPr lang="en-US"/>
        </a:p>
      </dgm:t>
    </dgm:pt>
    <dgm:pt modelId="{E341E6B9-D945-4065-A669-FAF80CC1ECDB}" type="pres">
      <dgm:prSet presAssocID="{227D977F-D575-4DE2-A0AB-3EAE88D2695E}" presName="rootConnector" presStyleLbl="node1" presStyleIdx="0" presStyleCnt="1"/>
      <dgm:spPr/>
      <dgm:t>
        <a:bodyPr/>
        <a:lstStyle/>
        <a:p>
          <a:endParaRPr lang="en-US"/>
        </a:p>
      </dgm:t>
    </dgm:pt>
    <dgm:pt modelId="{85E2F1F4-3166-44A3-A0CF-F652F4B7E396}" type="pres">
      <dgm:prSet presAssocID="{227D977F-D575-4DE2-A0AB-3EAE88D2695E}" presName="childShape" presStyleCnt="0"/>
      <dgm:spPr/>
    </dgm:pt>
    <dgm:pt modelId="{8E387EEA-E54C-4E47-A3C1-DF073EC629A6}" type="pres">
      <dgm:prSet presAssocID="{942C3E1E-3668-4E48-AB27-0EFBE7EA906A}" presName="Name13" presStyleLbl="parChTrans1D2" presStyleIdx="0" presStyleCnt="1"/>
      <dgm:spPr/>
      <dgm:t>
        <a:bodyPr/>
        <a:lstStyle/>
        <a:p>
          <a:endParaRPr lang="en-US"/>
        </a:p>
      </dgm:t>
    </dgm:pt>
    <dgm:pt modelId="{53AFF7C4-A69C-406E-961F-2AF637307194}" type="pres">
      <dgm:prSet presAssocID="{9D952A66-BF3E-4A75-80AC-16E00D138535}" presName="childText" presStyleLbl="bgAcc1" presStyleIdx="0" presStyleCnt="1">
        <dgm:presLayoutVars>
          <dgm:bulletEnabled val="1"/>
        </dgm:presLayoutVars>
      </dgm:prSet>
      <dgm:spPr/>
      <dgm:t>
        <a:bodyPr/>
        <a:lstStyle/>
        <a:p>
          <a:endParaRPr lang="en-US"/>
        </a:p>
      </dgm:t>
    </dgm:pt>
  </dgm:ptLst>
  <dgm:cxnLst>
    <dgm:cxn modelId="{CFBD1B73-7CDE-44B1-8E14-7B7E17591BA4}" srcId="{07E749AF-6B2F-48D5-A990-9851BEE8BF7A}" destId="{227D977F-D575-4DE2-A0AB-3EAE88D2695E}" srcOrd="0" destOrd="0" parTransId="{A470D219-FA4E-468D-A631-F68510802E08}" sibTransId="{A250A940-7C6A-47D1-82F3-B5D6D9003E7B}"/>
    <dgm:cxn modelId="{09007EC6-7134-462E-9388-D6F3BEF242FE}" type="presOf" srcId="{227D977F-D575-4DE2-A0AB-3EAE88D2695E}" destId="{E341E6B9-D945-4065-A669-FAF80CC1ECDB}" srcOrd="1" destOrd="0" presId="urn:microsoft.com/office/officeart/2005/8/layout/hierarchy3"/>
    <dgm:cxn modelId="{F17E6236-F268-44CC-A67F-15BD908D4FBF}" srcId="{227D977F-D575-4DE2-A0AB-3EAE88D2695E}" destId="{9D952A66-BF3E-4A75-80AC-16E00D138535}" srcOrd="0" destOrd="0" parTransId="{942C3E1E-3668-4E48-AB27-0EFBE7EA906A}" sibTransId="{81AEE1A0-8BFE-4A90-AAD6-03A697CF6DA0}"/>
    <dgm:cxn modelId="{FE3C1F99-F732-4A33-B17A-DA496332C762}" type="presOf" srcId="{227D977F-D575-4DE2-A0AB-3EAE88D2695E}" destId="{EE14DD50-B029-45C7-84CB-940824FB47F9}" srcOrd="0" destOrd="0" presId="urn:microsoft.com/office/officeart/2005/8/layout/hierarchy3"/>
    <dgm:cxn modelId="{1D12B5DA-D414-446E-8D8F-2095080B4415}" type="presOf" srcId="{942C3E1E-3668-4E48-AB27-0EFBE7EA906A}" destId="{8E387EEA-E54C-4E47-A3C1-DF073EC629A6}" srcOrd="0" destOrd="0" presId="urn:microsoft.com/office/officeart/2005/8/layout/hierarchy3"/>
    <dgm:cxn modelId="{27F39522-76C9-4E8A-A2C5-A165A7B57913}" type="presOf" srcId="{9D952A66-BF3E-4A75-80AC-16E00D138535}" destId="{53AFF7C4-A69C-406E-961F-2AF637307194}" srcOrd="0" destOrd="0" presId="urn:microsoft.com/office/officeart/2005/8/layout/hierarchy3"/>
    <dgm:cxn modelId="{6C61CB8D-E764-464D-A03C-347163CE3399}" type="presOf" srcId="{07E749AF-6B2F-48D5-A990-9851BEE8BF7A}" destId="{3887A333-416A-46BD-B4B0-E86726D98858}" srcOrd="0" destOrd="0" presId="urn:microsoft.com/office/officeart/2005/8/layout/hierarchy3"/>
    <dgm:cxn modelId="{7C843C4E-A3EA-40D8-BF5A-EF5E0BC2460D}" type="presParOf" srcId="{3887A333-416A-46BD-B4B0-E86726D98858}" destId="{E6C6B19A-10EB-4933-84F6-06075BEBB624}" srcOrd="0" destOrd="0" presId="urn:microsoft.com/office/officeart/2005/8/layout/hierarchy3"/>
    <dgm:cxn modelId="{77F7DD7D-0370-4882-B656-0986EDD7B5CF}" type="presParOf" srcId="{E6C6B19A-10EB-4933-84F6-06075BEBB624}" destId="{6B368DD9-2462-453F-8337-3C800E264438}" srcOrd="0" destOrd="0" presId="urn:microsoft.com/office/officeart/2005/8/layout/hierarchy3"/>
    <dgm:cxn modelId="{86727968-9169-48BB-8308-782628756B60}" type="presParOf" srcId="{6B368DD9-2462-453F-8337-3C800E264438}" destId="{EE14DD50-B029-45C7-84CB-940824FB47F9}" srcOrd="0" destOrd="0" presId="urn:microsoft.com/office/officeart/2005/8/layout/hierarchy3"/>
    <dgm:cxn modelId="{FC3B0BF0-A2DA-4D04-9827-26FBFE3C4474}" type="presParOf" srcId="{6B368DD9-2462-453F-8337-3C800E264438}" destId="{E341E6B9-D945-4065-A669-FAF80CC1ECDB}" srcOrd="1" destOrd="0" presId="urn:microsoft.com/office/officeart/2005/8/layout/hierarchy3"/>
    <dgm:cxn modelId="{C0E453E5-1AC9-416D-AC32-F32B5A32AB42}" type="presParOf" srcId="{E6C6B19A-10EB-4933-84F6-06075BEBB624}" destId="{85E2F1F4-3166-44A3-A0CF-F652F4B7E396}" srcOrd="1" destOrd="0" presId="urn:microsoft.com/office/officeart/2005/8/layout/hierarchy3"/>
    <dgm:cxn modelId="{DEC17743-429B-4A38-B106-DA6AC4DC531E}" type="presParOf" srcId="{85E2F1F4-3166-44A3-A0CF-F652F4B7E396}" destId="{8E387EEA-E54C-4E47-A3C1-DF073EC629A6}" srcOrd="0" destOrd="0" presId="urn:microsoft.com/office/officeart/2005/8/layout/hierarchy3"/>
    <dgm:cxn modelId="{A2BC82F9-4A2B-4A2D-BD70-3A9DE3EBCC6B}" type="presParOf" srcId="{85E2F1F4-3166-44A3-A0CF-F652F4B7E396}" destId="{53AFF7C4-A69C-406E-961F-2AF637307194}"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3891E9D-F7E5-4E7E-853E-E2B9B4F19A2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A82C5C6-8E8D-48DC-9B64-B81DF4D8A159}">
      <dgm:prSet/>
      <dgm:spPr/>
      <dgm:t>
        <a:bodyPr/>
        <a:lstStyle/>
        <a:p>
          <a:pPr rtl="0"/>
          <a:r>
            <a:rPr lang="en-US" dirty="0" smtClean="0"/>
            <a:t>Give them sufficient advanced notice</a:t>
          </a:r>
          <a:endParaRPr lang="en-US" dirty="0"/>
        </a:p>
      </dgm:t>
    </dgm:pt>
    <dgm:pt modelId="{ACA4BA21-92DB-4E44-BE08-3348D990FB6F}" type="parTrans" cxnId="{5F87B403-108D-4F8A-8830-65A2F9426294}">
      <dgm:prSet/>
      <dgm:spPr/>
      <dgm:t>
        <a:bodyPr/>
        <a:lstStyle/>
        <a:p>
          <a:endParaRPr lang="en-US"/>
        </a:p>
      </dgm:t>
    </dgm:pt>
    <dgm:pt modelId="{9135A39A-DBF5-48F9-B54A-282875FB2A17}" type="sibTrans" cxnId="{5F87B403-108D-4F8A-8830-65A2F9426294}">
      <dgm:prSet/>
      <dgm:spPr/>
      <dgm:t>
        <a:bodyPr/>
        <a:lstStyle/>
        <a:p>
          <a:endParaRPr lang="en-US"/>
        </a:p>
      </dgm:t>
    </dgm:pt>
    <dgm:pt modelId="{C889D04E-0006-4D9B-AD0F-2E0CA2F2E6CE}">
      <dgm:prSet/>
      <dgm:spPr/>
      <dgm:t>
        <a:bodyPr/>
        <a:lstStyle/>
        <a:p>
          <a:pPr rtl="0"/>
          <a:r>
            <a:rPr lang="en-US" dirty="0" smtClean="0"/>
            <a:t>Email a Media Advisory to targeted reporters several days before the event </a:t>
          </a:r>
          <a:endParaRPr lang="en-US" dirty="0"/>
        </a:p>
      </dgm:t>
    </dgm:pt>
    <dgm:pt modelId="{9C60BFFA-AB5D-4C09-8D25-A742AAF71448}" type="parTrans" cxnId="{908A90E3-B337-4274-B13E-41BBDF36871B}">
      <dgm:prSet/>
      <dgm:spPr/>
      <dgm:t>
        <a:bodyPr/>
        <a:lstStyle/>
        <a:p>
          <a:endParaRPr lang="en-US"/>
        </a:p>
      </dgm:t>
    </dgm:pt>
    <dgm:pt modelId="{7E95F1FC-DE10-4D2A-AF64-5DE08A1C6D1B}" type="sibTrans" cxnId="{908A90E3-B337-4274-B13E-41BBDF36871B}">
      <dgm:prSet/>
      <dgm:spPr/>
      <dgm:t>
        <a:bodyPr/>
        <a:lstStyle/>
        <a:p>
          <a:endParaRPr lang="en-US"/>
        </a:p>
      </dgm:t>
    </dgm:pt>
    <dgm:pt modelId="{9F97AF75-19E8-4381-9877-FB52E74ED884}">
      <dgm:prSet/>
      <dgm:spPr/>
      <dgm:t>
        <a:bodyPr/>
        <a:lstStyle/>
        <a:p>
          <a:pPr rtl="0"/>
          <a:r>
            <a:rPr lang="en-US" dirty="0" smtClean="0"/>
            <a:t>Email it again the day of the event </a:t>
          </a:r>
          <a:endParaRPr lang="en-US" dirty="0"/>
        </a:p>
      </dgm:t>
    </dgm:pt>
    <dgm:pt modelId="{2EEA6EE1-4A38-47A2-8E2C-2EDDEBB775C1}" type="parTrans" cxnId="{DC254016-DD5C-415C-A7E0-D94E5F38E9C1}">
      <dgm:prSet/>
      <dgm:spPr/>
      <dgm:t>
        <a:bodyPr/>
        <a:lstStyle/>
        <a:p>
          <a:endParaRPr lang="en-US"/>
        </a:p>
      </dgm:t>
    </dgm:pt>
    <dgm:pt modelId="{8A289713-BEF5-4F40-AEDE-0EFD14B24662}" type="sibTrans" cxnId="{DC254016-DD5C-415C-A7E0-D94E5F38E9C1}">
      <dgm:prSet/>
      <dgm:spPr/>
      <dgm:t>
        <a:bodyPr/>
        <a:lstStyle/>
        <a:p>
          <a:endParaRPr lang="en-US"/>
        </a:p>
      </dgm:t>
    </dgm:pt>
    <dgm:pt modelId="{4D77A868-8BDA-4BF4-BC19-5E29D2818B28}">
      <dgm:prSet/>
      <dgm:spPr/>
      <dgm:t>
        <a:bodyPr/>
        <a:lstStyle/>
        <a:p>
          <a:pPr rtl="0"/>
          <a:r>
            <a:rPr lang="en-US" dirty="0" smtClean="0"/>
            <a:t>Call them and urge them to come </a:t>
          </a:r>
          <a:endParaRPr lang="en-US" dirty="0"/>
        </a:p>
      </dgm:t>
    </dgm:pt>
    <dgm:pt modelId="{CB45203A-E88F-4923-A953-5BC34355F31C}" type="parTrans" cxnId="{DB911126-9640-45BF-88E1-BEB552580599}">
      <dgm:prSet/>
      <dgm:spPr/>
      <dgm:t>
        <a:bodyPr/>
        <a:lstStyle/>
        <a:p>
          <a:endParaRPr lang="en-US"/>
        </a:p>
      </dgm:t>
    </dgm:pt>
    <dgm:pt modelId="{B0C32804-9251-41F2-99FA-6DD11E13BAA4}" type="sibTrans" cxnId="{DB911126-9640-45BF-88E1-BEB552580599}">
      <dgm:prSet/>
      <dgm:spPr/>
      <dgm:t>
        <a:bodyPr/>
        <a:lstStyle/>
        <a:p>
          <a:endParaRPr lang="en-US"/>
        </a:p>
      </dgm:t>
    </dgm:pt>
    <dgm:pt modelId="{86430534-E901-4834-BACC-CE18E64E4356}">
      <dgm:prSet/>
      <dgm:spPr/>
      <dgm:t>
        <a:bodyPr/>
        <a:lstStyle/>
        <a:p>
          <a:pPr rtl="0"/>
          <a:r>
            <a:rPr lang="en-US" dirty="0" smtClean="0"/>
            <a:t>Is short, simple, and clear in format</a:t>
          </a:r>
          <a:endParaRPr lang="en-US" dirty="0"/>
        </a:p>
      </dgm:t>
    </dgm:pt>
    <dgm:pt modelId="{17E93D8F-5760-4345-943C-ADC42BCED216}" type="sibTrans" cxnId="{C4458FE6-DC47-4185-8449-599F6434363A}">
      <dgm:prSet/>
      <dgm:spPr/>
      <dgm:t>
        <a:bodyPr/>
        <a:lstStyle/>
        <a:p>
          <a:endParaRPr lang="en-US"/>
        </a:p>
      </dgm:t>
    </dgm:pt>
    <dgm:pt modelId="{12D227AC-1C5A-4508-BF3F-CF82B9493191}" type="parTrans" cxnId="{C4458FE6-DC47-4185-8449-599F6434363A}">
      <dgm:prSet/>
      <dgm:spPr/>
      <dgm:t>
        <a:bodyPr/>
        <a:lstStyle/>
        <a:p>
          <a:endParaRPr lang="en-US"/>
        </a:p>
      </dgm:t>
    </dgm:pt>
    <dgm:pt modelId="{426EF74D-AA8B-4CCB-8ED3-7ED9E3F09C98}">
      <dgm:prSet/>
      <dgm:spPr/>
      <dgm:t>
        <a:bodyPr/>
        <a:lstStyle/>
        <a:p>
          <a:pPr rtl="0"/>
          <a:r>
            <a:rPr lang="en-US" dirty="0" smtClean="0"/>
            <a:t>A good media advisory…</a:t>
          </a:r>
          <a:endParaRPr lang="en-US" dirty="0"/>
        </a:p>
      </dgm:t>
    </dgm:pt>
    <dgm:pt modelId="{8D34ED5F-D46F-4E1B-A2B3-FE19D7991E25}" type="sibTrans" cxnId="{54873180-7B77-4DA7-BD25-66F19C016BBA}">
      <dgm:prSet/>
      <dgm:spPr/>
      <dgm:t>
        <a:bodyPr/>
        <a:lstStyle/>
        <a:p>
          <a:endParaRPr lang="en-US"/>
        </a:p>
      </dgm:t>
    </dgm:pt>
    <dgm:pt modelId="{1C9128BF-E27F-4ABC-AC80-EDA0C47034FC}" type="parTrans" cxnId="{54873180-7B77-4DA7-BD25-66F19C016BBA}">
      <dgm:prSet/>
      <dgm:spPr/>
      <dgm:t>
        <a:bodyPr/>
        <a:lstStyle/>
        <a:p>
          <a:endParaRPr lang="en-US"/>
        </a:p>
      </dgm:t>
    </dgm:pt>
    <dgm:pt modelId="{7ED644C5-49FB-4F54-B7C4-0343599F094A}">
      <dgm:prSet/>
      <dgm:spPr/>
      <dgm:t>
        <a:bodyPr/>
        <a:lstStyle/>
        <a:p>
          <a:pPr rtl="0"/>
          <a:r>
            <a:rPr lang="en-US" dirty="0" smtClean="0"/>
            <a:t>Includes all logistical details of the event and clearly explains the newsworthiness</a:t>
          </a:r>
          <a:endParaRPr lang="en-US" dirty="0"/>
        </a:p>
      </dgm:t>
    </dgm:pt>
    <dgm:pt modelId="{65CA2DCD-DAEA-4BD8-96EA-F53FBBDEF9A1}" type="sibTrans" cxnId="{2CA4DC30-CE68-4B54-A02B-68AA3E17EE99}">
      <dgm:prSet/>
      <dgm:spPr/>
      <dgm:t>
        <a:bodyPr/>
        <a:lstStyle/>
        <a:p>
          <a:endParaRPr lang="en-US"/>
        </a:p>
      </dgm:t>
    </dgm:pt>
    <dgm:pt modelId="{725C0565-FC29-446A-ADE9-33C4C942815F}" type="parTrans" cxnId="{2CA4DC30-CE68-4B54-A02B-68AA3E17EE99}">
      <dgm:prSet/>
      <dgm:spPr/>
      <dgm:t>
        <a:bodyPr/>
        <a:lstStyle/>
        <a:p>
          <a:endParaRPr lang="en-US"/>
        </a:p>
      </dgm:t>
    </dgm:pt>
    <dgm:pt modelId="{FA895EF8-5BCA-4002-8B5A-8D2B62DE5947}">
      <dgm:prSet/>
      <dgm:spPr/>
      <dgm:t>
        <a:bodyPr/>
        <a:lstStyle/>
        <a:p>
          <a:pPr rtl="0"/>
          <a:r>
            <a:rPr lang="en-US" dirty="0" smtClean="0"/>
            <a:t>Includes contact information for the point-person</a:t>
          </a:r>
          <a:endParaRPr lang="en-US" dirty="0"/>
        </a:p>
      </dgm:t>
    </dgm:pt>
    <dgm:pt modelId="{FA4F9129-4BE0-45A1-9B28-2E6A00563267}" type="sibTrans" cxnId="{5A540633-B599-46FE-AE0A-7DFD8444D557}">
      <dgm:prSet/>
      <dgm:spPr/>
      <dgm:t>
        <a:bodyPr/>
        <a:lstStyle/>
        <a:p>
          <a:endParaRPr lang="en-US"/>
        </a:p>
      </dgm:t>
    </dgm:pt>
    <dgm:pt modelId="{8D0286CF-11CD-422F-B3C8-7F22C44DAC88}" type="parTrans" cxnId="{5A540633-B599-46FE-AE0A-7DFD8444D557}">
      <dgm:prSet/>
      <dgm:spPr/>
      <dgm:t>
        <a:bodyPr/>
        <a:lstStyle/>
        <a:p>
          <a:endParaRPr lang="en-US"/>
        </a:p>
      </dgm:t>
    </dgm:pt>
    <dgm:pt modelId="{D8090C5A-1A99-4EBA-BDB6-241A4709DE4D}" type="pres">
      <dgm:prSet presAssocID="{83891E9D-F7E5-4E7E-853E-E2B9B4F19A20}" presName="linear" presStyleCnt="0">
        <dgm:presLayoutVars>
          <dgm:animLvl val="lvl"/>
          <dgm:resizeHandles val="exact"/>
        </dgm:presLayoutVars>
      </dgm:prSet>
      <dgm:spPr/>
      <dgm:t>
        <a:bodyPr/>
        <a:lstStyle/>
        <a:p>
          <a:endParaRPr lang="en-US"/>
        </a:p>
      </dgm:t>
    </dgm:pt>
    <dgm:pt modelId="{5C201368-9DBD-4C02-B8EE-ED28A2DFABC7}" type="pres">
      <dgm:prSet presAssocID="{AA82C5C6-8E8D-48DC-9B64-B81DF4D8A159}" presName="parentText" presStyleLbl="node1" presStyleIdx="0" presStyleCnt="2">
        <dgm:presLayoutVars>
          <dgm:chMax val="0"/>
          <dgm:bulletEnabled val="1"/>
        </dgm:presLayoutVars>
      </dgm:prSet>
      <dgm:spPr/>
      <dgm:t>
        <a:bodyPr/>
        <a:lstStyle/>
        <a:p>
          <a:endParaRPr lang="en-US"/>
        </a:p>
      </dgm:t>
    </dgm:pt>
    <dgm:pt modelId="{EC7FA55D-B35D-4899-AE62-2C1C31DD0653}" type="pres">
      <dgm:prSet presAssocID="{AA82C5C6-8E8D-48DC-9B64-B81DF4D8A159}" presName="childText" presStyleLbl="revTx" presStyleIdx="0" presStyleCnt="2">
        <dgm:presLayoutVars>
          <dgm:bulletEnabled val="1"/>
        </dgm:presLayoutVars>
      </dgm:prSet>
      <dgm:spPr/>
      <dgm:t>
        <a:bodyPr/>
        <a:lstStyle/>
        <a:p>
          <a:endParaRPr lang="en-US"/>
        </a:p>
      </dgm:t>
    </dgm:pt>
    <dgm:pt modelId="{73575391-36E1-42FF-89E3-59FEFA7ED3FC}" type="pres">
      <dgm:prSet presAssocID="{426EF74D-AA8B-4CCB-8ED3-7ED9E3F09C98}" presName="parentText" presStyleLbl="node1" presStyleIdx="1" presStyleCnt="2">
        <dgm:presLayoutVars>
          <dgm:chMax val="0"/>
          <dgm:bulletEnabled val="1"/>
        </dgm:presLayoutVars>
      </dgm:prSet>
      <dgm:spPr/>
      <dgm:t>
        <a:bodyPr/>
        <a:lstStyle/>
        <a:p>
          <a:endParaRPr lang="en-US"/>
        </a:p>
      </dgm:t>
    </dgm:pt>
    <dgm:pt modelId="{065B84EA-439F-4CC8-8DBB-E4B3B095C810}" type="pres">
      <dgm:prSet presAssocID="{426EF74D-AA8B-4CCB-8ED3-7ED9E3F09C98}" presName="childText" presStyleLbl="revTx" presStyleIdx="1" presStyleCnt="2">
        <dgm:presLayoutVars>
          <dgm:bulletEnabled val="1"/>
        </dgm:presLayoutVars>
      </dgm:prSet>
      <dgm:spPr/>
      <dgm:t>
        <a:bodyPr/>
        <a:lstStyle/>
        <a:p>
          <a:endParaRPr lang="en-US"/>
        </a:p>
      </dgm:t>
    </dgm:pt>
  </dgm:ptLst>
  <dgm:cxnLst>
    <dgm:cxn modelId="{DC254016-DD5C-415C-A7E0-D94E5F38E9C1}" srcId="{AA82C5C6-8E8D-48DC-9B64-B81DF4D8A159}" destId="{9F97AF75-19E8-4381-9877-FB52E74ED884}" srcOrd="1" destOrd="0" parTransId="{2EEA6EE1-4A38-47A2-8E2C-2EDDEBB775C1}" sibTransId="{8A289713-BEF5-4F40-AEDE-0EFD14B24662}"/>
    <dgm:cxn modelId="{86524874-C529-4B12-B9E8-F9059BE1506D}" type="presOf" srcId="{7ED644C5-49FB-4F54-B7C4-0343599F094A}" destId="{065B84EA-439F-4CC8-8DBB-E4B3B095C810}" srcOrd="0" destOrd="1" presId="urn:microsoft.com/office/officeart/2005/8/layout/vList2"/>
    <dgm:cxn modelId="{E6236CC9-E468-4B3A-A438-DEFA72619881}" type="presOf" srcId="{9F97AF75-19E8-4381-9877-FB52E74ED884}" destId="{EC7FA55D-B35D-4899-AE62-2C1C31DD0653}" srcOrd="0" destOrd="1" presId="urn:microsoft.com/office/officeart/2005/8/layout/vList2"/>
    <dgm:cxn modelId="{BD10B99A-2328-4273-B538-A2A34DEC5FAA}" type="presOf" srcId="{4D77A868-8BDA-4BF4-BC19-5E29D2818B28}" destId="{EC7FA55D-B35D-4899-AE62-2C1C31DD0653}" srcOrd="0" destOrd="2" presId="urn:microsoft.com/office/officeart/2005/8/layout/vList2"/>
    <dgm:cxn modelId="{C2F1B18B-1E60-4DCE-A0FF-72CA2CE46622}" type="presOf" srcId="{AA82C5C6-8E8D-48DC-9B64-B81DF4D8A159}" destId="{5C201368-9DBD-4C02-B8EE-ED28A2DFABC7}" srcOrd="0" destOrd="0" presId="urn:microsoft.com/office/officeart/2005/8/layout/vList2"/>
    <dgm:cxn modelId="{844C9EDF-04D8-4119-B782-1B720BC864AB}" type="presOf" srcId="{426EF74D-AA8B-4CCB-8ED3-7ED9E3F09C98}" destId="{73575391-36E1-42FF-89E3-59FEFA7ED3FC}" srcOrd="0" destOrd="0" presId="urn:microsoft.com/office/officeart/2005/8/layout/vList2"/>
    <dgm:cxn modelId="{7922A161-8A43-49D4-B5EC-998A60E9B92A}" type="presOf" srcId="{FA895EF8-5BCA-4002-8B5A-8D2B62DE5947}" destId="{065B84EA-439F-4CC8-8DBB-E4B3B095C810}" srcOrd="0" destOrd="2" presId="urn:microsoft.com/office/officeart/2005/8/layout/vList2"/>
    <dgm:cxn modelId="{85AA20A9-C0C0-4A8F-BF74-B029603B4D82}" type="presOf" srcId="{C889D04E-0006-4D9B-AD0F-2E0CA2F2E6CE}" destId="{EC7FA55D-B35D-4899-AE62-2C1C31DD0653}" srcOrd="0" destOrd="0" presId="urn:microsoft.com/office/officeart/2005/8/layout/vList2"/>
    <dgm:cxn modelId="{5F87B403-108D-4F8A-8830-65A2F9426294}" srcId="{83891E9D-F7E5-4E7E-853E-E2B9B4F19A20}" destId="{AA82C5C6-8E8D-48DC-9B64-B81DF4D8A159}" srcOrd="0" destOrd="0" parTransId="{ACA4BA21-92DB-4E44-BE08-3348D990FB6F}" sibTransId="{9135A39A-DBF5-48F9-B54A-282875FB2A17}"/>
    <dgm:cxn modelId="{908A90E3-B337-4274-B13E-41BBDF36871B}" srcId="{AA82C5C6-8E8D-48DC-9B64-B81DF4D8A159}" destId="{C889D04E-0006-4D9B-AD0F-2E0CA2F2E6CE}" srcOrd="0" destOrd="0" parTransId="{9C60BFFA-AB5D-4C09-8D25-A742AAF71448}" sibTransId="{7E95F1FC-DE10-4D2A-AF64-5DE08A1C6D1B}"/>
    <dgm:cxn modelId="{54873180-7B77-4DA7-BD25-66F19C016BBA}" srcId="{83891E9D-F7E5-4E7E-853E-E2B9B4F19A20}" destId="{426EF74D-AA8B-4CCB-8ED3-7ED9E3F09C98}" srcOrd="1" destOrd="0" parTransId="{1C9128BF-E27F-4ABC-AC80-EDA0C47034FC}" sibTransId="{8D34ED5F-D46F-4E1B-A2B3-FE19D7991E25}"/>
    <dgm:cxn modelId="{C4458FE6-DC47-4185-8449-599F6434363A}" srcId="{426EF74D-AA8B-4CCB-8ED3-7ED9E3F09C98}" destId="{86430534-E901-4834-BACC-CE18E64E4356}" srcOrd="0" destOrd="0" parTransId="{12D227AC-1C5A-4508-BF3F-CF82B9493191}" sibTransId="{17E93D8F-5760-4345-943C-ADC42BCED216}"/>
    <dgm:cxn modelId="{DB911126-9640-45BF-88E1-BEB552580599}" srcId="{AA82C5C6-8E8D-48DC-9B64-B81DF4D8A159}" destId="{4D77A868-8BDA-4BF4-BC19-5E29D2818B28}" srcOrd="2" destOrd="0" parTransId="{CB45203A-E88F-4923-A953-5BC34355F31C}" sibTransId="{B0C32804-9251-41F2-99FA-6DD11E13BAA4}"/>
    <dgm:cxn modelId="{61F9E20F-33D2-4AA0-9AFB-EF7199FADF27}" type="presOf" srcId="{86430534-E901-4834-BACC-CE18E64E4356}" destId="{065B84EA-439F-4CC8-8DBB-E4B3B095C810}" srcOrd="0" destOrd="0" presId="urn:microsoft.com/office/officeart/2005/8/layout/vList2"/>
    <dgm:cxn modelId="{5909C5FB-2C42-4BA1-BA09-1A49AF65B53C}" type="presOf" srcId="{83891E9D-F7E5-4E7E-853E-E2B9B4F19A20}" destId="{D8090C5A-1A99-4EBA-BDB6-241A4709DE4D}" srcOrd="0" destOrd="0" presId="urn:microsoft.com/office/officeart/2005/8/layout/vList2"/>
    <dgm:cxn modelId="{2CA4DC30-CE68-4B54-A02B-68AA3E17EE99}" srcId="{426EF74D-AA8B-4CCB-8ED3-7ED9E3F09C98}" destId="{7ED644C5-49FB-4F54-B7C4-0343599F094A}" srcOrd="1" destOrd="0" parTransId="{725C0565-FC29-446A-ADE9-33C4C942815F}" sibTransId="{65CA2DCD-DAEA-4BD8-96EA-F53FBBDEF9A1}"/>
    <dgm:cxn modelId="{5A540633-B599-46FE-AE0A-7DFD8444D557}" srcId="{426EF74D-AA8B-4CCB-8ED3-7ED9E3F09C98}" destId="{FA895EF8-5BCA-4002-8B5A-8D2B62DE5947}" srcOrd="2" destOrd="0" parTransId="{8D0286CF-11CD-422F-B3C8-7F22C44DAC88}" sibTransId="{FA4F9129-4BE0-45A1-9B28-2E6A00563267}"/>
    <dgm:cxn modelId="{109A1E26-4274-4B04-AB99-B08786A3E832}" type="presParOf" srcId="{D8090C5A-1A99-4EBA-BDB6-241A4709DE4D}" destId="{5C201368-9DBD-4C02-B8EE-ED28A2DFABC7}" srcOrd="0" destOrd="0" presId="urn:microsoft.com/office/officeart/2005/8/layout/vList2"/>
    <dgm:cxn modelId="{55F2A956-5A40-488E-A902-03482F01F220}" type="presParOf" srcId="{D8090C5A-1A99-4EBA-BDB6-241A4709DE4D}" destId="{EC7FA55D-B35D-4899-AE62-2C1C31DD0653}" srcOrd="1" destOrd="0" presId="urn:microsoft.com/office/officeart/2005/8/layout/vList2"/>
    <dgm:cxn modelId="{89C2705A-D5FA-4E7F-8EA9-22526F8E72CC}" type="presParOf" srcId="{D8090C5A-1A99-4EBA-BDB6-241A4709DE4D}" destId="{73575391-36E1-42FF-89E3-59FEFA7ED3FC}" srcOrd="2" destOrd="0" presId="urn:microsoft.com/office/officeart/2005/8/layout/vList2"/>
    <dgm:cxn modelId="{E9BCFB1E-17B4-4CC7-8E04-D0BCA79A2CDF}" type="presParOf" srcId="{D8090C5A-1A99-4EBA-BDB6-241A4709DE4D}" destId="{065B84EA-439F-4CC8-8DBB-E4B3B095C810}"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CFDF00-9F5D-487D-946C-74F155F5108A}">
      <dsp:nvSpPr>
        <dsp:cNvPr id="0" name=""/>
        <dsp:cNvSpPr/>
      </dsp:nvSpPr>
      <dsp:spPr>
        <a:xfrm>
          <a:off x="152382" y="0"/>
          <a:ext cx="8153434" cy="521176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AB1EB0-53F7-4F0B-889F-1923532C842E}">
      <dsp:nvSpPr>
        <dsp:cNvPr id="0" name=""/>
        <dsp:cNvSpPr/>
      </dsp:nvSpPr>
      <dsp:spPr>
        <a:xfrm>
          <a:off x="3957" y="1219198"/>
          <a:ext cx="2549747" cy="27733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The goal of media coverage should always be to further your </a:t>
          </a:r>
          <a:r>
            <a:rPr lang="en-US" sz="2100" b="1" u="sng" kern="1200" dirty="0" smtClean="0"/>
            <a:t>mission</a:t>
          </a:r>
          <a:r>
            <a:rPr lang="en-US" sz="2100" b="1" kern="1200" dirty="0" smtClean="0"/>
            <a:t> </a:t>
          </a:r>
          <a:r>
            <a:rPr lang="en-US" sz="2100" kern="1200" dirty="0" smtClean="0"/>
            <a:t>by reaching your target </a:t>
          </a:r>
          <a:r>
            <a:rPr lang="en-US" sz="2100" b="1" u="sng" kern="1200" dirty="0" smtClean="0"/>
            <a:t>audience</a:t>
          </a:r>
          <a:r>
            <a:rPr lang="en-US" sz="2100" kern="1200" dirty="0" smtClean="0"/>
            <a:t> with an effective </a:t>
          </a:r>
          <a:r>
            <a:rPr lang="en-US" sz="2100" b="1" u="sng" kern="1200" dirty="0" smtClean="0"/>
            <a:t>message</a:t>
          </a:r>
          <a:r>
            <a:rPr lang="en-US" sz="2100" kern="1200" dirty="0" smtClean="0"/>
            <a:t>.</a:t>
          </a:r>
          <a:endParaRPr lang="en-US" sz="2100" kern="1200" dirty="0"/>
        </a:p>
      </dsp:txBody>
      <dsp:txXfrm>
        <a:off x="128425" y="1343666"/>
        <a:ext cx="2300811" cy="2524430"/>
      </dsp:txXfrm>
    </dsp:sp>
    <dsp:sp modelId="{A8ADDE72-DF95-4BBA-84E3-B396B4D569B6}">
      <dsp:nvSpPr>
        <dsp:cNvPr id="0" name=""/>
        <dsp:cNvSpPr/>
      </dsp:nvSpPr>
      <dsp:spPr>
        <a:xfrm>
          <a:off x="2939857" y="1219198"/>
          <a:ext cx="2631880" cy="27733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“All press is good press” isn’t true in today’s sensationalistic media environment.</a:t>
          </a:r>
          <a:endParaRPr lang="en-US" sz="2100" kern="1200" dirty="0"/>
        </a:p>
      </dsp:txBody>
      <dsp:txXfrm>
        <a:off x="3068335" y="1347676"/>
        <a:ext cx="2374924" cy="2516410"/>
      </dsp:txXfrm>
    </dsp:sp>
    <dsp:sp modelId="{9267A797-ECFA-4958-AB1B-F43FCF18CCBF}">
      <dsp:nvSpPr>
        <dsp:cNvPr id="0" name=""/>
        <dsp:cNvSpPr/>
      </dsp:nvSpPr>
      <dsp:spPr>
        <a:xfrm>
          <a:off x="5957891" y="1219198"/>
          <a:ext cx="2496351" cy="27733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en-US" sz="2100" kern="1200" dirty="0" smtClean="0"/>
            <a:t>In other words, media coverage is </a:t>
          </a:r>
          <a:r>
            <a:rPr lang="en-US" sz="2100" b="1" kern="1200" dirty="0" smtClean="0"/>
            <a:t>NOT </a:t>
          </a:r>
          <a:r>
            <a:rPr lang="en-US" sz="2100" kern="1200" dirty="0" smtClean="0"/>
            <a:t>an end in itself. </a:t>
          </a:r>
          <a:endParaRPr lang="en-US" sz="2100" kern="1200" dirty="0"/>
        </a:p>
      </dsp:txBody>
      <dsp:txXfrm>
        <a:off x="6079753" y="1341060"/>
        <a:ext cx="2252627" cy="252964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B4D7A8-2FCC-4A5E-BDC6-545D8727DA04}">
      <dsp:nvSpPr>
        <dsp:cNvPr id="0" name=""/>
        <dsp:cNvSpPr/>
      </dsp:nvSpPr>
      <dsp:spPr>
        <a:xfrm rot="5400000">
          <a:off x="3785742" y="-370490"/>
          <a:ext cx="3620770"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dirty="0" smtClean="0"/>
            <a:t>This person needs to be the point of contact for any media requests. </a:t>
          </a:r>
          <a:endParaRPr lang="en-US" sz="2100" kern="1200" dirty="0"/>
        </a:p>
        <a:p>
          <a:pPr marL="228600" lvl="1" indent="-228600" algn="l" defTabSz="933450" rtl="0">
            <a:lnSpc>
              <a:spcPct val="90000"/>
            </a:lnSpc>
            <a:spcBef>
              <a:spcPct val="0"/>
            </a:spcBef>
            <a:spcAft>
              <a:spcPct val="15000"/>
            </a:spcAft>
            <a:buChar char="••"/>
          </a:pPr>
          <a:r>
            <a:rPr lang="en-US" sz="2100" kern="1200" dirty="0" smtClean="0"/>
            <a:t>He/she must be able to connect reporters directly and quickly with speakers </a:t>
          </a:r>
          <a:endParaRPr lang="en-US" sz="2100" kern="1200" dirty="0"/>
        </a:p>
        <a:p>
          <a:pPr marL="228600" lvl="1" indent="-228600" algn="l" defTabSz="933450" rtl="0">
            <a:lnSpc>
              <a:spcPct val="90000"/>
            </a:lnSpc>
            <a:spcBef>
              <a:spcPct val="0"/>
            </a:spcBef>
            <a:spcAft>
              <a:spcPct val="15000"/>
            </a:spcAft>
            <a:buChar char="••"/>
          </a:pPr>
          <a:r>
            <a:rPr lang="en-US" sz="2100" kern="1200" dirty="0" smtClean="0"/>
            <a:t>He/she must be able to answer any issue-based or organizationally focused questions. </a:t>
          </a:r>
          <a:endParaRPr lang="en-US" sz="2100" kern="1200" dirty="0"/>
        </a:p>
        <a:p>
          <a:pPr marL="228600" lvl="1" indent="-228600" algn="l" defTabSz="933450" rtl="0">
            <a:lnSpc>
              <a:spcPct val="90000"/>
            </a:lnSpc>
            <a:spcBef>
              <a:spcPct val="0"/>
            </a:spcBef>
            <a:spcAft>
              <a:spcPct val="15000"/>
            </a:spcAft>
            <a:buChar char="••"/>
          </a:pPr>
          <a:r>
            <a:rPr lang="en-US" sz="2100" kern="1200" smtClean="0"/>
            <a:t>He/she must be punctual and reliable, and have clear communication skills. </a:t>
          </a:r>
          <a:endParaRPr lang="en-US" sz="2100" kern="1200"/>
        </a:p>
      </dsp:txBody>
      <dsp:txXfrm rot="-5400000">
        <a:off x="2962656" y="629347"/>
        <a:ext cx="5090193" cy="3267268"/>
      </dsp:txXfrm>
    </dsp:sp>
    <dsp:sp modelId="{454CDBDA-9398-430F-8F75-5D06E8AC1B6D}">
      <dsp:nvSpPr>
        <dsp:cNvPr id="0" name=""/>
        <dsp:cNvSpPr/>
      </dsp:nvSpPr>
      <dsp:spPr>
        <a:xfrm>
          <a:off x="0" y="0"/>
          <a:ext cx="2962656" cy="45259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0">
            <a:lnSpc>
              <a:spcPct val="90000"/>
            </a:lnSpc>
            <a:spcBef>
              <a:spcPct val="0"/>
            </a:spcBef>
            <a:spcAft>
              <a:spcPct val="35000"/>
            </a:spcAft>
          </a:pPr>
          <a:r>
            <a:rPr lang="en-US" sz="3000" kern="1200" smtClean="0"/>
            <a:t>Every event needs an organizer responsible for</a:t>
          </a:r>
          <a:r>
            <a:rPr lang="en-US" sz="3000" b="1" kern="1200" smtClean="0"/>
            <a:t> </a:t>
          </a:r>
          <a:r>
            <a:rPr lang="en-US" sz="3000" kern="1200" smtClean="0"/>
            <a:t>outreach to and communication with the media. </a:t>
          </a:r>
          <a:endParaRPr lang="en-US" sz="3000" kern="1200"/>
        </a:p>
      </dsp:txBody>
      <dsp:txXfrm>
        <a:off x="144625" y="144625"/>
        <a:ext cx="2673406" cy="423671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201368-9DBD-4C02-B8EE-ED28A2DFABC7}">
      <dsp:nvSpPr>
        <dsp:cNvPr id="0" name=""/>
        <dsp:cNvSpPr/>
      </dsp:nvSpPr>
      <dsp:spPr>
        <a:xfrm>
          <a:off x="0" y="21621"/>
          <a:ext cx="8229600" cy="7675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smtClean="0"/>
            <a:t>Participants in your event must:</a:t>
          </a:r>
          <a:endParaRPr lang="en-US" sz="3200" kern="1200"/>
        </a:p>
      </dsp:txBody>
      <dsp:txXfrm>
        <a:off x="37467" y="59088"/>
        <a:ext cx="8154666" cy="692586"/>
      </dsp:txXfrm>
    </dsp:sp>
    <dsp:sp modelId="{EC7FA55D-B35D-4899-AE62-2C1C31DD0653}">
      <dsp:nvSpPr>
        <dsp:cNvPr id="0" name=""/>
        <dsp:cNvSpPr/>
      </dsp:nvSpPr>
      <dsp:spPr>
        <a:xfrm>
          <a:off x="0" y="789141"/>
          <a:ext cx="8229600" cy="1291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en-US" sz="2500" kern="1200" dirty="0" smtClean="0"/>
            <a:t>Know the logistical details of the event </a:t>
          </a:r>
          <a:endParaRPr lang="en-US" sz="2500" kern="1200" dirty="0"/>
        </a:p>
        <a:p>
          <a:pPr marL="228600" lvl="1" indent="-228600" algn="l" defTabSz="1111250" rtl="0">
            <a:lnSpc>
              <a:spcPct val="90000"/>
            </a:lnSpc>
            <a:spcBef>
              <a:spcPct val="0"/>
            </a:spcBef>
            <a:spcAft>
              <a:spcPct val="20000"/>
            </a:spcAft>
            <a:buChar char="••"/>
          </a:pPr>
          <a:r>
            <a:rPr lang="en-US" sz="2500" kern="1200" smtClean="0"/>
            <a:t>Be committed to punctuality</a:t>
          </a:r>
          <a:endParaRPr lang="en-US" sz="2500" kern="1200"/>
        </a:p>
        <a:p>
          <a:pPr marL="228600" lvl="1" indent="-228600" algn="l" defTabSz="1111250" rtl="0">
            <a:lnSpc>
              <a:spcPct val="90000"/>
            </a:lnSpc>
            <a:spcBef>
              <a:spcPct val="0"/>
            </a:spcBef>
            <a:spcAft>
              <a:spcPct val="20000"/>
            </a:spcAft>
            <a:buChar char="••"/>
          </a:pPr>
          <a:r>
            <a:rPr lang="en-US" sz="2500" kern="1200" smtClean="0"/>
            <a:t>Be committed to advancing your agreed-upon message </a:t>
          </a:r>
          <a:endParaRPr lang="en-US" sz="2500" kern="1200"/>
        </a:p>
      </dsp:txBody>
      <dsp:txXfrm>
        <a:off x="0" y="789141"/>
        <a:ext cx="8229600" cy="1291680"/>
      </dsp:txXfrm>
    </dsp:sp>
    <dsp:sp modelId="{73575391-36E1-42FF-89E3-59FEFA7ED3FC}">
      <dsp:nvSpPr>
        <dsp:cNvPr id="0" name=""/>
        <dsp:cNvSpPr/>
      </dsp:nvSpPr>
      <dsp:spPr>
        <a:xfrm>
          <a:off x="0" y="2080821"/>
          <a:ext cx="8229600" cy="7675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en-US" sz="3200" kern="1200" smtClean="0"/>
            <a:t>Your leadership must:</a:t>
          </a:r>
          <a:endParaRPr lang="en-US" sz="3200" kern="1200"/>
        </a:p>
      </dsp:txBody>
      <dsp:txXfrm>
        <a:off x="37467" y="2118288"/>
        <a:ext cx="8154666" cy="692586"/>
      </dsp:txXfrm>
    </dsp:sp>
    <dsp:sp modelId="{065B84EA-439F-4CC8-8DBB-E4B3B095C810}">
      <dsp:nvSpPr>
        <dsp:cNvPr id="0" name=""/>
        <dsp:cNvSpPr/>
      </dsp:nvSpPr>
      <dsp:spPr>
        <a:xfrm>
          <a:off x="0" y="2848341"/>
          <a:ext cx="8229600" cy="165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en-US" sz="2500" kern="1200" dirty="0" smtClean="0"/>
            <a:t>Determine what spokespeople’s central message should be</a:t>
          </a:r>
          <a:endParaRPr lang="en-US" sz="2500" kern="1200" dirty="0"/>
        </a:p>
        <a:p>
          <a:pPr marL="228600" lvl="1" indent="-228600" algn="l" defTabSz="1111250" rtl="0">
            <a:lnSpc>
              <a:spcPct val="90000"/>
            </a:lnSpc>
            <a:spcBef>
              <a:spcPct val="0"/>
            </a:spcBef>
            <a:spcAft>
              <a:spcPct val="20000"/>
            </a:spcAft>
            <a:buChar char="••"/>
          </a:pPr>
          <a:r>
            <a:rPr lang="en-US" sz="2500" kern="1200" smtClean="0"/>
            <a:t>Draft talking points for spokespeople to stick to </a:t>
          </a:r>
          <a:endParaRPr lang="en-US" sz="2500" kern="1200"/>
        </a:p>
        <a:p>
          <a:pPr marL="228600" lvl="1" indent="-228600" algn="l" defTabSz="1111250" rtl="0">
            <a:lnSpc>
              <a:spcPct val="90000"/>
            </a:lnSpc>
            <a:spcBef>
              <a:spcPct val="0"/>
            </a:spcBef>
            <a:spcAft>
              <a:spcPct val="20000"/>
            </a:spcAft>
            <a:buChar char="••"/>
          </a:pPr>
          <a:r>
            <a:rPr lang="en-US" sz="2500" kern="1200" smtClean="0"/>
            <a:t>Communicate expectations to spokespeople</a:t>
          </a:r>
          <a:endParaRPr lang="en-US" sz="2500" kern="1200"/>
        </a:p>
      </dsp:txBody>
      <dsp:txXfrm>
        <a:off x="0" y="2848341"/>
        <a:ext cx="8229600" cy="165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B46442-DCA1-4AC0-8C06-1ACCC3C543CB}">
      <dsp:nvSpPr>
        <dsp:cNvPr id="0" name=""/>
        <dsp:cNvSpPr/>
      </dsp:nvSpPr>
      <dsp:spPr>
        <a:xfrm>
          <a:off x="0" y="671"/>
          <a:ext cx="6096000" cy="202455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Signs, props and banners can make the difference between broad coverage and no media attention at all.</a:t>
          </a:r>
          <a:endParaRPr lang="en-US" sz="3000" kern="1200" dirty="0"/>
        </a:p>
      </dsp:txBody>
      <dsp:txXfrm>
        <a:off x="98831" y="99502"/>
        <a:ext cx="5898338" cy="1826895"/>
      </dsp:txXfrm>
    </dsp:sp>
    <dsp:sp modelId="{4C680E0C-E27E-43AE-A4E3-27C84D55B3CF}">
      <dsp:nvSpPr>
        <dsp:cNvPr id="0" name=""/>
        <dsp:cNvSpPr/>
      </dsp:nvSpPr>
      <dsp:spPr>
        <a:xfrm>
          <a:off x="0" y="2032000"/>
          <a:ext cx="6096000" cy="202455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a:lnSpc>
              <a:spcPct val="90000"/>
            </a:lnSpc>
            <a:spcBef>
              <a:spcPct val="0"/>
            </a:spcBef>
            <a:spcAft>
              <a:spcPct val="35000"/>
            </a:spcAft>
          </a:pPr>
          <a:r>
            <a:rPr lang="en-US" sz="3000" kern="1200" dirty="0" smtClean="0"/>
            <a:t>Effective visuals are clear, relevant to the issue, and understandable to people without religious backgrounds</a:t>
          </a:r>
          <a:endParaRPr lang="en-US" sz="3000" kern="1200" dirty="0"/>
        </a:p>
      </dsp:txBody>
      <dsp:txXfrm>
        <a:off x="98831" y="2130831"/>
        <a:ext cx="5898338" cy="18268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EE6D3-3853-4DCB-820B-B77E261EB2D8}">
      <dsp:nvSpPr>
        <dsp:cNvPr id="0" name=""/>
        <dsp:cNvSpPr/>
      </dsp:nvSpPr>
      <dsp:spPr>
        <a:xfrm>
          <a:off x="254002" y="1984"/>
          <a:ext cx="5587995" cy="13096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1022350">
            <a:lnSpc>
              <a:spcPct val="90000"/>
            </a:lnSpc>
            <a:spcBef>
              <a:spcPct val="0"/>
            </a:spcBef>
            <a:spcAft>
              <a:spcPct val="35000"/>
            </a:spcAft>
          </a:pPr>
          <a:r>
            <a:rPr lang="en-US" sz="2300" b="1" kern="1200" dirty="0" smtClean="0"/>
            <a:t>Political relevance: </a:t>
          </a:r>
          <a:r>
            <a:rPr lang="en-US" sz="2300" kern="1200" dirty="0" smtClean="0"/>
            <a:t>events should coincide with major, relevant political developments.</a:t>
          </a:r>
          <a:endParaRPr lang="en-US" sz="2300" kern="1200" dirty="0"/>
        </a:p>
      </dsp:txBody>
      <dsp:txXfrm>
        <a:off x="254002" y="1984"/>
        <a:ext cx="5587995" cy="1309687"/>
      </dsp:txXfrm>
    </dsp:sp>
    <dsp:sp modelId="{F6B6A08B-FE83-463E-BFCA-6ADA5822E3A6}">
      <dsp:nvSpPr>
        <dsp:cNvPr id="0" name=""/>
        <dsp:cNvSpPr/>
      </dsp:nvSpPr>
      <dsp:spPr>
        <a:xfrm>
          <a:off x="217711" y="1377156"/>
          <a:ext cx="5660577" cy="13096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1022350">
            <a:lnSpc>
              <a:spcPct val="90000"/>
            </a:lnSpc>
            <a:spcBef>
              <a:spcPct val="0"/>
            </a:spcBef>
            <a:spcAft>
              <a:spcPct val="35000"/>
            </a:spcAft>
          </a:pPr>
          <a:r>
            <a:rPr lang="en-US" sz="2300" b="1" kern="1200" dirty="0" smtClean="0"/>
            <a:t>Current events: </a:t>
          </a:r>
          <a:r>
            <a:rPr lang="en-US" sz="2300" kern="1200" dirty="0" smtClean="0"/>
            <a:t>Major breaking news can provide a hook for you to latch onto.   </a:t>
          </a:r>
          <a:endParaRPr lang="en-US" sz="2300" kern="1200" dirty="0"/>
        </a:p>
      </dsp:txBody>
      <dsp:txXfrm>
        <a:off x="217711" y="1377156"/>
        <a:ext cx="5660577" cy="1309687"/>
      </dsp:txXfrm>
    </dsp:sp>
    <dsp:sp modelId="{C913E56E-F5A7-4644-9ACF-65E4E68C2777}">
      <dsp:nvSpPr>
        <dsp:cNvPr id="0" name=""/>
        <dsp:cNvSpPr/>
      </dsp:nvSpPr>
      <dsp:spPr>
        <a:xfrm>
          <a:off x="0" y="2754312"/>
          <a:ext cx="5940000" cy="13096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lvl="0" algn="ctr" defTabSz="1022350">
            <a:lnSpc>
              <a:spcPct val="90000"/>
            </a:lnSpc>
            <a:spcBef>
              <a:spcPct val="0"/>
            </a:spcBef>
            <a:spcAft>
              <a:spcPct val="35000"/>
            </a:spcAft>
          </a:pPr>
          <a:r>
            <a:rPr lang="en-US" sz="2300" b="1" kern="1200" dirty="0" smtClean="0"/>
            <a:t>Symbolic significance: </a:t>
          </a:r>
          <a:r>
            <a:rPr lang="en-US" sz="2300" kern="1200" dirty="0" smtClean="0"/>
            <a:t>Connecting the timing of your event with a relevant holiday or anniversary can increase your chances of coverage.   </a:t>
          </a:r>
          <a:endParaRPr lang="en-US" sz="2300" kern="1200" dirty="0"/>
        </a:p>
      </dsp:txBody>
      <dsp:txXfrm>
        <a:off x="0" y="2754312"/>
        <a:ext cx="5940000" cy="13096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E0F39-18F3-48B3-8F2F-35F8D76430A4}">
      <dsp:nvSpPr>
        <dsp:cNvPr id="0" name=""/>
        <dsp:cNvSpPr/>
      </dsp:nvSpPr>
      <dsp:spPr>
        <a:xfrm rot="5400000">
          <a:off x="-602734" y="606664"/>
          <a:ext cx="4018230" cy="281276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rtl="0">
            <a:lnSpc>
              <a:spcPct val="90000"/>
            </a:lnSpc>
            <a:spcBef>
              <a:spcPct val="0"/>
            </a:spcBef>
            <a:spcAft>
              <a:spcPct val="35000"/>
            </a:spcAft>
          </a:pPr>
          <a:r>
            <a:rPr lang="en-US" sz="2400" kern="1200" dirty="0" smtClean="0"/>
            <a:t>Politicians are media magnets, but must be handled with care. Make sure:</a:t>
          </a:r>
          <a:endParaRPr lang="en-US" sz="2400" kern="1200" dirty="0"/>
        </a:p>
      </dsp:txBody>
      <dsp:txXfrm rot="-5400000">
        <a:off x="1" y="1410311"/>
        <a:ext cx="2812761" cy="1205469"/>
      </dsp:txXfrm>
    </dsp:sp>
    <dsp:sp modelId="{19B95506-77A5-4FD1-9027-D211259830BA}">
      <dsp:nvSpPr>
        <dsp:cNvPr id="0" name=""/>
        <dsp:cNvSpPr/>
      </dsp:nvSpPr>
      <dsp:spPr>
        <a:xfrm rot="5400000">
          <a:off x="4214569" y="-1401807"/>
          <a:ext cx="2613223" cy="5416838"/>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rtl="0">
            <a:lnSpc>
              <a:spcPct val="90000"/>
            </a:lnSpc>
            <a:spcBef>
              <a:spcPct val="0"/>
            </a:spcBef>
            <a:spcAft>
              <a:spcPct val="15000"/>
            </a:spcAft>
            <a:buChar char="••"/>
          </a:pPr>
          <a:r>
            <a:rPr lang="en-US" sz="2400" kern="1200" dirty="0" smtClean="0"/>
            <a:t>They are relevant to your issue (the mayor’s opinion on the federal budget doesn’t matter).</a:t>
          </a:r>
          <a:endParaRPr lang="en-US" sz="2400" kern="1200" dirty="0"/>
        </a:p>
        <a:p>
          <a:pPr marL="228600" lvl="1" indent="-228600" algn="l" defTabSz="1066800" rtl="0">
            <a:lnSpc>
              <a:spcPct val="90000"/>
            </a:lnSpc>
            <a:spcBef>
              <a:spcPct val="0"/>
            </a:spcBef>
            <a:spcAft>
              <a:spcPct val="15000"/>
            </a:spcAft>
            <a:buChar char="••"/>
          </a:pPr>
          <a:r>
            <a:rPr lang="en-US" sz="2400" kern="1200" dirty="0" smtClean="0"/>
            <a:t>They don’t totally overshadow your message.</a:t>
          </a:r>
          <a:endParaRPr lang="en-US" sz="2400" kern="1200" dirty="0"/>
        </a:p>
        <a:p>
          <a:pPr marL="228600" lvl="1" indent="-228600" algn="l" defTabSz="1066800" rtl="0">
            <a:lnSpc>
              <a:spcPct val="90000"/>
            </a:lnSpc>
            <a:spcBef>
              <a:spcPct val="0"/>
            </a:spcBef>
            <a:spcAft>
              <a:spcPct val="15000"/>
            </a:spcAft>
            <a:buChar char="••"/>
          </a:pPr>
          <a:r>
            <a:rPr lang="en-US" sz="2400" kern="1200" dirty="0" smtClean="0"/>
            <a:t>They aren’t in the midst of scandal.</a:t>
          </a:r>
          <a:endParaRPr lang="en-US" sz="2400" kern="1200" dirty="0"/>
        </a:p>
      </dsp:txBody>
      <dsp:txXfrm rot="-5400000">
        <a:off x="2812762" y="127567"/>
        <a:ext cx="5289271" cy="23580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B30A37-8461-45CD-BB16-7BB19BF85E7E}">
      <dsp:nvSpPr>
        <dsp:cNvPr id="0" name=""/>
        <dsp:cNvSpPr/>
      </dsp:nvSpPr>
      <dsp:spPr>
        <a:xfrm>
          <a:off x="0" y="295919"/>
          <a:ext cx="8229600" cy="14449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en-US" sz="3600" kern="1200" dirty="0" smtClean="0"/>
            <a:t>Unlikely allies or unique partnerships get journalists’ attention. Some examples:</a:t>
          </a:r>
          <a:endParaRPr lang="en-US" sz="3600" kern="1200" dirty="0"/>
        </a:p>
      </dsp:txBody>
      <dsp:txXfrm>
        <a:off x="70537" y="366456"/>
        <a:ext cx="8088526" cy="1303875"/>
      </dsp:txXfrm>
    </dsp:sp>
    <dsp:sp modelId="{56FA1776-CC52-4EB5-A013-8E1DA07F39CE}">
      <dsp:nvSpPr>
        <dsp:cNvPr id="0" name=""/>
        <dsp:cNvSpPr/>
      </dsp:nvSpPr>
      <dsp:spPr>
        <a:xfrm>
          <a:off x="0" y="1740869"/>
          <a:ext cx="8229600" cy="2489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85750" lvl="1" indent="-285750" algn="l" defTabSz="1333500" rtl="0">
            <a:lnSpc>
              <a:spcPct val="90000"/>
            </a:lnSpc>
            <a:spcBef>
              <a:spcPct val="0"/>
            </a:spcBef>
            <a:spcAft>
              <a:spcPct val="20000"/>
            </a:spcAft>
            <a:buChar char="••"/>
          </a:pPr>
          <a:r>
            <a:rPr lang="en-US" sz="3000" kern="1200" dirty="0" smtClean="0"/>
            <a:t>Liberals and conservatives</a:t>
          </a:r>
          <a:endParaRPr lang="en-US" sz="3000" kern="1200" dirty="0"/>
        </a:p>
        <a:p>
          <a:pPr marL="285750" lvl="1" indent="-285750" algn="l" defTabSz="1333500" rtl="0">
            <a:lnSpc>
              <a:spcPct val="90000"/>
            </a:lnSpc>
            <a:spcBef>
              <a:spcPct val="0"/>
            </a:spcBef>
            <a:spcAft>
              <a:spcPct val="20000"/>
            </a:spcAft>
            <a:buChar char="••"/>
          </a:pPr>
          <a:r>
            <a:rPr lang="en-US" sz="3000" kern="1200" dirty="0" smtClean="0"/>
            <a:t>Business leaders and faith leaders</a:t>
          </a:r>
          <a:endParaRPr lang="en-US" sz="3000" kern="1200" dirty="0"/>
        </a:p>
        <a:p>
          <a:pPr marL="285750" lvl="1" indent="-285750" algn="l" defTabSz="1333500" rtl="0">
            <a:lnSpc>
              <a:spcPct val="90000"/>
            </a:lnSpc>
            <a:spcBef>
              <a:spcPct val="0"/>
            </a:spcBef>
            <a:spcAft>
              <a:spcPct val="20000"/>
            </a:spcAft>
            <a:buChar char="••"/>
          </a:pPr>
          <a:r>
            <a:rPr lang="en-US" sz="3000" kern="1200" dirty="0" smtClean="0"/>
            <a:t>Clergy and law enforcement</a:t>
          </a:r>
          <a:endParaRPr lang="en-US" sz="3000" kern="1200" dirty="0"/>
        </a:p>
        <a:p>
          <a:pPr marL="285750" lvl="1" indent="-285750" algn="l" defTabSz="1333500" rtl="0">
            <a:lnSpc>
              <a:spcPct val="90000"/>
            </a:lnSpc>
            <a:spcBef>
              <a:spcPct val="0"/>
            </a:spcBef>
            <a:spcAft>
              <a:spcPct val="20000"/>
            </a:spcAft>
            <a:buChar char="••"/>
          </a:pPr>
          <a:r>
            <a:rPr lang="en-US" sz="3000" kern="1200" dirty="0" smtClean="0"/>
            <a:t>Anyone commonly assumed to be on opposite sides of an issue</a:t>
          </a:r>
          <a:endParaRPr lang="en-US" sz="3000" kern="1200" dirty="0"/>
        </a:p>
      </dsp:txBody>
      <dsp:txXfrm>
        <a:off x="0" y="1740869"/>
        <a:ext cx="8229600" cy="248917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84DE47-6D82-4EED-A27B-1A0129E806E7}">
      <dsp:nvSpPr>
        <dsp:cNvPr id="0" name=""/>
        <dsp:cNvSpPr/>
      </dsp:nvSpPr>
      <dsp:spPr>
        <a:xfrm rot="5400000">
          <a:off x="4713034" y="-1529550"/>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rtl="0">
            <a:lnSpc>
              <a:spcPct val="90000"/>
            </a:lnSpc>
            <a:spcBef>
              <a:spcPct val="0"/>
            </a:spcBef>
            <a:spcAft>
              <a:spcPct val="15000"/>
            </a:spcAft>
            <a:buChar char="••"/>
          </a:pPr>
          <a:r>
            <a:rPr lang="en-US" sz="3100" kern="1200" smtClean="0"/>
            <a:t>Government buildings, capitols</a:t>
          </a:r>
          <a:endParaRPr lang="en-US" sz="3100" kern="1200"/>
        </a:p>
        <a:p>
          <a:pPr marL="285750" lvl="1" indent="-285750" algn="l" defTabSz="1377950" rtl="0">
            <a:lnSpc>
              <a:spcPct val="90000"/>
            </a:lnSpc>
            <a:spcBef>
              <a:spcPct val="0"/>
            </a:spcBef>
            <a:spcAft>
              <a:spcPct val="15000"/>
            </a:spcAft>
            <a:buChar char="••"/>
          </a:pPr>
          <a:r>
            <a:rPr lang="en-US" sz="3100" kern="1200" dirty="0" smtClean="0"/>
            <a:t>Detention centers</a:t>
          </a:r>
          <a:endParaRPr lang="en-US" sz="3100" kern="1200" dirty="0"/>
        </a:p>
      </dsp:txBody>
      <dsp:txXfrm rot="-5400000">
        <a:off x="2962655" y="307047"/>
        <a:ext cx="5180726" cy="1593750"/>
      </dsp:txXfrm>
    </dsp:sp>
    <dsp:sp modelId="{744E567E-5F85-4B73-95CF-76B1EA533DBD}">
      <dsp:nvSpPr>
        <dsp:cNvPr id="0" name=""/>
        <dsp:cNvSpPr/>
      </dsp:nvSpPr>
      <dsp:spPr>
        <a:xfrm>
          <a:off x="0" y="55"/>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en-US" sz="3200" kern="1200" smtClean="0"/>
            <a:t>Places where significant, relevant things happen:</a:t>
          </a:r>
          <a:endParaRPr lang="en-US" sz="3200" kern="1200"/>
        </a:p>
      </dsp:txBody>
      <dsp:txXfrm>
        <a:off x="107773" y="107828"/>
        <a:ext cx="2747110" cy="1992186"/>
      </dsp:txXfrm>
    </dsp:sp>
    <dsp:sp modelId="{4366CEC9-876A-4DFB-8FFE-8AE9797CCA78}">
      <dsp:nvSpPr>
        <dsp:cNvPr id="0" name=""/>
        <dsp:cNvSpPr/>
      </dsp:nvSpPr>
      <dsp:spPr>
        <a:xfrm rot="5400000">
          <a:off x="4713034" y="788569"/>
          <a:ext cx="1766186" cy="526694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rtl="0">
            <a:lnSpc>
              <a:spcPct val="90000"/>
            </a:lnSpc>
            <a:spcBef>
              <a:spcPct val="0"/>
            </a:spcBef>
            <a:spcAft>
              <a:spcPct val="15000"/>
            </a:spcAft>
            <a:buChar char="••"/>
          </a:pPr>
          <a:r>
            <a:rPr lang="en-US" sz="3100" kern="1200" smtClean="0"/>
            <a:t>Memorials and monuments</a:t>
          </a:r>
          <a:endParaRPr lang="en-US" sz="3100" kern="1200"/>
        </a:p>
        <a:p>
          <a:pPr marL="285750" lvl="1" indent="-285750" algn="l" defTabSz="1377950" rtl="0">
            <a:lnSpc>
              <a:spcPct val="90000"/>
            </a:lnSpc>
            <a:spcBef>
              <a:spcPct val="0"/>
            </a:spcBef>
            <a:spcAft>
              <a:spcPct val="15000"/>
            </a:spcAft>
            <a:buChar char="••"/>
          </a:pPr>
          <a:r>
            <a:rPr lang="en-US" sz="3100" kern="1200" dirty="0" smtClean="0"/>
            <a:t>Historic locations</a:t>
          </a:r>
          <a:endParaRPr lang="en-US" sz="3100" kern="1200" dirty="0"/>
        </a:p>
        <a:p>
          <a:pPr marL="285750" lvl="1" indent="-285750" algn="l" defTabSz="1377950" rtl="0">
            <a:lnSpc>
              <a:spcPct val="90000"/>
            </a:lnSpc>
            <a:spcBef>
              <a:spcPct val="0"/>
            </a:spcBef>
            <a:spcAft>
              <a:spcPct val="15000"/>
            </a:spcAft>
            <a:buChar char="••"/>
          </a:pPr>
          <a:r>
            <a:rPr lang="en-US" sz="3100" kern="1200" smtClean="0"/>
            <a:t>“Scene of the crime”</a:t>
          </a:r>
          <a:endParaRPr lang="en-US" sz="3100" kern="1200"/>
        </a:p>
      </dsp:txBody>
      <dsp:txXfrm rot="-5400000">
        <a:off x="2962655" y="2625166"/>
        <a:ext cx="5180726" cy="1593750"/>
      </dsp:txXfrm>
    </dsp:sp>
    <dsp:sp modelId="{1D1B0BA0-2FAB-4B46-809E-1CBC2623C53B}">
      <dsp:nvSpPr>
        <dsp:cNvPr id="0" name=""/>
        <dsp:cNvSpPr/>
      </dsp:nvSpPr>
      <dsp:spPr>
        <a:xfrm>
          <a:off x="0" y="2318174"/>
          <a:ext cx="2962656" cy="22077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0">
            <a:lnSpc>
              <a:spcPct val="90000"/>
            </a:lnSpc>
            <a:spcBef>
              <a:spcPct val="0"/>
            </a:spcBef>
            <a:spcAft>
              <a:spcPct val="35000"/>
            </a:spcAft>
          </a:pPr>
          <a:r>
            <a:rPr lang="en-US" sz="3200" kern="1200" smtClean="0"/>
            <a:t>Places with symbolic value</a:t>
          </a:r>
          <a:endParaRPr lang="en-US" sz="3200" kern="1200"/>
        </a:p>
      </dsp:txBody>
      <dsp:txXfrm>
        <a:off x="107773" y="2425947"/>
        <a:ext cx="2747110" cy="19921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0781C6-0077-47F5-AEE7-B6A01B1779AE}">
      <dsp:nvSpPr>
        <dsp:cNvPr id="0" name=""/>
        <dsp:cNvSpPr/>
      </dsp:nvSpPr>
      <dsp:spPr>
        <a:xfrm>
          <a:off x="0" y="82101"/>
          <a:ext cx="8229600" cy="1034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Your events need to be at a time of day that works with journalists’ schedules:</a:t>
          </a:r>
          <a:endParaRPr lang="en-US" sz="2600" kern="1200" dirty="0"/>
        </a:p>
      </dsp:txBody>
      <dsp:txXfrm>
        <a:off x="50489" y="132590"/>
        <a:ext cx="8128622" cy="933302"/>
      </dsp:txXfrm>
    </dsp:sp>
    <dsp:sp modelId="{86A5A6D2-8D8B-40FA-B8EE-B1BD627CB244}">
      <dsp:nvSpPr>
        <dsp:cNvPr id="0" name=""/>
        <dsp:cNvSpPr/>
      </dsp:nvSpPr>
      <dsp:spPr>
        <a:xfrm>
          <a:off x="0" y="1191261"/>
          <a:ext cx="8229600" cy="1034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Press conferences should happen on a weekday, preferably Tuesday, Wednesday or Thursday</a:t>
          </a:r>
          <a:endParaRPr lang="en-US" sz="2600" kern="1200" dirty="0"/>
        </a:p>
      </dsp:txBody>
      <dsp:txXfrm>
        <a:off x="50489" y="1241750"/>
        <a:ext cx="8128622" cy="933302"/>
      </dsp:txXfrm>
    </dsp:sp>
    <dsp:sp modelId="{DAB1B1BA-57B4-405F-BC5C-4A454F4256DE}">
      <dsp:nvSpPr>
        <dsp:cNvPr id="0" name=""/>
        <dsp:cNvSpPr/>
      </dsp:nvSpPr>
      <dsp:spPr>
        <a:xfrm>
          <a:off x="0" y="2300421"/>
          <a:ext cx="8229600" cy="1034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smtClean="0"/>
            <a:t>Ideal times for these events are 11:00 a.m. or between 1:00 p.m. and 2:00 p.m.  </a:t>
          </a:r>
          <a:endParaRPr lang="en-US" sz="2600" kern="1200"/>
        </a:p>
      </dsp:txBody>
      <dsp:txXfrm>
        <a:off x="50489" y="2350910"/>
        <a:ext cx="8128622" cy="933302"/>
      </dsp:txXfrm>
    </dsp:sp>
    <dsp:sp modelId="{EF08D75D-A55C-46FF-ACE9-41E8BF2170D7}">
      <dsp:nvSpPr>
        <dsp:cNvPr id="0" name=""/>
        <dsp:cNvSpPr/>
      </dsp:nvSpPr>
      <dsp:spPr>
        <a:xfrm>
          <a:off x="0" y="3409581"/>
          <a:ext cx="8229600" cy="1034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smtClean="0"/>
            <a:t>Prayer vigils can be at night (especially candlelight vigils), but weeknights are better than weekends. </a:t>
          </a:r>
          <a:endParaRPr lang="en-US" sz="2600" kern="1200"/>
        </a:p>
      </dsp:txBody>
      <dsp:txXfrm>
        <a:off x="50489" y="3460070"/>
        <a:ext cx="8128622" cy="9333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14DD50-B029-45C7-84CB-940824FB47F9}">
      <dsp:nvSpPr>
        <dsp:cNvPr id="0" name=""/>
        <dsp:cNvSpPr/>
      </dsp:nvSpPr>
      <dsp:spPr>
        <a:xfrm>
          <a:off x="2103611" y="394"/>
          <a:ext cx="4022377" cy="201118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lvl="0" algn="ctr" defTabSz="977900" rtl="0">
            <a:lnSpc>
              <a:spcPct val="90000"/>
            </a:lnSpc>
            <a:spcBef>
              <a:spcPct val="0"/>
            </a:spcBef>
            <a:spcAft>
              <a:spcPct val="35000"/>
            </a:spcAft>
          </a:pPr>
          <a:r>
            <a:rPr lang="en-US" sz="2200" kern="1200" dirty="0" smtClean="0"/>
            <a:t>The number of people attending your event is a critical detail for media. If you’re expecting an impressive turnout, be sure to let the media know.</a:t>
          </a:r>
          <a:endParaRPr lang="en-US" sz="2200" kern="1200" dirty="0"/>
        </a:p>
      </dsp:txBody>
      <dsp:txXfrm>
        <a:off x="2162517" y="59300"/>
        <a:ext cx="3904565" cy="1893376"/>
      </dsp:txXfrm>
    </dsp:sp>
    <dsp:sp modelId="{8E387EEA-E54C-4E47-A3C1-DF073EC629A6}">
      <dsp:nvSpPr>
        <dsp:cNvPr id="0" name=""/>
        <dsp:cNvSpPr/>
      </dsp:nvSpPr>
      <dsp:spPr>
        <a:xfrm>
          <a:off x="2505848" y="2011582"/>
          <a:ext cx="402237" cy="1508391"/>
        </a:xfrm>
        <a:custGeom>
          <a:avLst/>
          <a:gdLst/>
          <a:ahLst/>
          <a:cxnLst/>
          <a:rect l="0" t="0" r="0" b="0"/>
          <a:pathLst>
            <a:path>
              <a:moveTo>
                <a:pt x="0" y="0"/>
              </a:moveTo>
              <a:lnTo>
                <a:pt x="0" y="1508391"/>
              </a:lnTo>
              <a:lnTo>
                <a:pt x="402237" y="150839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AFF7C4-A69C-406E-961F-2AF637307194}">
      <dsp:nvSpPr>
        <dsp:cNvPr id="0" name=""/>
        <dsp:cNvSpPr/>
      </dsp:nvSpPr>
      <dsp:spPr>
        <a:xfrm>
          <a:off x="2908086" y="2514380"/>
          <a:ext cx="3217902" cy="20111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en-US" sz="2100" kern="1200" smtClean="0"/>
            <a:t>But be realistic, not optimistic. Exaggerating attendance can result in poor media coverage and loss of credibility with reporters.</a:t>
          </a:r>
          <a:endParaRPr lang="en-US" sz="2100" kern="1200"/>
        </a:p>
      </dsp:txBody>
      <dsp:txXfrm>
        <a:off x="2966992" y="2573286"/>
        <a:ext cx="3100090" cy="189337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201368-9DBD-4C02-B8EE-ED28A2DFABC7}">
      <dsp:nvSpPr>
        <dsp:cNvPr id="0" name=""/>
        <dsp:cNvSpPr/>
      </dsp:nvSpPr>
      <dsp:spPr>
        <a:xfrm>
          <a:off x="0" y="21981"/>
          <a:ext cx="8229600" cy="7195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t>Give them sufficient advanced notice</a:t>
          </a:r>
          <a:endParaRPr lang="en-US" sz="3000" kern="1200" dirty="0"/>
        </a:p>
      </dsp:txBody>
      <dsp:txXfrm>
        <a:off x="35125" y="57106"/>
        <a:ext cx="8159350" cy="649299"/>
      </dsp:txXfrm>
    </dsp:sp>
    <dsp:sp modelId="{EC7FA55D-B35D-4899-AE62-2C1C31DD0653}">
      <dsp:nvSpPr>
        <dsp:cNvPr id="0" name=""/>
        <dsp:cNvSpPr/>
      </dsp:nvSpPr>
      <dsp:spPr>
        <a:xfrm>
          <a:off x="0" y="741531"/>
          <a:ext cx="8229600" cy="152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kern="1200" dirty="0" smtClean="0"/>
            <a:t>Email a Media Advisory to targeted reporters several days before the event </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Email it again the day of the event </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Call them and urge them to come </a:t>
          </a:r>
          <a:endParaRPr lang="en-US" sz="2300" kern="1200" dirty="0"/>
        </a:p>
      </dsp:txBody>
      <dsp:txXfrm>
        <a:off x="0" y="741531"/>
        <a:ext cx="8229600" cy="1521450"/>
      </dsp:txXfrm>
    </dsp:sp>
    <dsp:sp modelId="{73575391-36E1-42FF-89E3-59FEFA7ED3FC}">
      <dsp:nvSpPr>
        <dsp:cNvPr id="0" name=""/>
        <dsp:cNvSpPr/>
      </dsp:nvSpPr>
      <dsp:spPr>
        <a:xfrm>
          <a:off x="0" y="2262981"/>
          <a:ext cx="8229600" cy="7195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en-US" sz="3000" kern="1200" dirty="0" smtClean="0"/>
            <a:t>A good media advisory…</a:t>
          </a:r>
          <a:endParaRPr lang="en-US" sz="3000" kern="1200" dirty="0"/>
        </a:p>
      </dsp:txBody>
      <dsp:txXfrm>
        <a:off x="35125" y="2298106"/>
        <a:ext cx="8159350" cy="649299"/>
      </dsp:txXfrm>
    </dsp:sp>
    <dsp:sp modelId="{065B84EA-439F-4CC8-8DBB-E4B3B095C810}">
      <dsp:nvSpPr>
        <dsp:cNvPr id="0" name=""/>
        <dsp:cNvSpPr/>
      </dsp:nvSpPr>
      <dsp:spPr>
        <a:xfrm>
          <a:off x="0" y="2982531"/>
          <a:ext cx="8229600" cy="1521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kern="1200" dirty="0" smtClean="0"/>
            <a:t>Is short, simple, and clear in format</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Includes all logistical details of the event and clearly explains the newsworthiness</a:t>
          </a:r>
          <a:endParaRPr lang="en-US" sz="2300" kern="1200" dirty="0"/>
        </a:p>
        <a:p>
          <a:pPr marL="228600" lvl="1" indent="-228600" algn="l" defTabSz="1022350" rtl="0">
            <a:lnSpc>
              <a:spcPct val="90000"/>
            </a:lnSpc>
            <a:spcBef>
              <a:spcPct val="0"/>
            </a:spcBef>
            <a:spcAft>
              <a:spcPct val="20000"/>
            </a:spcAft>
            <a:buChar char="••"/>
          </a:pPr>
          <a:r>
            <a:rPr lang="en-US" sz="2300" kern="1200" dirty="0" smtClean="0"/>
            <a:t>Includes contact information for the point-person</a:t>
          </a:r>
          <a:endParaRPr lang="en-US" sz="2300" kern="1200" dirty="0"/>
        </a:p>
      </dsp:txBody>
      <dsp:txXfrm>
        <a:off x="0" y="2982531"/>
        <a:ext cx="8229600" cy="152145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diagrams.loki3.com/VaryingWidthList+Icon">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2EBD28-5C38-4A3B-8AE0-6D76E6F55817}" type="datetimeFigureOut">
              <a:rPr lang="en-US" smtClean="0"/>
              <a:t>4/5/2013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506C19-1550-4294-AB81-4C60563446D9}" type="slidenum">
              <a:rPr lang="en-US" smtClean="0"/>
              <a:t>‹#›</a:t>
            </a:fld>
            <a:endParaRPr lang="en-US"/>
          </a:p>
        </p:txBody>
      </p:sp>
    </p:spTree>
    <p:extLst>
      <p:ext uri="{BB962C8B-B14F-4D97-AF65-F5344CB8AC3E}">
        <p14:creationId xmlns:p14="http://schemas.microsoft.com/office/powerpoint/2010/main" val="583426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BECE81A6-0F49-D447-9B75-490596A7411F}" type="slidenum">
              <a:rPr lang="en-US" smtClean="0"/>
              <a:pPr/>
              <a:t>7</a:t>
            </a:fld>
            <a:endParaRPr lang="en-US"/>
          </a:p>
        </p:txBody>
      </p:sp>
    </p:spTree>
    <p:extLst>
      <p:ext uri="{BB962C8B-B14F-4D97-AF65-F5344CB8AC3E}">
        <p14:creationId xmlns:p14="http://schemas.microsoft.com/office/powerpoint/2010/main" val="35005225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CE81A6-0F49-D447-9B75-490596A7411F}" type="slidenum">
              <a:rPr lang="en-US" smtClean="0"/>
              <a:pPr/>
              <a:t>18</a:t>
            </a:fld>
            <a:endParaRPr lang="en-US"/>
          </a:p>
        </p:txBody>
      </p:sp>
    </p:spTree>
    <p:extLst>
      <p:ext uri="{BB962C8B-B14F-4D97-AF65-F5344CB8AC3E}">
        <p14:creationId xmlns:p14="http://schemas.microsoft.com/office/powerpoint/2010/main" val="1604678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CE81A6-0F49-D447-9B75-490596A7411F}" type="slidenum">
              <a:rPr lang="en-US" smtClean="0"/>
              <a:pPr/>
              <a:t>19</a:t>
            </a:fld>
            <a:endParaRPr lang="en-US"/>
          </a:p>
        </p:txBody>
      </p:sp>
    </p:spTree>
    <p:extLst>
      <p:ext uri="{BB962C8B-B14F-4D97-AF65-F5344CB8AC3E}">
        <p14:creationId xmlns:p14="http://schemas.microsoft.com/office/powerpoint/2010/main" val="39873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CE81A6-0F49-D447-9B75-490596A7411F}" type="slidenum">
              <a:rPr lang="en-US" smtClean="0"/>
              <a:pPr/>
              <a:t>8</a:t>
            </a:fld>
            <a:endParaRPr lang="en-US"/>
          </a:p>
        </p:txBody>
      </p:sp>
    </p:spTree>
    <p:extLst>
      <p:ext uri="{BB962C8B-B14F-4D97-AF65-F5344CB8AC3E}">
        <p14:creationId xmlns:p14="http://schemas.microsoft.com/office/powerpoint/2010/main" val="668643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People ask all the time what the key to getting news coverage is. My</a:t>
            </a:r>
            <a:r>
              <a:rPr lang="en-US" baseline="0" dirty="0" smtClean="0"/>
              <a:t> colleagues and I always say the same thing: Do good work. Do something newsworthy. The first key to newsworthiness is being relevant to what’s going on in the wider world.</a:t>
            </a:r>
            <a:endParaRPr lang="en-US" dirty="0"/>
          </a:p>
        </p:txBody>
      </p:sp>
      <p:sp>
        <p:nvSpPr>
          <p:cNvPr id="4" name="Slide Number Placeholder 3"/>
          <p:cNvSpPr>
            <a:spLocks noGrp="1"/>
          </p:cNvSpPr>
          <p:nvPr>
            <p:ph type="sldNum" sz="quarter" idx="10"/>
          </p:nvPr>
        </p:nvSpPr>
        <p:spPr/>
        <p:txBody>
          <a:bodyPr/>
          <a:lstStyle/>
          <a:p>
            <a:fld id="{BECE81A6-0F49-D447-9B75-490596A7411F}"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CE81A6-0F49-D447-9B75-490596A7411F}" type="slidenum">
              <a:rPr lang="en-US" smtClean="0"/>
              <a:pPr/>
              <a:t>10</a:t>
            </a:fld>
            <a:endParaRPr lang="en-US"/>
          </a:p>
        </p:txBody>
      </p:sp>
    </p:spTree>
    <p:extLst>
      <p:ext uri="{BB962C8B-B14F-4D97-AF65-F5344CB8AC3E}">
        <p14:creationId xmlns:p14="http://schemas.microsoft.com/office/powerpoint/2010/main" val="34401914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CE81A6-0F49-D447-9B75-490596A7411F}" type="slidenum">
              <a:rPr lang="en-US" smtClean="0"/>
              <a:pPr/>
              <a:t>11</a:t>
            </a:fld>
            <a:endParaRPr lang="en-US"/>
          </a:p>
        </p:txBody>
      </p:sp>
    </p:spTree>
    <p:extLst>
      <p:ext uri="{BB962C8B-B14F-4D97-AF65-F5344CB8AC3E}">
        <p14:creationId xmlns:p14="http://schemas.microsoft.com/office/powerpoint/2010/main" val="15155435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CE81A6-0F49-D447-9B75-490596A7411F}" type="slidenum">
              <a:rPr lang="en-US" smtClean="0"/>
              <a:pPr/>
              <a:t>12</a:t>
            </a:fld>
            <a:endParaRPr lang="en-US"/>
          </a:p>
        </p:txBody>
      </p:sp>
    </p:spTree>
    <p:extLst>
      <p:ext uri="{BB962C8B-B14F-4D97-AF65-F5344CB8AC3E}">
        <p14:creationId xmlns:p14="http://schemas.microsoft.com/office/powerpoint/2010/main" val="3517043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CE81A6-0F49-D447-9B75-490596A7411F}" type="slidenum">
              <a:rPr lang="en-US" smtClean="0"/>
              <a:pPr/>
              <a:t>13</a:t>
            </a:fld>
            <a:endParaRPr lang="en-US"/>
          </a:p>
        </p:txBody>
      </p:sp>
    </p:spTree>
    <p:extLst>
      <p:ext uri="{BB962C8B-B14F-4D97-AF65-F5344CB8AC3E}">
        <p14:creationId xmlns:p14="http://schemas.microsoft.com/office/powerpoint/2010/main" val="3633943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CE81A6-0F49-D447-9B75-490596A7411F}" type="slidenum">
              <a:rPr lang="en-US" smtClean="0"/>
              <a:pPr/>
              <a:t>14</a:t>
            </a:fld>
            <a:endParaRPr lang="en-US"/>
          </a:p>
        </p:txBody>
      </p:sp>
    </p:spTree>
    <p:extLst>
      <p:ext uri="{BB962C8B-B14F-4D97-AF65-F5344CB8AC3E}">
        <p14:creationId xmlns:p14="http://schemas.microsoft.com/office/powerpoint/2010/main" val="3441297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ECE81A6-0F49-D447-9B75-490596A7411F}" type="slidenum">
              <a:rPr lang="en-US" smtClean="0"/>
              <a:pPr/>
              <a:t>15</a:t>
            </a:fld>
            <a:endParaRPr lang="en-US"/>
          </a:p>
        </p:txBody>
      </p:sp>
    </p:spTree>
    <p:extLst>
      <p:ext uri="{BB962C8B-B14F-4D97-AF65-F5344CB8AC3E}">
        <p14:creationId xmlns:p14="http://schemas.microsoft.com/office/powerpoint/2010/main" val="39873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6019800" cy="1168400"/>
          </a:xfrm>
          <a:prstGeom prst="rect">
            <a:avLst/>
          </a:prstGeom>
        </p:spPr>
        <p:txBody>
          <a:bodyPr/>
          <a:lstStyle>
            <a:lvl1pPr>
              <a:defRPr sz="32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93BF0D-0599-CA44-9C35-1D8E337ADB47}"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1600200"/>
            <a:ext cx="9144000" cy="13462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3BF0D-0599-CA44-9C35-1D8E337ADB47}"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3BF0D-0599-CA44-9C35-1D8E337ADB47}"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600200"/>
            <a:ext cx="9144000" cy="13462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93BF0D-0599-CA44-9C35-1D8E337ADB47}"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3BF0D-0599-CA44-9C35-1D8E337ADB47}" type="datetimeFigureOut">
              <a:rPr lang="en-US" smtClean="0"/>
              <a:pPr/>
              <a:t>4/5/2013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1600200"/>
            <a:ext cx="9144000" cy="13462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93BF0D-0599-CA44-9C35-1D8E337ADB47}" type="datetimeFigureOut">
              <a:rPr lang="en-US" smtClean="0"/>
              <a:pPr/>
              <a:t>4/5/2013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600200"/>
            <a:ext cx="9144000" cy="13462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93BF0D-0599-CA44-9C35-1D8E337ADB47}" type="datetimeFigureOut">
              <a:rPr lang="en-US" smtClean="0"/>
              <a:pPr/>
              <a:t>4/5/2013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0" y="1600200"/>
            <a:ext cx="9144000" cy="13462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93BF0D-0599-CA44-9C35-1D8E337ADB47}" type="datetimeFigureOut">
              <a:rPr lang="en-US" smtClean="0"/>
              <a:pPr/>
              <a:t>4/5/2013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3BF0D-0599-CA44-9C35-1D8E337ADB47}" type="datetimeFigureOut">
              <a:rPr lang="en-US" smtClean="0"/>
              <a:pPr/>
              <a:t>4/5/2013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3BF0D-0599-CA44-9C35-1D8E337ADB47}" type="datetimeFigureOut">
              <a:rPr lang="en-US" smtClean="0"/>
              <a:pPr/>
              <a:t>4/5/2013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3BF0D-0599-CA44-9C35-1D8E337ADB47}" type="datetimeFigureOut">
              <a:rPr lang="en-US" smtClean="0"/>
              <a:pPr/>
              <a:t>4/5/2013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73C390-19D0-2C4D-A6B9-45498DFBC8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TextBox 9"/>
          <p:cNvSpPr txBox="1"/>
          <p:nvPr userDrawn="1"/>
        </p:nvSpPr>
        <p:spPr>
          <a:xfrm>
            <a:off x="0" y="0"/>
            <a:ext cx="9144000" cy="1315720"/>
          </a:xfrm>
          <a:prstGeom prst="rect">
            <a:avLst/>
          </a:prstGeom>
          <a:solidFill>
            <a:srgbClr val="E9E9E9"/>
          </a:solidFill>
        </p:spPr>
        <p:txBody>
          <a:bodyPr wrap="square" rtlCol="0">
            <a:spAutoFit/>
          </a:bodyPr>
          <a:lstStyle/>
          <a:p>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3BF0D-0599-CA44-9C35-1D8E337ADB47}" type="datetimeFigureOut">
              <a:rPr lang="en-US" smtClean="0"/>
              <a:pPr/>
              <a:t>4/5/2013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73C390-19D0-2C4D-A6B9-45498DFBC805}" type="slidenum">
              <a:rPr lang="en-US" smtClean="0"/>
              <a:pPr/>
              <a:t>‹#›</a:t>
            </a:fld>
            <a:endParaRPr lang="en-US"/>
          </a:p>
        </p:txBody>
      </p:sp>
      <p:pic>
        <p:nvPicPr>
          <p:cNvPr id="7" name="Picture 6" descr="IICNewLogo.png"/>
          <p:cNvPicPr>
            <a:picLocks noChangeAspect="1"/>
          </p:cNvPicPr>
          <p:nvPr userDrawn="1"/>
        </p:nvPicPr>
        <p:blipFill>
          <a:blip r:embed="rId13"/>
          <a:stretch>
            <a:fillRect/>
          </a:stretch>
        </p:blipFill>
        <p:spPr>
          <a:xfrm>
            <a:off x="6273800" y="0"/>
            <a:ext cx="2819400" cy="1315720"/>
          </a:xfrm>
          <a:prstGeom prst="rect">
            <a:avLst/>
          </a:prstGeom>
        </p:spPr>
      </p:pic>
      <p:cxnSp>
        <p:nvCxnSpPr>
          <p:cNvPr id="9" name="Straight Connector 8"/>
          <p:cNvCxnSpPr/>
          <p:nvPr userDrawn="1"/>
        </p:nvCxnSpPr>
        <p:spPr>
          <a:xfrm>
            <a:off x="0" y="1346200"/>
            <a:ext cx="9144000" cy="1588"/>
          </a:xfrm>
          <a:prstGeom prst="line">
            <a:avLst/>
          </a:prstGeom>
          <a:ln w="38100" cap="flat" cmpd="sng" algn="ctr">
            <a:solidFill>
              <a:srgbClr val="80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2">
              <a:lumMod val="75000"/>
            </a:schemeClr>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Interfaithimmigration.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interfaithimmigration.org/"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hyperlink" Target="twitter.com/interfaithimm" TargetMode="External"/><Relationship Id="rId2" Type="http://schemas.openxmlformats.org/officeDocument/2006/relationships/hyperlink" Target="http://www.facebook.com/interfaithimmigrationcoali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nterfaithimmigration.org/media/letters-and-statements/statements/" TargetMode="External"/><Relationship Id="rId2" Type="http://schemas.openxmlformats.org/officeDocument/2006/relationships/hyperlink" Target="http://www.senate.gov/" TargetMode="External"/><Relationship Id="rId1" Type="http://schemas.openxmlformats.org/officeDocument/2006/relationships/slideLayout" Target="../slideLayouts/slideLayout7.xml"/><Relationship Id="rId4" Type="http://schemas.openxmlformats.org/officeDocument/2006/relationships/hyperlink" Target="http://articles.washingtonpost.com/2013-03-14/politics/37702669_1_legal-immigrants-group-of-eight-senators-visa-program" TargetMode="External"/></Relationships>
</file>

<file path=ppt/slides/_rels/slide30.xml.rels><?xml version="1.0" encoding="UTF-8" standalone="yes"?>
<Relationships xmlns="http://schemas.openxmlformats.org/package/2006/relationships"><Relationship Id="rId2" Type="http://schemas.openxmlformats.org/officeDocument/2006/relationships/hyperlink" Target="http://www.interfaithimmigration.org/state-resources/register-in-district-visits-to-lawmakers-on-cir"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hyperlink" Target="mailto:kconway@episcopalchurch.org" TargetMode="External"/><Relationship Id="rId13" Type="http://schemas.openxmlformats.org/officeDocument/2006/relationships/hyperlink" Target="mailto:administrator@usairish.org" TargetMode="External"/><Relationship Id="rId18" Type="http://schemas.openxmlformats.org/officeDocument/2006/relationships/hyperlink" Target="mailto:talexander@mcc.org" TargetMode="External"/><Relationship Id="rId26" Type="http://schemas.openxmlformats.org/officeDocument/2006/relationships/hyperlink" Target="mailto:iguillen@sojo.net" TargetMode="External"/><Relationship Id="rId3" Type="http://schemas.openxmlformats.org/officeDocument/2006/relationships/hyperlink" Target="mailto:lmalachi@pfaw.org" TargetMode="External"/><Relationship Id="rId21" Type="http://schemas.openxmlformats.org/officeDocument/2006/relationships/hyperlink" Target="mailto:awilson@networklobby.org" TargetMode="External"/><Relationship Id="rId7" Type="http://schemas.openxmlformats.org/officeDocument/2006/relationships/hyperlink" Target="mailto:sstanley@dhm.disciples.org" TargetMode="External"/><Relationship Id="rId12" Type="http://schemas.openxmlformats.org/officeDocument/2006/relationships/hyperlink" Target="mailto:mlivingston@iwj.org" TargetMode="External"/><Relationship Id="rId17" Type="http://schemas.openxmlformats.org/officeDocument/2006/relationships/hyperlink" Target="mailto:nskelly@lirs.org" TargetMode="External"/><Relationship Id="rId25" Type="http://schemas.openxmlformats.org/officeDocument/2006/relationships/hyperlink" Target="mailto:rmckillip@sistersofmercy.org" TargetMode="External"/><Relationship Id="rId33" Type="http://schemas.openxmlformats.org/officeDocument/2006/relationships/hyperlink" Target="mailto:jgyang@worldrelief.org" TargetMode="External"/><Relationship Id="rId2" Type="http://schemas.openxmlformats.org/officeDocument/2006/relationships/image" Target="../media/image3.jpeg"/><Relationship Id="rId16" Type="http://schemas.openxmlformats.org/officeDocument/2006/relationships/hyperlink" Target="mailto:ekoidin@thejcpa.org" TargetMode="External"/><Relationship Id="rId20" Type="http://schemas.openxmlformats.org/officeDocument/2006/relationships/hyperlink" Target="mailto:lclobbyist@gsadvocacy.org" TargetMode="External"/><Relationship Id="rId29" Type="http://schemas.openxmlformats.org/officeDocument/2006/relationships/hyperlink" Target="mailto:castellm@ucc.org" TargetMode="External"/><Relationship Id="rId1" Type="http://schemas.openxmlformats.org/officeDocument/2006/relationships/slideLayout" Target="../slideLayouts/slideLayout4.xml"/><Relationship Id="rId6" Type="http://schemas.openxmlformats.org/officeDocument/2006/relationships/hyperlink" Target="mailto:jsmyers@churchworldservice.org" TargetMode="External"/><Relationship Id="rId11" Type="http://schemas.openxmlformats.org/officeDocument/2006/relationships/hyperlink" Target="mailto:liza.lieberman@hias.org" TargetMode="External"/><Relationship Id="rId24" Type="http://schemas.openxmlformats.org/officeDocument/2006/relationships/hyperlink" Target="mailto:melissa.gee@pcusa.org" TargetMode="External"/><Relationship Id="rId32" Type="http://schemas.openxmlformats.org/officeDocument/2006/relationships/hyperlink" Target="mailto:kappleby@usccb.org" TargetMode="External"/><Relationship Id="rId5" Type="http://schemas.openxmlformats.org/officeDocument/2006/relationships/hyperlink" Target="mailto:awainer@bread.org" TargetMode="External"/><Relationship Id="rId15" Type="http://schemas.openxmlformats.org/officeDocument/2006/relationships/hyperlink" Target="mailto:mcuff@jesuit.org" TargetMode="External"/><Relationship Id="rId23" Type="http://schemas.openxmlformats.org/officeDocument/2006/relationships/hyperlink" Target="mailto:ecarmona@piconetwork.org" TargetMode="External"/><Relationship Id="rId28" Type="http://schemas.openxmlformats.org/officeDocument/2006/relationships/hyperlink" Target="mailto:JToth@uua.org" TargetMode="External"/><Relationship Id="rId10" Type="http://schemas.openxmlformats.org/officeDocument/2006/relationships/hyperlink" Target="mailto:flower@fcnl.org" TargetMode="External"/><Relationship Id="rId19" Type="http://schemas.openxmlformats.org/officeDocument/2006/relationships/hyperlink" Target="mailto:hoda@mpac.org" TargetMode="External"/><Relationship Id="rId31" Type="http://schemas.openxmlformats.org/officeDocument/2006/relationships/hyperlink" Target="mailto:harpreet.singh@unitedsikhs.org" TargetMode="External"/><Relationship Id="rId4" Type="http://schemas.openxmlformats.org/officeDocument/2006/relationships/hyperlink" Target="mailto:hansonc@ajc.org" TargetMode="External"/><Relationship Id="rId9" Type="http://schemas.openxmlformats.org/officeDocument/2006/relationships/hyperlink" Target="mailto:lucey@franciscanaction.org" TargetMode="External"/><Relationship Id="rId14" Type="http://schemas.openxmlformats.org/officeDocument/2006/relationships/hyperlink" Target="mailto:hosseini@islamicinformationcenter.org" TargetMode="External"/><Relationship Id="rId22" Type="http://schemas.openxmlformats.org/officeDocument/2006/relationships/hyperlink" Target="mailto:scott@tassc.org" TargetMode="External"/><Relationship Id="rId27" Type="http://schemas.openxmlformats.org/officeDocument/2006/relationships/hyperlink" Target="mailto:aviney@rac.org" TargetMode="External"/><Relationship Id="rId30" Type="http://schemas.openxmlformats.org/officeDocument/2006/relationships/hyperlink" Target="mailto:bmefford@umc-gbcs.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5990"/>
            <a:ext cx="5795519" cy="992749"/>
          </a:xfrm>
        </p:spPr>
        <p:txBody>
          <a:bodyPr/>
          <a:lstStyle/>
          <a:p>
            <a:r>
              <a:rPr lang="en-US" sz="3600" smtClean="0">
                <a:hlinkClick r:id="rId2" action="ppaction://hlinkfile"/>
              </a:rPr>
              <a:t>Interfaithimmigration.org</a:t>
            </a:r>
            <a:endParaRPr lang="en-US" sz="3600" dirty="0"/>
          </a:p>
        </p:txBody>
      </p:sp>
      <p:sp>
        <p:nvSpPr>
          <p:cNvPr id="3" name="Subtitle 2"/>
          <p:cNvSpPr>
            <a:spLocks noGrp="1"/>
          </p:cNvSpPr>
          <p:nvPr>
            <p:ph type="subTitle" idx="1"/>
          </p:nvPr>
        </p:nvSpPr>
        <p:spPr>
          <a:xfrm>
            <a:off x="0" y="1620517"/>
            <a:ext cx="9143999" cy="4700960"/>
          </a:xfrm>
        </p:spPr>
        <p:txBody>
          <a:bodyPr>
            <a:normAutofit fontScale="92500" lnSpcReduction="10000"/>
          </a:bodyPr>
          <a:lstStyle/>
          <a:p>
            <a:r>
              <a:rPr lang="en-US" sz="3000" b="1" dirty="0" smtClean="0">
                <a:solidFill>
                  <a:schemeClr val="tx1"/>
                </a:solidFill>
              </a:rPr>
              <a:t>Welcome to this month’s Webinar on </a:t>
            </a:r>
          </a:p>
          <a:p>
            <a:r>
              <a:rPr lang="en-US" sz="3600" b="1" dirty="0" smtClean="0">
                <a:solidFill>
                  <a:srgbClr val="1C11AF"/>
                </a:solidFill>
              </a:rPr>
              <a:t>Utilizing MEDIA to deepen &amp; broaden your impact to win Immigration Reform!</a:t>
            </a:r>
            <a:r>
              <a:rPr lang="en-US" b="1" dirty="0" smtClean="0">
                <a:solidFill>
                  <a:schemeClr val="tx1"/>
                </a:solidFill>
              </a:rPr>
              <a:t/>
            </a:r>
            <a:br>
              <a:rPr lang="en-US" b="1" dirty="0" smtClean="0">
                <a:solidFill>
                  <a:schemeClr val="tx1"/>
                </a:solidFill>
              </a:rPr>
            </a:br>
            <a:endParaRPr lang="en-US" sz="1100" b="1" dirty="0" smtClean="0">
              <a:solidFill>
                <a:schemeClr val="tx1"/>
              </a:solidFill>
            </a:endParaRPr>
          </a:p>
          <a:p>
            <a:r>
              <a:rPr lang="en-US" sz="2800" b="1" dirty="0">
                <a:solidFill>
                  <a:schemeClr val="tx1"/>
                </a:solidFill>
              </a:rPr>
              <a:t>Wednesday, April 3rd, 2013</a:t>
            </a:r>
          </a:p>
          <a:p>
            <a:endParaRPr lang="en-US" sz="1050" dirty="0">
              <a:solidFill>
                <a:schemeClr val="tx1"/>
              </a:solidFill>
            </a:endParaRPr>
          </a:p>
          <a:p>
            <a:r>
              <a:rPr lang="en-US" sz="2800" b="1" dirty="0">
                <a:solidFill>
                  <a:schemeClr val="tx1"/>
                </a:solidFill>
              </a:rPr>
              <a:t>Call and Webinar will begin at 2:00 p.m. EST</a:t>
            </a:r>
          </a:p>
          <a:p>
            <a:endParaRPr lang="en-US" sz="1100" dirty="0" smtClean="0"/>
          </a:p>
          <a:p>
            <a:r>
              <a:rPr lang="en-US" b="1" dirty="0" smtClean="0">
                <a:solidFill>
                  <a:srgbClr val="FF0000"/>
                </a:solidFill>
              </a:rPr>
              <a:t>For audio, please dial 805-399-1000 and enter access code 104402. </a:t>
            </a:r>
            <a:r>
              <a:rPr lang="en-US" dirty="0" smtClean="0">
                <a:solidFill>
                  <a:srgbClr val="000000"/>
                </a:solidFill>
              </a:rPr>
              <a:t>The audio and visual portions are NOT linked. You must dial this number to hear the audio portion of the webinar.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05738322"/>
              </p:ext>
            </p:extLst>
          </p:nvPr>
        </p:nvGraphicFramePr>
        <p:xfrm>
          <a:off x="566382" y="2169994"/>
          <a:ext cx="8229600" cy="40260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955344" y="342093"/>
            <a:ext cx="3903260" cy="707886"/>
          </a:xfrm>
          <a:prstGeom prst="rect">
            <a:avLst/>
          </a:prstGeom>
          <a:noFill/>
        </p:spPr>
        <p:txBody>
          <a:bodyPr wrap="square" rtlCol="0">
            <a:spAutoFit/>
          </a:bodyPr>
          <a:lstStyle/>
          <a:p>
            <a:r>
              <a:rPr lang="en-US" sz="4000" b="1" dirty="0">
                <a:solidFill>
                  <a:schemeClr val="tx2"/>
                </a:solidFill>
              </a:rPr>
              <a:t>Elected</a:t>
            </a:r>
            <a:r>
              <a:rPr lang="en-US" sz="2000" dirty="0">
                <a:solidFill>
                  <a:schemeClr val="tx2"/>
                </a:solidFill>
              </a:rPr>
              <a:t> </a:t>
            </a:r>
            <a:r>
              <a:rPr lang="en-US" sz="4000" b="1" dirty="0">
                <a:solidFill>
                  <a:schemeClr val="tx2"/>
                </a:solidFill>
              </a:rPr>
              <a:t>Officials</a:t>
            </a:r>
          </a:p>
        </p:txBody>
      </p:sp>
    </p:spTree>
    <p:extLst>
      <p:ext uri="{BB962C8B-B14F-4D97-AF65-F5344CB8AC3E}">
        <p14:creationId xmlns:p14="http://schemas.microsoft.com/office/powerpoint/2010/main" val="35286877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Strange Bedfellows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1155439"/>
              </p:ext>
            </p:extLst>
          </p:nvPr>
        </p:nvGraphicFramePr>
        <p:xfrm>
          <a:off x="457200" y="12954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dirty="0"/>
          </a:p>
        </p:txBody>
      </p:sp>
      <p:sp>
        <p:nvSpPr>
          <p:cNvPr id="5" name="TextBox 4"/>
          <p:cNvSpPr txBox="1"/>
          <p:nvPr/>
        </p:nvSpPr>
        <p:spPr>
          <a:xfrm>
            <a:off x="982638" y="382137"/>
            <a:ext cx="4559490" cy="707886"/>
          </a:xfrm>
          <a:prstGeom prst="rect">
            <a:avLst/>
          </a:prstGeom>
          <a:noFill/>
        </p:spPr>
        <p:txBody>
          <a:bodyPr wrap="square" rtlCol="0">
            <a:spAutoFit/>
          </a:bodyPr>
          <a:lstStyle/>
          <a:p>
            <a:r>
              <a:rPr lang="en-US" sz="4000" b="1" dirty="0" smtClean="0">
                <a:solidFill>
                  <a:schemeClr val="tx2"/>
                </a:solidFill>
              </a:rPr>
              <a:t>Strange Bedfellows</a:t>
            </a:r>
            <a:endParaRPr lang="en-US" sz="4000" b="1" dirty="0">
              <a:solidFill>
                <a:schemeClr val="tx2"/>
              </a:solidFill>
            </a:endParaRPr>
          </a:p>
        </p:txBody>
      </p:sp>
    </p:spTree>
    <p:extLst>
      <p:ext uri="{BB962C8B-B14F-4D97-AF65-F5344CB8AC3E}">
        <p14:creationId xmlns:p14="http://schemas.microsoft.com/office/powerpoint/2010/main" val="22989080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3999320"/>
              </p:ext>
            </p:extLst>
          </p:nvPr>
        </p:nvGraphicFramePr>
        <p:xfrm>
          <a:off x="388961" y="178262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6" name="TextBox 5"/>
          <p:cNvSpPr txBox="1"/>
          <p:nvPr/>
        </p:nvSpPr>
        <p:spPr>
          <a:xfrm>
            <a:off x="586854" y="63002"/>
            <a:ext cx="5432946" cy="1323439"/>
          </a:xfrm>
          <a:prstGeom prst="rect">
            <a:avLst/>
          </a:prstGeom>
          <a:noFill/>
        </p:spPr>
        <p:txBody>
          <a:bodyPr wrap="square" rtlCol="0">
            <a:spAutoFit/>
          </a:bodyPr>
          <a:lstStyle/>
          <a:p>
            <a:r>
              <a:rPr lang="en-US" sz="4000" b="1" dirty="0" smtClean="0">
                <a:solidFill>
                  <a:schemeClr val="tx2"/>
                </a:solidFill>
              </a:rPr>
              <a:t>Locations! Location! Location!</a:t>
            </a:r>
            <a:endParaRPr lang="en-US" sz="4000" b="1" dirty="0">
              <a:solidFill>
                <a:schemeClr val="tx2"/>
              </a:solidFill>
            </a:endParaRPr>
          </a:p>
        </p:txBody>
      </p:sp>
    </p:spTree>
    <p:extLst>
      <p:ext uri="{BB962C8B-B14F-4D97-AF65-F5344CB8AC3E}">
        <p14:creationId xmlns:p14="http://schemas.microsoft.com/office/powerpoint/2010/main" val="2859545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027567887"/>
              </p:ext>
            </p:extLst>
          </p:nvPr>
        </p:nvGraphicFramePr>
        <p:xfrm>
          <a:off x="266131"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4" name="TextBox 3"/>
          <p:cNvSpPr txBox="1"/>
          <p:nvPr/>
        </p:nvSpPr>
        <p:spPr>
          <a:xfrm>
            <a:off x="900752" y="327546"/>
            <a:ext cx="3057099" cy="707886"/>
          </a:xfrm>
          <a:prstGeom prst="rect">
            <a:avLst/>
          </a:prstGeom>
          <a:noFill/>
        </p:spPr>
        <p:txBody>
          <a:bodyPr wrap="square" rtlCol="0">
            <a:spAutoFit/>
          </a:bodyPr>
          <a:lstStyle/>
          <a:p>
            <a:r>
              <a:rPr lang="en-US" sz="4000" b="1" dirty="0" smtClean="0">
                <a:solidFill>
                  <a:schemeClr val="tx2"/>
                </a:solidFill>
              </a:rPr>
              <a:t>Timing</a:t>
            </a:r>
            <a:endParaRPr lang="en-US" sz="4000" b="1" dirty="0">
              <a:solidFill>
                <a:schemeClr val="tx2"/>
              </a:solidFill>
            </a:endParaRPr>
          </a:p>
        </p:txBody>
      </p:sp>
    </p:spTree>
    <p:extLst>
      <p:ext uri="{BB962C8B-B14F-4D97-AF65-F5344CB8AC3E}">
        <p14:creationId xmlns:p14="http://schemas.microsoft.com/office/powerpoint/2010/main" val="1158872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Turnout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502927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5" name="TextBox 4"/>
          <p:cNvSpPr txBox="1"/>
          <p:nvPr/>
        </p:nvSpPr>
        <p:spPr>
          <a:xfrm>
            <a:off x="1105468" y="382137"/>
            <a:ext cx="3684895" cy="707886"/>
          </a:xfrm>
          <a:prstGeom prst="rect">
            <a:avLst/>
          </a:prstGeom>
          <a:noFill/>
        </p:spPr>
        <p:txBody>
          <a:bodyPr wrap="square" rtlCol="0">
            <a:spAutoFit/>
          </a:bodyPr>
          <a:lstStyle/>
          <a:p>
            <a:r>
              <a:rPr lang="en-US" sz="4000" b="1" dirty="0" smtClean="0">
                <a:solidFill>
                  <a:schemeClr val="tx2"/>
                </a:solidFill>
              </a:rPr>
              <a:t>Turnout</a:t>
            </a:r>
            <a:endParaRPr lang="en-US" sz="4000" b="1" dirty="0">
              <a:solidFill>
                <a:schemeClr val="tx2"/>
              </a:solidFill>
            </a:endParaRPr>
          </a:p>
        </p:txBody>
      </p:sp>
    </p:spTree>
    <p:extLst>
      <p:ext uri="{BB962C8B-B14F-4D97-AF65-F5344CB8AC3E}">
        <p14:creationId xmlns:p14="http://schemas.microsoft.com/office/powerpoint/2010/main" val="88651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Alerting the media to your event</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179434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5" name="TextBox 4"/>
          <p:cNvSpPr txBox="1"/>
          <p:nvPr/>
        </p:nvSpPr>
        <p:spPr>
          <a:xfrm>
            <a:off x="736979" y="341194"/>
            <a:ext cx="4858603" cy="707886"/>
          </a:xfrm>
          <a:prstGeom prst="rect">
            <a:avLst/>
          </a:prstGeom>
          <a:noFill/>
        </p:spPr>
        <p:txBody>
          <a:bodyPr wrap="square" rtlCol="0">
            <a:spAutoFit/>
          </a:bodyPr>
          <a:lstStyle/>
          <a:p>
            <a:r>
              <a:rPr lang="en-US" sz="4000" b="1" dirty="0" smtClean="0">
                <a:solidFill>
                  <a:schemeClr val="tx2"/>
                </a:solidFill>
              </a:rPr>
              <a:t>Alerting the Media</a:t>
            </a:r>
            <a:endParaRPr lang="en-US" sz="4000" b="1" dirty="0">
              <a:solidFill>
                <a:schemeClr val="tx2"/>
              </a:solidFill>
            </a:endParaRPr>
          </a:p>
        </p:txBody>
      </p:sp>
    </p:spTree>
    <p:extLst>
      <p:ext uri="{BB962C8B-B14F-4D97-AF65-F5344CB8AC3E}">
        <p14:creationId xmlns:p14="http://schemas.microsoft.com/office/powerpoint/2010/main" val="1151573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2483" y="1052512"/>
            <a:ext cx="8229600" cy="5668963"/>
          </a:xfrm>
        </p:spPr>
        <p:txBody>
          <a:bodyPr>
            <a:noAutofit/>
          </a:bodyPr>
          <a:lstStyle/>
          <a:p>
            <a:pPr>
              <a:buNone/>
            </a:pPr>
            <a:r>
              <a:rPr lang="en-US" sz="1000" dirty="0" smtClean="0"/>
              <a:t> </a:t>
            </a:r>
            <a:endParaRPr lang="en-US" sz="1400" dirty="0" smtClean="0"/>
          </a:p>
          <a:p>
            <a:pPr algn="ctr">
              <a:buNone/>
            </a:pPr>
            <a:endParaRPr lang="en-US" sz="1400" b="1" dirty="0" smtClean="0"/>
          </a:p>
          <a:p>
            <a:pPr algn="ctr">
              <a:buNone/>
            </a:pPr>
            <a:r>
              <a:rPr lang="en-US" sz="1800" b="1" dirty="0" smtClean="0"/>
              <a:t>Prominent Arizona Clergy Form “Emergency Delegation,” Bring Message of Moral Urgency to DC Immigration Debate</a:t>
            </a:r>
            <a:endParaRPr lang="en-US" sz="1800" dirty="0" smtClean="0"/>
          </a:p>
          <a:p>
            <a:pPr algn="ctr">
              <a:buNone/>
            </a:pPr>
            <a:r>
              <a:rPr lang="en-US" sz="1800" i="1" dirty="0" smtClean="0"/>
              <a:t>Meet with U.S. Reps, Senators, White House to Urge Reform in Light of Extreme Anti-Immigrant Law in AZ</a:t>
            </a:r>
            <a:endParaRPr lang="en-US" sz="1800" dirty="0" smtClean="0"/>
          </a:p>
          <a:p>
            <a:pPr algn="ctr">
              <a:buNone/>
            </a:pPr>
            <a:endParaRPr lang="en-US" sz="1800" dirty="0" smtClean="0"/>
          </a:p>
          <a:p>
            <a:pPr>
              <a:buNone/>
            </a:pPr>
            <a:r>
              <a:rPr lang="en-US" sz="1800" dirty="0" smtClean="0"/>
              <a:t>WASHINGTON, DC—An “emergency delegation” of evangelical, Jewish, Catholic, and mainline Protestant Bishops and other prominent religious leaders from Arizona will fly into Washington, DC, </a:t>
            </a:r>
            <a:r>
              <a:rPr lang="en-US" sz="1800" b="1" dirty="0" smtClean="0"/>
              <a:t>tomorrow</a:t>
            </a:r>
            <a:r>
              <a:rPr lang="en-US" sz="1800" dirty="0" smtClean="0"/>
              <a:t> for a series of meetings with Congressional leaders to press immediate action on comprehensive, humane immigration reform and deliver a message of moral urgency from Arizona, which just enacted the most severe anti-immigrant law in the country, SB-1070.  The Arizona faith leaders will be available in the </a:t>
            </a:r>
            <a:r>
              <a:rPr lang="en-US" sz="1800" b="1" dirty="0" smtClean="0"/>
              <a:t>Russell Senate Office Building, outside Suite 241</a:t>
            </a:r>
            <a:r>
              <a:rPr lang="en-US" sz="1800" dirty="0" smtClean="0"/>
              <a:t>, on </a:t>
            </a:r>
            <a:r>
              <a:rPr lang="en-US" sz="1800" b="1" dirty="0" smtClean="0"/>
              <a:t>Thursday from 11:45 a.m. until 12:15 p.m.</a:t>
            </a:r>
            <a:r>
              <a:rPr lang="en-US" sz="1800" dirty="0" smtClean="0"/>
              <a:t> for media interviews.</a:t>
            </a:r>
          </a:p>
          <a:p>
            <a:pPr>
              <a:buNone/>
            </a:pPr>
            <a:endParaRPr lang="en-US" sz="1800" dirty="0" smtClean="0"/>
          </a:p>
          <a:p>
            <a:pPr algn="ctr">
              <a:buNone/>
            </a:pPr>
            <a:r>
              <a:rPr lang="en-US" sz="1800" dirty="0" smtClean="0"/>
              <a:t>[Continued on next slide]</a:t>
            </a:r>
            <a:endParaRPr lang="en-US" sz="1800" dirty="0"/>
          </a:p>
        </p:txBody>
      </p:sp>
      <p:sp>
        <p:nvSpPr>
          <p:cNvPr id="4" name="Footer Placeholder 3"/>
          <p:cNvSpPr>
            <a:spLocks noGrp="1"/>
          </p:cNvSpPr>
          <p:nvPr>
            <p:ph type="ftr" sz="quarter" idx="11"/>
          </p:nvPr>
        </p:nvSpPr>
        <p:spPr/>
        <p:txBody>
          <a:bodyPr/>
          <a:lstStyle/>
          <a:p>
            <a:endParaRPr lang="en-US"/>
          </a:p>
        </p:txBody>
      </p:sp>
      <p:sp>
        <p:nvSpPr>
          <p:cNvPr id="5" name="TextBox 4"/>
          <p:cNvSpPr txBox="1"/>
          <p:nvPr/>
        </p:nvSpPr>
        <p:spPr>
          <a:xfrm>
            <a:off x="252483" y="109183"/>
            <a:ext cx="4312693" cy="1231106"/>
          </a:xfrm>
          <a:prstGeom prst="rect">
            <a:avLst/>
          </a:prstGeom>
          <a:noFill/>
        </p:spPr>
        <p:txBody>
          <a:bodyPr wrap="square" rtlCol="0">
            <a:spAutoFit/>
          </a:bodyPr>
          <a:lstStyle/>
          <a:p>
            <a:pPr>
              <a:buNone/>
            </a:pPr>
            <a:r>
              <a:rPr lang="en-US" sz="1400" b="1" dirty="0" smtClean="0"/>
              <a:t>Sample: MEDIA </a:t>
            </a:r>
            <a:r>
              <a:rPr lang="en-US" sz="1400" b="1" dirty="0"/>
              <a:t>ADVISORY</a:t>
            </a:r>
          </a:p>
          <a:p>
            <a:pPr>
              <a:buNone/>
            </a:pPr>
            <a:r>
              <a:rPr lang="en-US" sz="1400" dirty="0"/>
              <a:t>May 11, 2010</a:t>
            </a:r>
          </a:p>
          <a:p>
            <a:pPr>
              <a:buNone/>
            </a:pPr>
            <a:r>
              <a:rPr lang="en-US" sz="1400" dirty="0"/>
              <a:t>CONTACT: Kristin Williams, Faith in Public Life, 202.XXX.XXXX</a:t>
            </a:r>
          </a:p>
          <a:p>
            <a:endParaRPr lang="en-US" dirty="0"/>
          </a:p>
        </p:txBody>
      </p:sp>
    </p:spTree>
    <p:extLst>
      <p:ext uri="{BB962C8B-B14F-4D97-AF65-F5344CB8AC3E}">
        <p14:creationId xmlns:p14="http://schemas.microsoft.com/office/powerpoint/2010/main" val="33984073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a:buNone/>
            </a:pPr>
            <a:r>
              <a:rPr lang="en-US" sz="7200" b="1" dirty="0"/>
              <a:t>WHAT:</a:t>
            </a:r>
            <a:r>
              <a:rPr lang="en-US" sz="7200" dirty="0"/>
              <a:t>  Media availability with Arizona faith leaders in DC as an “emergency delegation” on immigration reform and the anti-immigrant law in Arizona</a:t>
            </a:r>
          </a:p>
          <a:p>
            <a:pPr>
              <a:buNone/>
            </a:pPr>
            <a:r>
              <a:rPr lang="en-US" sz="7200" dirty="0"/>
              <a:t> </a:t>
            </a:r>
          </a:p>
          <a:p>
            <a:pPr>
              <a:buNone/>
            </a:pPr>
            <a:r>
              <a:rPr lang="en-US" sz="7200" b="1" dirty="0"/>
              <a:t>WHO: The Most Reverend Gerald Frederick </a:t>
            </a:r>
            <a:r>
              <a:rPr lang="en-US" sz="7200" b="1" dirty="0" err="1"/>
              <a:t>Kicanas</a:t>
            </a:r>
            <a:endParaRPr lang="en-US" sz="7200" dirty="0"/>
          </a:p>
          <a:p>
            <a:pPr>
              <a:buNone/>
            </a:pPr>
            <a:r>
              <a:rPr lang="en-US" sz="7200" dirty="0"/>
              <a:t>Bishop of the Tucson Diocese of the Roman Catholic Church</a:t>
            </a:r>
          </a:p>
          <a:p>
            <a:pPr>
              <a:buNone/>
            </a:pPr>
            <a:r>
              <a:rPr lang="en-US" sz="7200" dirty="0"/>
              <a:t> </a:t>
            </a:r>
          </a:p>
          <a:p>
            <a:pPr>
              <a:buNone/>
            </a:pPr>
            <a:r>
              <a:rPr lang="en-US" sz="7200" b="1" dirty="0"/>
              <a:t>Bishop Minerva G. </a:t>
            </a:r>
            <a:r>
              <a:rPr lang="en-US" sz="7200" b="1" dirty="0" err="1"/>
              <a:t>Carcaño</a:t>
            </a:r>
            <a:endParaRPr lang="en-US" sz="7200" dirty="0"/>
          </a:p>
          <a:p>
            <a:pPr>
              <a:buNone/>
            </a:pPr>
            <a:r>
              <a:rPr lang="en-US" sz="7200" dirty="0"/>
              <a:t>Bishop of the Phoenix Area, The United Methodist Church</a:t>
            </a:r>
          </a:p>
          <a:p>
            <a:pPr>
              <a:buNone/>
            </a:pPr>
            <a:r>
              <a:rPr lang="en-US" sz="7200" dirty="0"/>
              <a:t> </a:t>
            </a:r>
          </a:p>
          <a:p>
            <a:pPr>
              <a:buNone/>
            </a:pPr>
            <a:r>
              <a:rPr lang="en-US" sz="7200" b="1" dirty="0"/>
              <a:t>The Reverend Monsignor Richard William O'Keefe</a:t>
            </a:r>
            <a:endParaRPr lang="en-US" sz="7200" dirty="0"/>
          </a:p>
          <a:p>
            <a:pPr>
              <a:buNone/>
            </a:pPr>
            <a:r>
              <a:rPr lang="en-US" sz="7200" dirty="0"/>
              <a:t>Episcopal Vicar, Yuma - La Paz Vicariate Immaculate Conception Parish</a:t>
            </a:r>
          </a:p>
          <a:p>
            <a:pPr>
              <a:buNone/>
            </a:pPr>
            <a:r>
              <a:rPr lang="en-US" sz="7200" dirty="0"/>
              <a:t> </a:t>
            </a:r>
          </a:p>
          <a:p>
            <a:pPr>
              <a:buNone/>
            </a:pPr>
            <a:r>
              <a:rPr lang="en-US" sz="7200" b="1" dirty="0"/>
              <a:t>WHEN:</a:t>
            </a:r>
            <a:r>
              <a:rPr lang="en-US" sz="7200" dirty="0"/>
              <a:t> Thursday, May 13, 2010, 11:45-12:15 pm</a:t>
            </a:r>
          </a:p>
          <a:p>
            <a:pPr>
              <a:buNone/>
            </a:pPr>
            <a:r>
              <a:rPr lang="en-US" sz="7200" dirty="0"/>
              <a:t> </a:t>
            </a:r>
          </a:p>
          <a:p>
            <a:pPr>
              <a:buNone/>
            </a:pPr>
            <a:r>
              <a:rPr lang="en-US" sz="7200" b="1" dirty="0"/>
              <a:t>WHERE:</a:t>
            </a:r>
            <a:r>
              <a:rPr lang="en-US" sz="7200" dirty="0"/>
              <a:t> Outside Suite 241 of the Russell Senate Office Building (Senator McCain’s office)</a:t>
            </a:r>
          </a:p>
          <a:p>
            <a:pPr algn="ctr">
              <a:buNone/>
            </a:pPr>
            <a:r>
              <a:rPr lang="en-US" sz="7200" dirty="0"/>
              <a:t> </a:t>
            </a:r>
          </a:p>
          <a:p>
            <a:pPr algn="ctr">
              <a:buNone/>
            </a:pPr>
            <a:r>
              <a:rPr lang="en-US" sz="7200" dirty="0"/>
              <a:t>###</a:t>
            </a:r>
          </a:p>
          <a:p>
            <a:endParaRPr lang="en-US" dirty="0"/>
          </a:p>
        </p:txBody>
      </p:sp>
    </p:spTree>
    <p:extLst>
      <p:ext uri="{BB962C8B-B14F-4D97-AF65-F5344CB8AC3E}">
        <p14:creationId xmlns:p14="http://schemas.microsoft.com/office/powerpoint/2010/main" val="29233169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35243946"/>
              </p:ext>
            </p:extLst>
          </p:nvPr>
        </p:nvGraphicFramePr>
        <p:xfrm>
          <a:off x="498144" y="179622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8" name="TextBox 7"/>
          <p:cNvSpPr txBox="1"/>
          <p:nvPr/>
        </p:nvSpPr>
        <p:spPr>
          <a:xfrm>
            <a:off x="818866" y="450376"/>
            <a:ext cx="4612943" cy="707886"/>
          </a:xfrm>
          <a:prstGeom prst="rect">
            <a:avLst/>
          </a:prstGeom>
          <a:noFill/>
        </p:spPr>
        <p:txBody>
          <a:bodyPr wrap="square" rtlCol="0">
            <a:spAutoFit/>
          </a:bodyPr>
          <a:lstStyle/>
          <a:p>
            <a:r>
              <a:rPr lang="en-US" sz="4000" b="1" dirty="0" smtClean="0">
                <a:solidFill>
                  <a:schemeClr val="tx2"/>
                </a:solidFill>
              </a:rPr>
              <a:t>The Organizer</a:t>
            </a:r>
            <a:endParaRPr lang="en-US" sz="4000" b="1" dirty="0">
              <a:solidFill>
                <a:schemeClr val="tx2"/>
              </a:solidFill>
            </a:endParaRPr>
          </a:p>
        </p:txBody>
      </p:sp>
    </p:spTree>
    <p:extLst>
      <p:ext uri="{BB962C8B-B14F-4D97-AF65-F5344CB8AC3E}">
        <p14:creationId xmlns:p14="http://schemas.microsoft.com/office/powerpoint/2010/main" val="22965910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Speaker management</a:t>
            </a:r>
            <a:br>
              <a:rPr lang="en-US" dirty="0" smtClean="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144042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5" name="TextBox 4"/>
          <p:cNvSpPr txBox="1"/>
          <p:nvPr/>
        </p:nvSpPr>
        <p:spPr>
          <a:xfrm>
            <a:off x="615285" y="0"/>
            <a:ext cx="5404515" cy="1323439"/>
          </a:xfrm>
          <a:prstGeom prst="rect">
            <a:avLst/>
          </a:prstGeom>
          <a:noFill/>
        </p:spPr>
        <p:txBody>
          <a:bodyPr wrap="square" rtlCol="0">
            <a:spAutoFit/>
          </a:bodyPr>
          <a:lstStyle/>
          <a:p>
            <a:r>
              <a:rPr lang="en-US" sz="4000" b="1" dirty="0">
                <a:solidFill>
                  <a:schemeClr val="tx2"/>
                </a:solidFill>
              </a:rPr>
              <a:t>Someone needs to manage your speakers</a:t>
            </a:r>
          </a:p>
        </p:txBody>
      </p:sp>
    </p:spTree>
    <p:extLst>
      <p:ext uri="{BB962C8B-B14F-4D97-AF65-F5344CB8AC3E}">
        <p14:creationId xmlns:p14="http://schemas.microsoft.com/office/powerpoint/2010/main" val="1413211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306" y="1433015"/>
            <a:ext cx="8884693" cy="3862596"/>
          </a:xfrm>
          <a:prstGeom prst="rect">
            <a:avLst/>
          </a:prstGeom>
          <a:noFill/>
        </p:spPr>
        <p:txBody>
          <a:bodyPr wrap="square" rtlCol="0">
            <a:spAutoFit/>
          </a:bodyPr>
          <a:lstStyle/>
          <a:p>
            <a:pPr>
              <a:lnSpc>
                <a:spcPct val="175000"/>
              </a:lnSpc>
            </a:pPr>
            <a:r>
              <a:rPr lang="en-US" sz="2000" dirty="0" smtClean="0"/>
              <a:t>4:00   Welcome </a:t>
            </a:r>
            <a:r>
              <a:rPr lang="en-US" sz="2000" dirty="0"/>
              <a:t>&amp;</a:t>
            </a:r>
            <a:r>
              <a:rPr lang="en-US" sz="2000" dirty="0" smtClean="0"/>
              <a:t> </a:t>
            </a:r>
            <a:r>
              <a:rPr lang="en-US" sz="2000" dirty="0"/>
              <a:t>o</a:t>
            </a:r>
            <a:r>
              <a:rPr lang="en-US" sz="2000" dirty="0" smtClean="0"/>
              <a:t>verview </a:t>
            </a:r>
            <a:r>
              <a:rPr lang="en-US" sz="2000" dirty="0"/>
              <a:t>of </a:t>
            </a:r>
            <a:r>
              <a:rPr lang="en-US" sz="2000" dirty="0" smtClean="0"/>
              <a:t>call</a:t>
            </a:r>
          </a:p>
          <a:p>
            <a:pPr>
              <a:lnSpc>
                <a:spcPct val="175000"/>
              </a:lnSpc>
            </a:pPr>
            <a:r>
              <a:rPr lang="en-US" sz="2000" dirty="0" smtClean="0"/>
              <a:t>4:05   Federal and State Updates, Need for action on family unity</a:t>
            </a:r>
          </a:p>
          <a:p>
            <a:pPr>
              <a:lnSpc>
                <a:spcPct val="175000"/>
              </a:lnSpc>
            </a:pPr>
            <a:r>
              <a:rPr lang="en-US" sz="2000" dirty="0" smtClean="0"/>
              <a:t>4:15   The Media: Why they’re important, how to get their attention and execute events that further your mission.</a:t>
            </a:r>
          </a:p>
          <a:p>
            <a:pPr>
              <a:lnSpc>
                <a:spcPct val="175000"/>
              </a:lnSpc>
            </a:pPr>
            <a:r>
              <a:rPr lang="en-US" sz="2000" dirty="0" smtClean="0"/>
              <a:t>4:35   Updates from the Field: Success stories on neighbor to neighbor visits</a:t>
            </a:r>
          </a:p>
          <a:p>
            <a:pPr>
              <a:lnSpc>
                <a:spcPct val="175000"/>
              </a:lnSpc>
            </a:pPr>
            <a:r>
              <a:rPr lang="en-US" sz="2000" dirty="0" smtClean="0"/>
              <a:t>4:45   Q&amp;A</a:t>
            </a:r>
          </a:p>
          <a:p>
            <a:pPr>
              <a:lnSpc>
                <a:spcPct val="175000"/>
              </a:lnSpc>
            </a:pPr>
            <a:r>
              <a:rPr lang="en-US" sz="2000" dirty="0" smtClean="0"/>
              <a:t>4:55   Conclude</a:t>
            </a:r>
          </a:p>
        </p:txBody>
      </p:sp>
      <p:sp>
        <p:nvSpPr>
          <p:cNvPr id="3" name="TextBox 2"/>
          <p:cNvSpPr txBox="1"/>
          <p:nvPr/>
        </p:nvSpPr>
        <p:spPr>
          <a:xfrm>
            <a:off x="802527" y="272085"/>
            <a:ext cx="4443849" cy="707886"/>
          </a:xfrm>
          <a:prstGeom prst="rect">
            <a:avLst/>
          </a:prstGeom>
          <a:noFill/>
        </p:spPr>
        <p:txBody>
          <a:bodyPr wrap="square" rtlCol="0">
            <a:spAutoFit/>
          </a:bodyPr>
          <a:lstStyle/>
          <a:p>
            <a:r>
              <a:rPr lang="en-US" sz="4000" b="1" dirty="0" smtClean="0">
                <a:solidFill>
                  <a:schemeClr val="tx2">
                    <a:lumMod val="75000"/>
                  </a:schemeClr>
                </a:solidFill>
              </a:rPr>
              <a:t>AGENDA</a:t>
            </a:r>
            <a:endParaRPr lang="en-US" sz="4000" b="1" dirty="0">
              <a:solidFill>
                <a:schemeClr val="tx2">
                  <a:lumMod val="75000"/>
                </a:schemeClr>
              </a:solidFill>
            </a:endParaRPr>
          </a:p>
        </p:txBody>
      </p:sp>
    </p:spTree>
    <p:extLst>
      <p:ext uri="{BB962C8B-B14F-4D97-AF65-F5344CB8AC3E}">
        <p14:creationId xmlns:p14="http://schemas.microsoft.com/office/powerpoint/2010/main" val="2723772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04716"/>
            <a:ext cx="6259728" cy="707886"/>
          </a:xfrm>
          <a:prstGeom prst="rect">
            <a:avLst/>
          </a:prstGeom>
          <a:noFill/>
        </p:spPr>
        <p:txBody>
          <a:bodyPr wrap="square" rtlCol="0">
            <a:spAutoFit/>
          </a:bodyPr>
          <a:lstStyle/>
          <a:p>
            <a:pPr algn="ctr"/>
            <a:r>
              <a:rPr lang="en-US" sz="4000" b="1" dirty="0" smtClean="0">
                <a:solidFill>
                  <a:schemeClr val="tx2">
                    <a:lumMod val="75000"/>
                  </a:schemeClr>
                </a:solidFill>
              </a:rPr>
              <a:t>Core Messaging for Media</a:t>
            </a:r>
            <a:endParaRPr lang="en-US" sz="4000" b="1" dirty="0">
              <a:solidFill>
                <a:schemeClr val="tx2">
                  <a:lumMod val="75000"/>
                </a:schemeClr>
              </a:solidFill>
            </a:endParaRPr>
          </a:p>
        </p:txBody>
      </p:sp>
      <p:sp>
        <p:nvSpPr>
          <p:cNvPr id="3" name="Rectangle 2"/>
          <p:cNvSpPr/>
          <p:nvPr/>
        </p:nvSpPr>
        <p:spPr>
          <a:xfrm>
            <a:off x="0" y="1692322"/>
            <a:ext cx="9144000" cy="369332"/>
          </a:xfrm>
          <a:prstGeom prst="rect">
            <a:avLst/>
          </a:prstGeom>
        </p:spPr>
        <p:txBody>
          <a:bodyPr wrap="square">
            <a:spAutoFit/>
          </a:bodyPr>
          <a:lstStyle/>
          <a:p>
            <a:endParaRPr lang="en-US" dirty="0"/>
          </a:p>
        </p:txBody>
      </p:sp>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normAutofit/>
          </a:bodyPr>
          <a:lstStyle/>
          <a:p>
            <a:r>
              <a:rPr lang="en-US" sz="3600" dirty="0" smtClean="0"/>
              <a:t>The </a:t>
            </a:r>
            <a:r>
              <a:rPr lang="en-US" sz="3600" b="1" dirty="0" smtClean="0"/>
              <a:t>core message </a:t>
            </a:r>
            <a:r>
              <a:rPr lang="en-US" sz="3600" dirty="0" smtClean="0"/>
              <a:t>is the simple argument you want the audience to remember an hour after reading or seeing your media coverage.</a:t>
            </a:r>
          </a:p>
          <a:p>
            <a:r>
              <a:rPr lang="en-US" sz="3600" dirty="0" smtClean="0"/>
              <a:t>Clearly getting the core message across is the primary goal of any interaction with the media.</a:t>
            </a:r>
            <a:endParaRPr lang="en-US"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04716"/>
            <a:ext cx="6259728" cy="707886"/>
          </a:xfrm>
          <a:prstGeom prst="rect">
            <a:avLst/>
          </a:prstGeom>
          <a:noFill/>
        </p:spPr>
        <p:txBody>
          <a:bodyPr wrap="square" rtlCol="0">
            <a:spAutoFit/>
          </a:bodyPr>
          <a:lstStyle/>
          <a:p>
            <a:pPr algn="ctr"/>
            <a:r>
              <a:rPr lang="en-US" sz="4000" b="1" dirty="0" smtClean="0">
                <a:solidFill>
                  <a:schemeClr val="tx2">
                    <a:lumMod val="75000"/>
                  </a:schemeClr>
                </a:solidFill>
              </a:rPr>
              <a:t>Effective Messages Are</a:t>
            </a:r>
            <a:endParaRPr lang="en-US" sz="4000" b="1" dirty="0">
              <a:solidFill>
                <a:schemeClr val="tx2">
                  <a:lumMod val="75000"/>
                </a:schemeClr>
              </a:solidFill>
            </a:endParaRPr>
          </a:p>
        </p:txBody>
      </p:sp>
      <p:sp>
        <p:nvSpPr>
          <p:cNvPr id="3" name="Rectangle 2"/>
          <p:cNvSpPr/>
          <p:nvPr/>
        </p:nvSpPr>
        <p:spPr>
          <a:xfrm>
            <a:off x="0" y="1692322"/>
            <a:ext cx="9144000" cy="369332"/>
          </a:xfrm>
          <a:prstGeom prst="rect">
            <a:avLst/>
          </a:prstGeom>
        </p:spPr>
        <p:txBody>
          <a:bodyPr wrap="square">
            <a:spAutoFit/>
          </a:bodyPr>
          <a:lstStyle/>
          <a:p>
            <a:endParaRPr lang="en-US" dirty="0"/>
          </a:p>
        </p:txBody>
      </p:sp>
      <p:sp>
        <p:nvSpPr>
          <p:cNvPr id="6" name="Content Placeholder 5"/>
          <p:cNvSpPr>
            <a:spLocks noGrp="1"/>
          </p:cNvSpPr>
          <p:nvPr>
            <p:ph idx="1"/>
          </p:nvPr>
        </p:nvSpPr>
        <p:spPr/>
        <p:txBody>
          <a:bodyPr>
            <a:normAutofit/>
          </a:bodyPr>
          <a:lstStyle/>
          <a:p>
            <a:r>
              <a:rPr lang="en-US" sz="3600" b="1" dirty="0" smtClean="0"/>
              <a:t>Personal</a:t>
            </a:r>
          </a:p>
          <a:p>
            <a:r>
              <a:rPr lang="en-US" sz="3600" b="1" dirty="0" smtClean="0"/>
              <a:t>Moral and/or religious</a:t>
            </a:r>
          </a:p>
          <a:p>
            <a:r>
              <a:rPr lang="en-US" sz="3600" b="1" dirty="0" smtClean="0"/>
              <a:t>Concrete</a:t>
            </a:r>
          </a:p>
          <a:p>
            <a:r>
              <a:rPr lang="en-US" sz="3600" b="1" dirty="0" smtClean="0"/>
              <a:t>Simple</a:t>
            </a:r>
          </a:p>
          <a:p>
            <a:r>
              <a:rPr lang="en-US" sz="3600" b="1" dirty="0" smtClean="0"/>
              <a:t>Specific </a:t>
            </a:r>
          </a:p>
          <a:p>
            <a:r>
              <a:rPr lang="en-US" sz="3600" b="1" dirty="0" smtClean="0"/>
              <a:t>Brief</a:t>
            </a:r>
            <a:endParaRPr lang="en-US" sz="3600" b="1" dirty="0"/>
          </a:p>
        </p:txBody>
      </p:sp>
    </p:spTree>
    <p:extLst>
      <p:ext uri="{BB962C8B-B14F-4D97-AF65-F5344CB8AC3E}">
        <p14:creationId xmlns:p14="http://schemas.microsoft.com/office/powerpoint/2010/main" val="26120778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04716"/>
            <a:ext cx="6259728" cy="707886"/>
          </a:xfrm>
          <a:prstGeom prst="rect">
            <a:avLst/>
          </a:prstGeom>
          <a:noFill/>
        </p:spPr>
        <p:txBody>
          <a:bodyPr wrap="square" rtlCol="0">
            <a:spAutoFit/>
          </a:bodyPr>
          <a:lstStyle/>
          <a:p>
            <a:pPr algn="ctr"/>
            <a:r>
              <a:rPr lang="en-US" sz="4000" b="1" dirty="0" smtClean="0">
                <a:solidFill>
                  <a:schemeClr val="tx2">
                    <a:lumMod val="75000"/>
                  </a:schemeClr>
                </a:solidFill>
              </a:rPr>
              <a:t>Messaging for Media</a:t>
            </a:r>
            <a:endParaRPr lang="en-US" sz="4000" b="1" dirty="0">
              <a:solidFill>
                <a:schemeClr val="tx2">
                  <a:lumMod val="75000"/>
                </a:schemeClr>
              </a:solidFill>
            </a:endParaRPr>
          </a:p>
        </p:txBody>
      </p:sp>
      <p:sp>
        <p:nvSpPr>
          <p:cNvPr id="3" name="Rectangle 2"/>
          <p:cNvSpPr/>
          <p:nvPr/>
        </p:nvSpPr>
        <p:spPr>
          <a:xfrm>
            <a:off x="0" y="1692322"/>
            <a:ext cx="9144000" cy="4524315"/>
          </a:xfrm>
          <a:prstGeom prst="rect">
            <a:avLst/>
          </a:prstGeom>
        </p:spPr>
        <p:txBody>
          <a:bodyPr wrap="square">
            <a:spAutoFit/>
          </a:bodyPr>
          <a:lstStyle/>
          <a:p>
            <a:r>
              <a:rPr lang="en-US" b="1" dirty="0" smtClean="0"/>
              <a:t>CORE MESSAGE: </a:t>
            </a:r>
            <a:r>
              <a:rPr lang="en-US" dirty="0"/>
              <a:t>Even if you’re not born in America, you can be an American. Hardworking immigrants are strengthening our communities, and they deserve a chance to become citizens. Congress needs to create a roadmap to citizenship for new Americans right now and ensure that immigrant families are treated with fairness and dignity</a:t>
            </a:r>
            <a:r>
              <a:rPr lang="en-US" dirty="0" smtClean="0"/>
              <a:t>.</a:t>
            </a:r>
          </a:p>
          <a:p>
            <a:endParaRPr lang="en-US" dirty="0" smtClean="0"/>
          </a:p>
          <a:p>
            <a:r>
              <a:rPr lang="en-US" dirty="0" smtClean="0"/>
              <a:t>• </a:t>
            </a:r>
            <a:r>
              <a:rPr lang="en-US" b="1" dirty="0" smtClean="0"/>
              <a:t>SUPPORTING MESSAGE #1: </a:t>
            </a:r>
            <a:r>
              <a:rPr lang="en-US" dirty="0" smtClean="0"/>
              <a:t>11,000,000 people, including our neighbors, our coworkers, and members of our congregations, live in the shadows because there is currently no way for them to gain citizenship. 2/3 of these people have been here for over a decade. </a:t>
            </a:r>
          </a:p>
          <a:p>
            <a:endParaRPr lang="en-US" dirty="0" smtClean="0"/>
          </a:p>
          <a:p>
            <a:r>
              <a:rPr lang="en-US" dirty="0" smtClean="0"/>
              <a:t>• </a:t>
            </a:r>
            <a:r>
              <a:rPr lang="en-US" b="1" dirty="0" smtClean="0"/>
              <a:t>SUPPORTING MESSAGE #2: </a:t>
            </a:r>
            <a:r>
              <a:rPr lang="en-US" dirty="0" smtClean="0"/>
              <a:t>People of faith believe all people are precious in the eyes of </a:t>
            </a:r>
          </a:p>
          <a:p>
            <a:r>
              <a:rPr lang="en-US" dirty="0" smtClean="0"/>
              <a:t>God, and Scripture tells us to welcome the immigrant. Providing a roadmap to citizenship and prioritizing family unity fundamentally reflects these beliefs.</a:t>
            </a:r>
          </a:p>
          <a:p>
            <a:endParaRPr lang="en-US" dirty="0" smtClean="0"/>
          </a:p>
          <a:p>
            <a:r>
              <a:rPr lang="en-US" dirty="0" smtClean="0"/>
              <a:t>• </a:t>
            </a:r>
            <a:r>
              <a:rPr lang="en-US" b="1" dirty="0" smtClean="0"/>
              <a:t>SUPPORTING MESSAGE #3: </a:t>
            </a:r>
            <a:r>
              <a:rPr lang="en-US" dirty="0" smtClean="0"/>
              <a:t>Americans come from many different places and backgrounds, </a:t>
            </a:r>
          </a:p>
          <a:p>
            <a:r>
              <a:rPr lang="en-US" dirty="0" smtClean="0"/>
              <a:t>but we share a belief in the strong desire for a safe place to raise our families. That’s what has always brought new immigrants here, and it’s something to be proud of.</a:t>
            </a:r>
            <a:endParaRPr lang="en-US" dirty="0"/>
          </a:p>
        </p:txBody>
      </p:sp>
    </p:spTree>
    <p:extLst>
      <p:ext uri="{BB962C8B-B14F-4D97-AF65-F5344CB8AC3E}">
        <p14:creationId xmlns:p14="http://schemas.microsoft.com/office/powerpoint/2010/main" val="19720962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204716"/>
            <a:ext cx="6259728" cy="707886"/>
          </a:xfrm>
          <a:prstGeom prst="rect">
            <a:avLst/>
          </a:prstGeom>
          <a:noFill/>
        </p:spPr>
        <p:txBody>
          <a:bodyPr wrap="square" rtlCol="0">
            <a:spAutoFit/>
          </a:bodyPr>
          <a:lstStyle/>
          <a:p>
            <a:pPr algn="ctr"/>
            <a:r>
              <a:rPr lang="en-US" sz="4000" b="1" dirty="0" smtClean="0">
                <a:solidFill>
                  <a:schemeClr val="tx2">
                    <a:lumMod val="75000"/>
                  </a:schemeClr>
                </a:solidFill>
              </a:rPr>
              <a:t>Messaging for Media</a:t>
            </a:r>
            <a:endParaRPr lang="en-US" sz="4000" b="1" dirty="0">
              <a:solidFill>
                <a:schemeClr val="tx2">
                  <a:lumMod val="75000"/>
                </a:schemeClr>
              </a:solidFill>
            </a:endParaRPr>
          </a:p>
        </p:txBody>
      </p:sp>
      <p:sp>
        <p:nvSpPr>
          <p:cNvPr id="3" name="Rectangle 2"/>
          <p:cNvSpPr/>
          <p:nvPr/>
        </p:nvSpPr>
        <p:spPr>
          <a:xfrm>
            <a:off x="0" y="1692322"/>
            <a:ext cx="9144000" cy="5262979"/>
          </a:xfrm>
          <a:prstGeom prst="rect">
            <a:avLst/>
          </a:prstGeom>
        </p:spPr>
        <p:txBody>
          <a:bodyPr wrap="square">
            <a:spAutoFit/>
          </a:bodyPr>
          <a:lstStyle/>
          <a:p>
            <a:r>
              <a:rPr lang="en-US" sz="2800" b="1" dirty="0" smtClean="0"/>
              <a:t>PERSONAL STORIES: </a:t>
            </a:r>
            <a:r>
              <a:rPr lang="en-US" sz="2800" dirty="0"/>
              <a:t>If you have direct experience with our broken system – as an immigrant, a </a:t>
            </a:r>
            <a:r>
              <a:rPr lang="en-US" sz="2800" dirty="0" smtClean="0"/>
              <a:t>relative of </a:t>
            </a:r>
            <a:r>
              <a:rPr lang="en-US" sz="2800" dirty="0"/>
              <a:t>immigrants, or someone who works with immigrants – sharing a compelling, morally unambiguous personal story is more powerful than any talking point. The best </a:t>
            </a:r>
            <a:r>
              <a:rPr lang="en-US" sz="2800" dirty="0" smtClean="0"/>
              <a:t>stories:</a:t>
            </a:r>
            <a:br>
              <a:rPr lang="en-US" sz="2800" dirty="0" smtClean="0"/>
            </a:br>
            <a:endParaRPr lang="en-US" sz="2800" dirty="0" smtClean="0"/>
          </a:p>
          <a:p>
            <a:pPr marL="285750" indent="-285750">
              <a:buFont typeface="Arial" pitchFamily="34" charset="0"/>
              <a:buChar char="•"/>
            </a:pPr>
            <a:r>
              <a:rPr lang="en-US" sz="2800" dirty="0" smtClean="0"/>
              <a:t>Lead with people first. Avoid starting with context. </a:t>
            </a:r>
          </a:p>
          <a:p>
            <a:pPr marL="285750" indent="-285750">
              <a:buFont typeface="Arial" pitchFamily="34" charset="0"/>
              <a:buChar char="•"/>
            </a:pPr>
            <a:r>
              <a:rPr lang="en-US" sz="2800" dirty="0" smtClean="0"/>
              <a:t>Are brief – less than one minute if possible.</a:t>
            </a:r>
          </a:p>
          <a:p>
            <a:pPr marL="285750" indent="-285750">
              <a:buFont typeface="Arial" pitchFamily="34" charset="0"/>
              <a:buChar char="•"/>
            </a:pPr>
            <a:r>
              <a:rPr lang="en-US" sz="2800" dirty="0" smtClean="0"/>
              <a:t>Describe injustice and harm </a:t>
            </a:r>
            <a:r>
              <a:rPr lang="en-US" sz="2800" dirty="0"/>
              <a:t>done to innocent </a:t>
            </a:r>
            <a:r>
              <a:rPr lang="en-US" sz="2800" dirty="0" smtClean="0"/>
              <a:t>people and families.</a:t>
            </a:r>
          </a:p>
          <a:p>
            <a:pPr marL="285750" indent="-285750">
              <a:buFont typeface="Arial" pitchFamily="34" charset="0"/>
              <a:buChar char="•"/>
            </a:pPr>
            <a:r>
              <a:rPr lang="en-US" sz="2800" dirty="0" smtClean="0"/>
              <a:t>Highlight </a:t>
            </a:r>
            <a:r>
              <a:rPr lang="en-US" sz="2800" dirty="0"/>
              <a:t>inspiring accomplishments by </a:t>
            </a:r>
            <a:r>
              <a:rPr lang="en-US" sz="2800" dirty="0" smtClean="0"/>
              <a:t>immigrants.</a:t>
            </a:r>
          </a:p>
          <a:p>
            <a:pPr marL="285750" indent="-285750">
              <a:buFont typeface="Arial" pitchFamily="34" charset="0"/>
              <a:buChar char="•"/>
            </a:pPr>
            <a:r>
              <a:rPr lang="en-US" sz="2800" dirty="0" smtClean="0"/>
              <a:t>Avoid </a:t>
            </a:r>
            <a:r>
              <a:rPr lang="en-US" sz="2800" dirty="0"/>
              <a:t>information that doesn’t reflect well on </a:t>
            </a:r>
            <a:r>
              <a:rPr lang="en-US" sz="2800" dirty="0" smtClean="0"/>
              <a:t>immigrants.</a:t>
            </a:r>
            <a:endParaRPr lang="en-US" sz="2800" b="1" dirty="0"/>
          </a:p>
        </p:txBody>
      </p:sp>
    </p:spTree>
    <p:extLst>
      <p:ext uri="{BB962C8B-B14F-4D97-AF65-F5344CB8AC3E}">
        <p14:creationId xmlns:p14="http://schemas.microsoft.com/office/powerpoint/2010/main" val="40216853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132" y="1774209"/>
            <a:ext cx="8441140" cy="4525963"/>
          </a:xfrm>
        </p:spPr>
        <p:txBody>
          <a:bodyPr>
            <a:normAutofit fontScale="85000" lnSpcReduction="20000"/>
          </a:bodyPr>
          <a:lstStyle/>
          <a:p>
            <a:pPr marL="0" indent="0">
              <a:buNone/>
            </a:pPr>
            <a:r>
              <a:rPr lang="en-US" dirty="0" smtClean="0"/>
              <a:t>Letters to the editor get lawmakers’ attention and are one of the most-read sections of the newspaper. Tips for getting them published:</a:t>
            </a:r>
          </a:p>
          <a:p>
            <a:r>
              <a:rPr lang="en-US" dirty="0" smtClean="0"/>
              <a:t>Refer to a specific recent article to which your letter is a response.</a:t>
            </a:r>
          </a:p>
          <a:p>
            <a:r>
              <a:rPr lang="en-US" dirty="0" smtClean="0"/>
              <a:t>Stick to the word-count limit. (Most papers have a 150-word limit.)</a:t>
            </a:r>
          </a:p>
          <a:p>
            <a:r>
              <a:rPr lang="en-US" dirty="0" smtClean="0"/>
              <a:t>Mention that you are a faith leader, or refer to the faith community’s commitment to immigration reform.</a:t>
            </a:r>
          </a:p>
          <a:p>
            <a:r>
              <a:rPr lang="en-US" dirty="0" smtClean="0"/>
              <a:t>Call on your Reps and Senators to support a roadmap to citizenship and policies that keep immigrant families together.</a:t>
            </a:r>
          </a:p>
          <a:p>
            <a:endParaRPr lang="en-US" dirty="0"/>
          </a:p>
        </p:txBody>
      </p:sp>
      <p:sp>
        <p:nvSpPr>
          <p:cNvPr id="4" name="TextBox 3"/>
          <p:cNvSpPr txBox="1"/>
          <p:nvPr/>
        </p:nvSpPr>
        <p:spPr>
          <a:xfrm>
            <a:off x="713727" y="382541"/>
            <a:ext cx="6262016" cy="707886"/>
          </a:xfrm>
          <a:prstGeom prst="rect">
            <a:avLst/>
          </a:prstGeom>
          <a:noFill/>
        </p:spPr>
        <p:txBody>
          <a:bodyPr wrap="square" rtlCol="0">
            <a:spAutoFit/>
          </a:bodyPr>
          <a:lstStyle/>
          <a:p>
            <a:r>
              <a:rPr lang="en-US" sz="4000" b="1" dirty="0" smtClean="0">
                <a:solidFill>
                  <a:schemeClr val="tx2">
                    <a:lumMod val="75000"/>
                  </a:schemeClr>
                </a:solidFill>
              </a:rPr>
              <a:t>Letters to the Editor</a:t>
            </a:r>
            <a:endParaRPr lang="en-US" sz="4000" b="1" dirty="0">
              <a:solidFill>
                <a:schemeClr val="tx2">
                  <a:lumMod val="75000"/>
                </a:schemeClr>
              </a:solidFill>
            </a:endParaRPr>
          </a:p>
        </p:txBody>
      </p:sp>
    </p:spTree>
    <p:extLst>
      <p:ext uri="{BB962C8B-B14F-4D97-AF65-F5344CB8AC3E}">
        <p14:creationId xmlns:p14="http://schemas.microsoft.com/office/powerpoint/2010/main" val="335538611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132" y="1774209"/>
            <a:ext cx="8441140" cy="4525963"/>
          </a:xfrm>
        </p:spPr>
        <p:txBody>
          <a:bodyPr>
            <a:normAutofit fontScale="70000" lnSpcReduction="20000"/>
          </a:bodyPr>
          <a:lstStyle/>
          <a:p>
            <a:pPr>
              <a:lnSpc>
                <a:spcPct val="120000"/>
              </a:lnSpc>
              <a:buNone/>
            </a:pPr>
            <a:r>
              <a:rPr lang="en-US" sz="3400" b="1" dirty="0" smtClean="0"/>
              <a:t>Original </a:t>
            </a:r>
            <a:r>
              <a:rPr lang="en-US" sz="3400" dirty="0" smtClean="0"/>
              <a:t>– Are you writing something that’s fresh and different? </a:t>
            </a:r>
          </a:p>
          <a:p>
            <a:pPr>
              <a:lnSpc>
                <a:spcPct val="120000"/>
              </a:lnSpc>
              <a:buNone/>
            </a:pPr>
            <a:r>
              <a:rPr lang="en-US" sz="3400" b="1" dirty="0" smtClean="0"/>
              <a:t>Personal </a:t>
            </a:r>
            <a:r>
              <a:rPr lang="en-US" sz="3400" dirty="0" smtClean="0"/>
              <a:t>– Why are </a:t>
            </a:r>
            <a:r>
              <a:rPr lang="en-US" sz="3400" i="1" dirty="0" smtClean="0"/>
              <a:t>you </a:t>
            </a:r>
            <a:r>
              <a:rPr lang="en-US" sz="3400" dirty="0" smtClean="0"/>
              <a:t>the right person to provide this point of view? Don’t be afraid to offer personal insights and stories.</a:t>
            </a:r>
          </a:p>
          <a:p>
            <a:pPr>
              <a:lnSpc>
                <a:spcPct val="120000"/>
              </a:lnSpc>
              <a:buNone/>
            </a:pPr>
            <a:r>
              <a:rPr lang="en-US" sz="3400" b="1" dirty="0" smtClean="0"/>
              <a:t>Timely </a:t>
            </a:r>
            <a:r>
              <a:rPr lang="en-US" sz="3400" dirty="0" smtClean="0"/>
              <a:t>– Why now? Finding a good news hook is often the key to getting a piece published. Think about why this piece is relevant now and see if you can work a current event into your piece.</a:t>
            </a:r>
          </a:p>
          <a:p>
            <a:pPr>
              <a:lnSpc>
                <a:spcPct val="120000"/>
              </a:lnSpc>
              <a:buNone/>
            </a:pPr>
            <a:r>
              <a:rPr lang="en-US" sz="3400" b="1" dirty="0" smtClean="0"/>
              <a:t>Informative</a:t>
            </a:r>
            <a:r>
              <a:rPr lang="en-US" sz="3400" dirty="0" smtClean="0"/>
              <a:t> –Make sure the reader comes away from your piece knowing more than they did before. Op-eds aren’t just a chance to rant; they should be educational.</a:t>
            </a:r>
          </a:p>
          <a:p>
            <a:pPr>
              <a:lnSpc>
                <a:spcPct val="120000"/>
              </a:lnSpc>
              <a:buNone/>
            </a:pPr>
            <a:r>
              <a:rPr lang="en-US" sz="3400" b="1" dirty="0" smtClean="0"/>
              <a:t>Publishable length </a:t>
            </a:r>
            <a:r>
              <a:rPr lang="en-US" sz="3400" dirty="0" smtClean="0"/>
              <a:t>– Newspapers have word-count limits, which are published on their web sites. Strictly obey them.</a:t>
            </a:r>
          </a:p>
          <a:p>
            <a:pPr>
              <a:buNone/>
            </a:pPr>
            <a:endParaRPr lang="en-US" dirty="0"/>
          </a:p>
        </p:txBody>
      </p:sp>
      <p:sp>
        <p:nvSpPr>
          <p:cNvPr id="4" name="TextBox 3"/>
          <p:cNvSpPr txBox="1"/>
          <p:nvPr/>
        </p:nvSpPr>
        <p:spPr>
          <a:xfrm>
            <a:off x="618193" y="382542"/>
            <a:ext cx="6262016" cy="707886"/>
          </a:xfrm>
          <a:prstGeom prst="rect">
            <a:avLst/>
          </a:prstGeom>
          <a:noFill/>
        </p:spPr>
        <p:txBody>
          <a:bodyPr wrap="square" rtlCol="0">
            <a:spAutoFit/>
          </a:bodyPr>
          <a:lstStyle/>
          <a:p>
            <a:r>
              <a:rPr lang="en-US" sz="4000" b="1" dirty="0" smtClean="0">
                <a:solidFill>
                  <a:schemeClr val="tx2">
                    <a:lumMod val="75000"/>
                  </a:schemeClr>
                </a:solidFill>
              </a:rPr>
              <a:t>Opinion Editorials</a:t>
            </a:r>
            <a:endParaRPr lang="en-US" sz="4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83140"/>
            <a:ext cx="9144000" cy="5078313"/>
          </a:xfrm>
          <a:prstGeom prst="rect">
            <a:avLst/>
          </a:prstGeom>
        </p:spPr>
        <p:txBody>
          <a:bodyPr wrap="square">
            <a:spAutoFit/>
          </a:bodyPr>
          <a:lstStyle/>
          <a:p>
            <a:pPr marL="231775" indent="-231775"/>
            <a:r>
              <a:rPr lang="en-US" dirty="0" smtClean="0"/>
              <a:t>1) Consult IIC and Faith in Public life on media strategy from the beginning of planning. Identify event speakers and locations that are easily accessible for television and print reporters.</a:t>
            </a:r>
          </a:p>
          <a:p>
            <a:pPr marL="231775" indent="-231775"/>
            <a:r>
              <a:rPr lang="en-US" dirty="0" smtClean="0"/>
              <a:t> 2) Connect with your coalition – does anyone have a press list? If there is not, connect with Faith in Public Life to request a custom press list. </a:t>
            </a:r>
          </a:p>
          <a:p>
            <a:pPr marL="231775" indent="-231775"/>
            <a:r>
              <a:rPr lang="en-US" dirty="0" smtClean="0"/>
              <a:t>3) Be on Message! Craft a core message that frames the issue as a moral one and puts pressure on lawmakers? </a:t>
            </a:r>
          </a:p>
          <a:p>
            <a:pPr marL="231775" indent="-231775"/>
            <a:r>
              <a:rPr lang="en-US" dirty="0" smtClean="0"/>
              <a:t>4) Send a media advisory to media outlets 2-3 days ahead of time. Put the advisory into the body of an email, do not send attachments. Send again on the morning of the event. </a:t>
            </a:r>
          </a:p>
          <a:p>
            <a:pPr marL="231775" indent="-231775"/>
            <a:r>
              <a:rPr lang="en-US" dirty="0" smtClean="0"/>
              <a:t>5) After you’ve sent the media advisory to press, make pitch calls to newspapers 2-3 days in advance of event. Place pitch calls to television assignment desks the morning  of event. </a:t>
            </a:r>
          </a:p>
          <a:p>
            <a:pPr marL="231775" indent="-231775"/>
            <a:r>
              <a:rPr lang="en-US" dirty="0" smtClean="0"/>
              <a:t>6) In advance of event, draft a press release that includes quotes from the speakers, and bring print copies of the press release to event. </a:t>
            </a:r>
          </a:p>
          <a:p>
            <a:pPr marL="231775" indent="-231775"/>
            <a:r>
              <a:rPr lang="en-US" dirty="0" smtClean="0"/>
              <a:t>7) Assign a media point person at the event to collect reporter names, outlets, email, phone numbers. Give reporters a press packet with speaker bios,  media advisory and org info.</a:t>
            </a:r>
          </a:p>
          <a:p>
            <a:pPr marL="231775" indent="-231775"/>
            <a:r>
              <a:rPr lang="en-US" dirty="0" smtClean="0"/>
              <a:t>8) Send the press release. Paste the release into the body of an email and send to media immediately after the event with speaker quotes and emphasizing the outcomes of the event.</a:t>
            </a:r>
          </a:p>
          <a:p>
            <a:pPr marL="231775" indent="-231775"/>
            <a:r>
              <a:rPr lang="en-US" dirty="0" smtClean="0"/>
              <a:t>9) Monitor the stories about your event and send to the IIC so we can track the progress. You can register your event and give a report back at </a:t>
            </a:r>
            <a:r>
              <a:rPr lang="en-US" dirty="0" smtClean="0">
                <a:hlinkClick r:id="rId2"/>
              </a:rPr>
              <a:t>www.interfaithimmigration.org</a:t>
            </a:r>
            <a:r>
              <a:rPr lang="en-US" dirty="0" smtClean="0"/>
              <a:t>. </a:t>
            </a:r>
            <a:endParaRPr lang="en-US" dirty="0"/>
          </a:p>
        </p:txBody>
      </p:sp>
      <p:sp>
        <p:nvSpPr>
          <p:cNvPr id="6" name="TextBox 5"/>
          <p:cNvSpPr txBox="1"/>
          <p:nvPr/>
        </p:nvSpPr>
        <p:spPr>
          <a:xfrm>
            <a:off x="259308" y="354842"/>
            <a:ext cx="6259728" cy="707886"/>
          </a:xfrm>
          <a:prstGeom prst="rect">
            <a:avLst/>
          </a:prstGeom>
          <a:noFill/>
        </p:spPr>
        <p:txBody>
          <a:bodyPr wrap="square" rtlCol="0">
            <a:spAutoFit/>
          </a:bodyPr>
          <a:lstStyle/>
          <a:p>
            <a:pPr algn="ctr"/>
            <a:r>
              <a:rPr lang="en-US" sz="4000" b="1" dirty="0" smtClean="0">
                <a:solidFill>
                  <a:schemeClr val="tx2">
                    <a:lumMod val="75000"/>
                  </a:schemeClr>
                </a:solidFill>
              </a:rPr>
              <a:t>Media Outreach To-Do List</a:t>
            </a:r>
            <a:endParaRPr lang="en-US" sz="40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4591" y="245660"/>
            <a:ext cx="4271749" cy="769441"/>
          </a:xfrm>
          <a:prstGeom prst="rect">
            <a:avLst/>
          </a:prstGeom>
          <a:noFill/>
        </p:spPr>
        <p:txBody>
          <a:bodyPr wrap="square" rtlCol="0">
            <a:spAutoFit/>
          </a:bodyPr>
          <a:lstStyle/>
          <a:p>
            <a:pPr algn="ctr"/>
            <a:r>
              <a:rPr lang="en-US" sz="4400" b="1" dirty="0" smtClean="0">
                <a:solidFill>
                  <a:schemeClr val="tx2">
                    <a:lumMod val="75000"/>
                  </a:schemeClr>
                </a:solidFill>
              </a:rPr>
              <a:t>Get Creative!</a:t>
            </a:r>
            <a:endParaRPr lang="en-US" sz="4400" b="1" dirty="0">
              <a:solidFill>
                <a:schemeClr val="tx2">
                  <a:lumMod val="75000"/>
                </a:schemeClr>
              </a:solidFill>
            </a:endParaRPr>
          </a:p>
        </p:txBody>
      </p:sp>
      <p:sp>
        <p:nvSpPr>
          <p:cNvPr id="6" name="Rectangle 5"/>
          <p:cNvSpPr/>
          <p:nvPr/>
        </p:nvSpPr>
        <p:spPr>
          <a:xfrm>
            <a:off x="354842" y="1705970"/>
            <a:ext cx="8543498" cy="4708981"/>
          </a:xfrm>
          <a:prstGeom prst="rect">
            <a:avLst/>
          </a:prstGeom>
        </p:spPr>
        <p:txBody>
          <a:bodyPr wrap="square">
            <a:spAutoFit/>
          </a:bodyPr>
          <a:lstStyle/>
          <a:p>
            <a:r>
              <a:rPr lang="en-US" sz="2000" dirty="0" smtClean="0"/>
              <a:t>Drawing on the faith traditions and rituals can make events much more powerful, raising the creative and dramatic tension. Use images and symbolism that draw attention and showcase the faith community’s commitment to working to together for immigration reform. </a:t>
            </a:r>
          </a:p>
          <a:p>
            <a:endParaRPr lang="en-US" sz="2000" dirty="0" smtClean="0"/>
          </a:p>
          <a:p>
            <a:r>
              <a:rPr lang="en-US" sz="2000" dirty="0" smtClean="0"/>
              <a:t>• Ask Clergy attending to wear collars, stoles, robes and any other appropriate attire </a:t>
            </a:r>
          </a:p>
          <a:p>
            <a:r>
              <a:rPr lang="en-US" sz="2000" dirty="0" smtClean="0"/>
              <a:t>• Procession with candles to symbolic location </a:t>
            </a:r>
          </a:p>
          <a:p>
            <a:r>
              <a:rPr lang="en-US" sz="2000" dirty="0" smtClean="0"/>
              <a:t>• Invite lawmakers to read scriptures/ sacred texts supportive of immigrants’ rights </a:t>
            </a:r>
          </a:p>
          <a:p>
            <a:r>
              <a:rPr lang="en-US" sz="2000" dirty="0" smtClean="0"/>
              <a:t>• Highlight passages in scripture and present to Members of Congress </a:t>
            </a:r>
          </a:p>
          <a:p>
            <a:r>
              <a:rPr lang="en-US" sz="2000" dirty="0" smtClean="0"/>
              <a:t>• Collect and deliver prayers for humane immigration reform to your senators and representatives </a:t>
            </a:r>
          </a:p>
          <a:p>
            <a:r>
              <a:rPr lang="en-US" sz="2000" dirty="0" smtClean="0"/>
              <a:t>• Make visuals that show the consequences of immigration </a:t>
            </a:r>
          </a:p>
          <a:p>
            <a:r>
              <a:rPr lang="en-US" sz="2000" dirty="0" smtClean="0"/>
              <a:t>enforcement policies and family separation </a:t>
            </a:r>
            <a:endParaRPr lang="en-US" sz="2000" dirty="0"/>
          </a:p>
        </p:txBody>
      </p:sp>
    </p:spTree>
    <p:extLst>
      <p:ext uri="{BB962C8B-B14F-4D97-AF65-F5344CB8AC3E}">
        <p14:creationId xmlns:p14="http://schemas.microsoft.com/office/powerpoint/2010/main" val="22682803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6956" y="283225"/>
            <a:ext cx="5722650" cy="1384995"/>
          </a:xfrm>
          <a:prstGeom prst="rect">
            <a:avLst/>
          </a:prstGeom>
          <a:noFill/>
        </p:spPr>
        <p:txBody>
          <a:bodyPr wrap="square" rtlCol="0">
            <a:spAutoFit/>
          </a:bodyPr>
          <a:lstStyle/>
          <a:p>
            <a:r>
              <a:rPr lang="en-US" sz="4000" b="1" dirty="0" smtClean="0">
                <a:solidFill>
                  <a:schemeClr val="tx2">
                    <a:lumMod val="75000"/>
                  </a:schemeClr>
                </a:solidFill>
              </a:rPr>
              <a:t>Theological Grounding</a:t>
            </a:r>
          </a:p>
          <a:p>
            <a:endParaRPr lang="en-US" sz="4400" b="1" dirty="0">
              <a:solidFill>
                <a:schemeClr val="tx2">
                  <a:lumMod val="75000"/>
                </a:schemeClr>
              </a:solidFill>
            </a:endParaRPr>
          </a:p>
        </p:txBody>
      </p:sp>
      <p:sp>
        <p:nvSpPr>
          <p:cNvPr id="4" name="TextBox 3"/>
          <p:cNvSpPr txBox="1"/>
          <p:nvPr/>
        </p:nvSpPr>
        <p:spPr>
          <a:xfrm>
            <a:off x="104943" y="1414063"/>
            <a:ext cx="4915943" cy="5493812"/>
          </a:xfrm>
          <a:prstGeom prst="rect">
            <a:avLst/>
          </a:prstGeom>
          <a:noFill/>
        </p:spPr>
        <p:txBody>
          <a:bodyPr wrap="square" rtlCol="0">
            <a:spAutoFit/>
          </a:bodyPr>
          <a:lstStyle/>
          <a:p>
            <a:pPr marL="285750" indent="-285750">
              <a:buFont typeface="Arial" pitchFamily="34" charset="0"/>
              <a:buChar char="•"/>
            </a:pPr>
            <a:r>
              <a:rPr lang="en-US" sz="1350" b="1" dirty="0"/>
              <a:t>Showing hospitality and welcome for newly arrived neighbors is supported by the sacred texts of all </a:t>
            </a:r>
            <a:r>
              <a:rPr lang="en-US" sz="1350" b="1" dirty="0" smtClean="0"/>
              <a:t> faiths</a:t>
            </a:r>
            <a:r>
              <a:rPr lang="en-US" sz="1350" b="1" dirty="0"/>
              <a:t>, and is rooted in the inherent integrity and humans rights of all </a:t>
            </a:r>
            <a:r>
              <a:rPr lang="en-US" sz="1350" b="1" dirty="0" smtClean="0"/>
              <a:t>individuals. You </a:t>
            </a:r>
            <a:r>
              <a:rPr lang="en-US" sz="1350" b="1" dirty="0"/>
              <a:t>may want to </a:t>
            </a:r>
            <a:r>
              <a:rPr lang="en-US" sz="1350" b="1" dirty="0" smtClean="0"/>
              <a:t>integrate </a:t>
            </a:r>
            <a:r>
              <a:rPr lang="en-US" sz="1350" b="1" dirty="0"/>
              <a:t>these and other texts into the content of your visits or to use them to reflect on how </a:t>
            </a:r>
            <a:r>
              <a:rPr lang="en-US" sz="1350" b="1" dirty="0" smtClean="0"/>
              <a:t>important </a:t>
            </a:r>
            <a:r>
              <a:rPr lang="en-US" sz="1350" b="1" dirty="0"/>
              <a:t>it is to work with our immigrant brothers and sisters and advocate for justice. </a:t>
            </a:r>
            <a:endParaRPr lang="en-US" sz="1350" b="1" dirty="0" smtClean="0"/>
          </a:p>
          <a:p>
            <a:pPr marL="285750" indent="-285750">
              <a:buFont typeface="Arial" pitchFamily="34" charset="0"/>
              <a:buChar char="•"/>
            </a:pPr>
            <a:endParaRPr lang="en-US" sz="1350" b="1" dirty="0"/>
          </a:p>
          <a:p>
            <a:pPr marL="285750" indent="-285750">
              <a:buFont typeface="Arial" pitchFamily="34" charset="0"/>
              <a:buChar char="•"/>
            </a:pPr>
            <a:r>
              <a:rPr lang="en-US" sz="1350" b="1" dirty="0"/>
              <a:t>The Hebrew Bible teaches that “When immigrants live in your land with you, you must not cheat </a:t>
            </a:r>
            <a:r>
              <a:rPr lang="en-US" sz="1350" b="1" dirty="0" smtClean="0"/>
              <a:t> them</a:t>
            </a:r>
            <a:r>
              <a:rPr lang="en-US" sz="1350" b="1" dirty="0"/>
              <a:t>. Any immigrant who lives with you must be treated as if they were one of your citizens. You </a:t>
            </a:r>
            <a:r>
              <a:rPr lang="en-US" sz="1350" b="1" dirty="0" smtClean="0"/>
              <a:t>must </a:t>
            </a:r>
            <a:r>
              <a:rPr lang="en-US" sz="1350" b="1" dirty="0"/>
              <a:t>love them as yourself, because you were immigrants in the land of Egypt; I am the LORD </a:t>
            </a:r>
            <a:r>
              <a:rPr lang="en-US" sz="1350" b="1" dirty="0" smtClean="0"/>
              <a:t> your </a:t>
            </a:r>
            <a:r>
              <a:rPr lang="en-US" sz="1350" b="1" dirty="0"/>
              <a:t>God.” (Leviticus 19:33-34, Common English Bible</a:t>
            </a:r>
            <a:r>
              <a:rPr lang="en-US" sz="1350" b="1" dirty="0" smtClean="0"/>
              <a:t>)</a:t>
            </a:r>
          </a:p>
          <a:p>
            <a:pPr marL="285750" indent="-285750">
              <a:buFont typeface="Arial" pitchFamily="34" charset="0"/>
              <a:buChar char="•"/>
            </a:pPr>
            <a:endParaRPr lang="en-US" sz="1350" b="1" dirty="0"/>
          </a:p>
          <a:p>
            <a:pPr marL="285750" indent="-285750">
              <a:buFont typeface="Arial" pitchFamily="34" charset="0"/>
              <a:buChar char="•"/>
            </a:pPr>
            <a:r>
              <a:rPr lang="en-US" sz="1350" b="1" dirty="0"/>
              <a:t>In Christian Gospel texts, Jesus teaches that in welcoming the sojourner, we welcome Jesus </a:t>
            </a:r>
            <a:r>
              <a:rPr lang="en-US" sz="1350" b="1" dirty="0" smtClean="0"/>
              <a:t> himself</a:t>
            </a:r>
            <a:r>
              <a:rPr lang="en-US" sz="1350" b="1" dirty="0"/>
              <a:t>. “I was a stranger and you welcomed me” (Matthew 25:35). The ethic between neighbors </a:t>
            </a:r>
            <a:r>
              <a:rPr lang="en-US" sz="1350" b="1" dirty="0" smtClean="0"/>
              <a:t> that </a:t>
            </a:r>
            <a:r>
              <a:rPr lang="en-US" sz="1350" b="1" dirty="0"/>
              <a:t>Jesus models and teaches for all of </a:t>
            </a:r>
            <a:r>
              <a:rPr lang="en-US" sz="1350" b="1" dirty="0" smtClean="0"/>
              <a:t>his followers </a:t>
            </a:r>
            <a:r>
              <a:rPr lang="en-US" sz="1350" b="1" dirty="0"/>
              <a:t>to exemplify is found in the Good Samaritan </a:t>
            </a:r>
            <a:r>
              <a:rPr lang="en-US" sz="1350" b="1" dirty="0" smtClean="0"/>
              <a:t> story</a:t>
            </a:r>
            <a:r>
              <a:rPr lang="en-US" sz="1350" b="1" dirty="0"/>
              <a:t>, when he defines who the good neighbor is as “the one who showed mercy.” (Luke 10:37). </a:t>
            </a:r>
            <a:endParaRPr lang="en-US" sz="1350" b="1" dirty="0" smtClean="0"/>
          </a:p>
          <a:p>
            <a:endParaRPr lang="en-US" sz="1350" b="1" dirty="0"/>
          </a:p>
          <a:p>
            <a:pPr marL="285750" indent="-285750">
              <a:buFont typeface="Arial" pitchFamily="34" charset="0"/>
              <a:buChar char="•"/>
            </a:pPr>
            <a:r>
              <a:rPr lang="en-US" sz="1350" b="1" dirty="0"/>
              <a:t>In Islam, the right to migrate is affirmed in the Qur’an verse "Was not the earth of God spacious </a:t>
            </a:r>
          </a:p>
          <a:p>
            <a:r>
              <a:rPr lang="en-US" sz="1350" b="1" dirty="0"/>
              <a:t> </a:t>
            </a:r>
            <a:r>
              <a:rPr lang="en-US" sz="1350" b="1" dirty="0" smtClean="0"/>
              <a:t>       enough </a:t>
            </a:r>
            <a:r>
              <a:rPr lang="en-US" sz="1350" b="1" dirty="0"/>
              <a:t>for you to flee for refuge?" (4:97) </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0886" y="2141825"/>
            <a:ext cx="3951705" cy="2629680"/>
          </a:xfrm>
          <a:prstGeom prst="rect">
            <a:avLst/>
          </a:prstGeom>
        </p:spPr>
      </p:pic>
    </p:spTree>
    <p:extLst>
      <p:ext uri="{BB962C8B-B14F-4D97-AF65-F5344CB8AC3E}">
        <p14:creationId xmlns:p14="http://schemas.microsoft.com/office/powerpoint/2010/main" val="18034569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98" y="1600200"/>
            <a:ext cx="8570795" cy="5257800"/>
          </a:xfrm>
        </p:spPr>
        <p:txBody>
          <a:bodyPr>
            <a:normAutofit fontScale="70000" lnSpcReduction="20000"/>
          </a:bodyPr>
          <a:lstStyle/>
          <a:p>
            <a:pPr>
              <a:buNone/>
            </a:pPr>
            <a:r>
              <a:rPr lang="en-US" dirty="0" smtClean="0"/>
              <a:t>1) Make a </a:t>
            </a:r>
            <a:r>
              <a:rPr lang="en-US" dirty="0" err="1" smtClean="0"/>
              <a:t>Facebook</a:t>
            </a:r>
            <a:r>
              <a:rPr lang="en-US" dirty="0" smtClean="0"/>
              <a:t> event and invite friends &amp; post your event on Twitter </a:t>
            </a:r>
          </a:p>
          <a:p>
            <a:pPr>
              <a:buNone/>
            </a:pPr>
            <a:r>
              <a:rPr lang="en-US" dirty="0" smtClean="0"/>
              <a:t>2) Images &amp; Graphics: Paste a short message on top of a symbolic image</a:t>
            </a:r>
          </a:p>
          <a:p>
            <a:pPr>
              <a:buNone/>
            </a:pPr>
            <a:r>
              <a:rPr lang="en-US" dirty="0" smtClean="0"/>
              <a:t>3) Pressuring the Decision Maker: A unique tactic is to tweet at key decision makers using their Twitter handle. When you use a Twitter handle, (ex:@</a:t>
            </a:r>
            <a:r>
              <a:rPr lang="en-US" dirty="0" err="1" smtClean="0"/>
              <a:t>speakerboehner</a:t>
            </a:r>
            <a:r>
              <a:rPr lang="en-US" dirty="0" smtClean="0"/>
              <a:t>) that person will see your post. </a:t>
            </a:r>
          </a:p>
          <a:p>
            <a:pPr>
              <a:buNone/>
            </a:pPr>
            <a:r>
              <a:rPr lang="en-US" dirty="0" smtClean="0"/>
              <a:t>4) Connect to Interfaith Immigration Coalition: ‘like’ the IIC on </a:t>
            </a:r>
            <a:r>
              <a:rPr lang="en-US" dirty="0" err="1" smtClean="0"/>
              <a:t>Facebook</a:t>
            </a:r>
            <a:r>
              <a:rPr lang="en-US" dirty="0" smtClean="0"/>
              <a:t> (</a:t>
            </a:r>
            <a:r>
              <a:rPr lang="en-US" dirty="0" smtClean="0">
                <a:hlinkClick r:id="rId2"/>
              </a:rPr>
              <a:t>www.facebook.com/interfaithimmigrationcoalition</a:t>
            </a:r>
            <a:r>
              <a:rPr lang="en-US" dirty="0" smtClean="0"/>
              <a:t>) &amp; follow us on Twitter (</a:t>
            </a:r>
            <a:r>
              <a:rPr lang="en-US" dirty="0" smtClean="0">
                <a:hlinkClick r:id="rId3" action="ppaction://hlinkfile"/>
              </a:rPr>
              <a:t>twitter.com/</a:t>
            </a:r>
            <a:r>
              <a:rPr lang="en-US" dirty="0" err="1" smtClean="0">
                <a:hlinkClick r:id="rId3" action="ppaction://hlinkfile"/>
              </a:rPr>
              <a:t>interfaithimm</a:t>
            </a:r>
            <a:r>
              <a:rPr lang="en-US" dirty="0" smtClean="0"/>
              <a:t>) to share articles and messages</a:t>
            </a:r>
          </a:p>
          <a:p>
            <a:pPr>
              <a:buNone/>
            </a:pPr>
            <a:r>
              <a:rPr lang="en-US" dirty="0" smtClean="0"/>
              <a:t>5) Use </a:t>
            </a:r>
            <a:r>
              <a:rPr lang="en-US" dirty="0" err="1" smtClean="0"/>
              <a:t>Hashtags</a:t>
            </a:r>
            <a:r>
              <a:rPr lang="en-US" dirty="0" smtClean="0"/>
              <a:t> (#) to identify themes and allow for posts to be grouped together. When used on Twitter, it creates a link to a feed of all the tweets using that </a:t>
            </a:r>
            <a:r>
              <a:rPr lang="en-US" dirty="0" err="1" smtClean="0"/>
              <a:t>hashtag</a:t>
            </a:r>
            <a:r>
              <a:rPr lang="en-US" dirty="0" smtClean="0"/>
              <a:t>. Some popular #s on immigration issues are: #immigration #family unity #citizenship or #faith. You only have 140 characters, so keep #s short and limited to two </a:t>
            </a:r>
            <a:r>
              <a:rPr lang="en-US" dirty="0" err="1" smtClean="0"/>
              <a:t>hashtags</a:t>
            </a:r>
            <a:r>
              <a:rPr lang="en-US" dirty="0" smtClean="0"/>
              <a:t> per tweet.</a:t>
            </a:r>
            <a:endParaRPr lang="en-US" dirty="0"/>
          </a:p>
        </p:txBody>
      </p:sp>
      <p:sp>
        <p:nvSpPr>
          <p:cNvPr id="4" name="TextBox 3"/>
          <p:cNvSpPr txBox="1"/>
          <p:nvPr/>
        </p:nvSpPr>
        <p:spPr>
          <a:xfrm>
            <a:off x="0" y="204716"/>
            <a:ext cx="6259728" cy="1446550"/>
          </a:xfrm>
          <a:prstGeom prst="rect">
            <a:avLst/>
          </a:prstGeom>
          <a:noFill/>
        </p:spPr>
        <p:txBody>
          <a:bodyPr wrap="square" rtlCol="0">
            <a:spAutoFit/>
          </a:bodyPr>
          <a:lstStyle/>
          <a:p>
            <a:pPr algn="ctr"/>
            <a:r>
              <a:rPr lang="en-US" sz="4400" b="1" dirty="0" smtClean="0">
                <a:solidFill>
                  <a:schemeClr val="tx2">
                    <a:lumMod val="75000"/>
                  </a:schemeClr>
                </a:solidFill>
              </a:rPr>
              <a:t>Social Media</a:t>
            </a:r>
          </a:p>
          <a:p>
            <a:pPr algn="ctr"/>
            <a:endParaRPr lang="en-US" sz="4400"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5107" y="285732"/>
            <a:ext cx="4443849" cy="769441"/>
          </a:xfrm>
          <a:prstGeom prst="rect">
            <a:avLst/>
          </a:prstGeom>
          <a:noFill/>
        </p:spPr>
        <p:txBody>
          <a:bodyPr wrap="square" rtlCol="0">
            <a:spAutoFit/>
          </a:bodyPr>
          <a:lstStyle/>
          <a:p>
            <a:r>
              <a:rPr lang="en-US" sz="4400" b="1" dirty="0" smtClean="0">
                <a:solidFill>
                  <a:schemeClr val="tx2">
                    <a:lumMod val="75000"/>
                  </a:schemeClr>
                </a:solidFill>
              </a:rPr>
              <a:t>Federal </a:t>
            </a:r>
            <a:r>
              <a:rPr lang="en-US" sz="4000" b="1" dirty="0" smtClean="0">
                <a:solidFill>
                  <a:schemeClr val="tx2">
                    <a:lumMod val="75000"/>
                  </a:schemeClr>
                </a:solidFill>
              </a:rPr>
              <a:t>Updates</a:t>
            </a:r>
            <a:endParaRPr lang="en-US" sz="4000" b="1" dirty="0">
              <a:solidFill>
                <a:schemeClr val="tx2">
                  <a:lumMod val="75000"/>
                </a:schemeClr>
              </a:solidFill>
            </a:endParaRPr>
          </a:p>
        </p:txBody>
      </p:sp>
      <p:sp>
        <p:nvSpPr>
          <p:cNvPr id="7" name="TextBox 6"/>
          <p:cNvSpPr txBox="1"/>
          <p:nvPr/>
        </p:nvSpPr>
        <p:spPr>
          <a:xfrm>
            <a:off x="308956" y="1564195"/>
            <a:ext cx="8835044" cy="4401205"/>
          </a:xfrm>
          <a:prstGeom prst="rect">
            <a:avLst/>
          </a:prstGeom>
          <a:noFill/>
        </p:spPr>
        <p:txBody>
          <a:bodyPr wrap="square" rtlCol="0">
            <a:spAutoFit/>
          </a:bodyPr>
          <a:lstStyle/>
          <a:p>
            <a:r>
              <a:rPr lang="en-US" sz="2000" b="1" dirty="0" smtClean="0"/>
              <a:t>URGENT NEED FOR ACTION ON FAMILY UNITY: </a:t>
            </a:r>
            <a:r>
              <a:rPr lang="en-US" sz="2000" dirty="0" smtClean="0"/>
              <a:t>We have become aware that the Senate bipartisan proposal would eliminate certain family-based visa categories - siblings and adult children in particular. Now is the time to weigh in with Senators that we cannot accept any proposal that makes it harder for people to reunite with their families. Immigration reform must also strengthen - not weaken - the family immigration system. Call 1-866-940-2439 or the Capitol Switchboard (202) 224-3121, or find your Senator's direct phone numbers at </a:t>
            </a:r>
            <a:r>
              <a:rPr lang="en-US" sz="2000" u="sng" dirty="0" smtClean="0">
                <a:hlinkClick r:id="rId2"/>
              </a:rPr>
              <a:t>www.senate.gov</a:t>
            </a:r>
            <a:r>
              <a:rPr lang="en-US" sz="2000" dirty="0" smtClean="0"/>
              <a:t>. Please see the </a:t>
            </a:r>
            <a:r>
              <a:rPr lang="en-US" sz="2000" u="sng" dirty="0" smtClean="0">
                <a:hlinkClick r:id="rId3"/>
              </a:rPr>
              <a:t>compiled faith statements on recent family immigration hearings</a:t>
            </a:r>
            <a:r>
              <a:rPr lang="en-US" sz="2000" dirty="0" smtClean="0"/>
              <a:t> and a recent </a:t>
            </a:r>
            <a:r>
              <a:rPr lang="en-US" sz="2000" u="sng" dirty="0" smtClean="0">
                <a:hlinkClick r:id="rId4"/>
              </a:rPr>
              <a:t>Washington Post article</a:t>
            </a:r>
            <a:r>
              <a:rPr lang="en-US" sz="2000" dirty="0" smtClean="0"/>
              <a:t> on this proposal.</a:t>
            </a:r>
          </a:p>
          <a:p>
            <a:endParaRPr lang="en-US" sz="2000" dirty="0" smtClean="0"/>
          </a:p>
          <a:p>
            <a:r>
              <a:rPr lang="en-US" sz="2000" b="1" dirty="0" smtClean="0"/>
              <a:t>UPDATE ON HEARINGS, TIMING OF BILL DROP</a:t>
            </a:r>
          </a:p>
          <a:p>
            <a:endParaRPr lang="en-US" sz="2000" b="1" dirty="0"/>
          </a:p>
          <a:p>
            <a:endParaRPr lang="en-US" sz="2000" b="1" dirty="0" smtClean="0"/>
          </a:p>
          <a:p>
            <a:endParaRPr lang="en-US" sz="2000" b="1" dirty="0" smtClean="0"/>
          </a:p>
        </p:txBody>
      </p:sp>
    </p:spTree>
    <p:extLst>
      <p:ext uri="{BB962C8B-B14F-4D97-AF65-F5344CB8AC3E}">
        <p14:creationId xmlns:p14="http://schemas.microsoft.com/office/powerpoint/2010/main" val="309363473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2138" y="2815409"/>
            <a:ext cx="9144000" cy="769441"/>
          </a:xfrm>
          <a:prstGeom prst="rect">
            <a:avLst/>
          </a:prstGeom>
          <a:noFill/>
        </p:spPr>
        <p:txBody>
          <a:bodyPr wrap="square" rtlCol="0">
            <a:spAutoFit/>
          </a:bodyPr>
          <a:lstStyle/>
          <a:p>
            <a:pPr fontAlgn="base"/>
            <a:r>
              <a:rPr lang="en-US" sz="4400" b="1" dirty="0" smtClean="0">
                <a:hlinkClick r:id="rId2"/>
              </a:rPr>
              <a:t>www.interfaithimmigration.org</a:t>
            </a:r>
            <a:endParaRPr lang="en-US" sz="4400" dirty="0"/>
          </a:p>
        </p:txBody>
      </p:sp>
      <p:sp>
        <p:nvSpPr>
          <p:cNvPr id="5" name="TextBox 4"/>
          <p:cNvSpPr txBox="1"/>
          <p:nvPr/>
        </p:nvSpPr>
        <p:spPr>
          <a:xfrm>
            <a:off x="114301" y="394853"/>
            <a:ext cx="6754090" cy="738664"/>
          </a:xfrm>
          <a:prstGeom prst="rect">
            <a:avLst/>
          </a:prstGeom>
          <a:noFill/>
        </p:spPr>
        <p:txBody>
          <a:bodyPr wrap="square" rtlCol="0">
            <a:spAutoFit/>
          </a:bodyPr>
          <a:lstStyle/>
          <a:p>
            <a:r>
              <a:rPr lang="en-US" sz="4200" b="1" dirty="0" smtClean="0">
                <a:solidFill>
                  <a:schemeClr val="tx2">
                    <a:lumMod val="75000"/>
                  </a:schemeClr>
                </a:solidFill>
              </a:rPr>
              <a:t>Put your event on the map!</a:t>
            </a:r>
            <a:endParaRPr lang="en-US" sz="4200" b="1" dirty="0">
              <a:solidFill>
                <a:schemeClr val="tx2">
                  <a:lumMod val="75000"/>
                </a:schemeClr>
              </a:solidFill>
            </a:endParaRPr>
          </a:p>
        </p:txBody>
      </p:sp>
    </p:spTree>
    <p:extLst>
      <p:ext uri="{BB962C8B-B14F-4D97-AF65-F5344CB8AC3E}">
        <p14:creationId xmlns:p14="http://schemas.microsoft.com/office/powerpoint/2010/main" val="18817065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5" descr="questions.jpg"/>
          <p:cNvPicPr>
            <a:picLocks noGrp="1" noChangeAspect="1"/>
          </p:cNvPicPr>
          <p:nvPr>
            <p:ph sz="half" idx="2"/>
          </p:nvPr>
        </p:nvPicPr>
        <p:blipFill rotWithShape="1">
          <a:blip r:embed="rId2" cstate="print">
            <a:extLst>
              <a:ext uri="{28A0092B-C50C-407E-A947-70E740481C1C}">
                <a14:useLocalDpi xmlns:a14="http://schemas.microsoft.com/office/drawing/2010/main" val="0"/>
              </a:ext>
            </a:extLst>
          </a:blip>
          <a:srcRect l="19975" r="14565"/>
          <a:stretch/>
        </p:blipFill>
        <p:spPr>
          <a:xfrm>
            <a:off x="6636774" y="1828800"/>
            <a:ext cx="2477729" cy="4081440"/>
          </a:xfrm>
          <a:prstGeom prst="rect">
            <a:avLst/>
          </a:prstGeom>
        </p:spPr>
      </p:pic>
      <p:sp>
        <p:nvSpPr>
          <p:cNvPr id="4" name="Title 3"/>
          <p:cNvSpPr>
            <a:spLocks noGrp="1"/>
          </p:cNvSpPr>
          <p:nvPr>
            <p:ph type="title"/>
          </p:nvPr>
        </p:nvSpPr>
        <p:spPr>
          <a:xfrm>
            <a:off x="-170368" y="232012"/>
            <a:ext cx="6179896" cy="869813"/>
          </a:xfrm>
        </p:spPr>
        <p:txBody>
          <a:bodyPr>
            <a:noAutofit/>
          </a:bodyPr>
          <a:lstStyle/>
          <a:p>
            <a:r>
              <a:rPr lang="en-US" sz="3600" b="1" dirty="0" smtClean="0">
                <a:solidFill>
                  <a:schemeClr val="tx2"/>
                </a:solidFill>
              </a:rPr>
              <a:t>IIC Contacts by organization</a:t>
            </a:r>
            <a:br>
              <a:rPr lang="en-US" sz="3600" b="1" dirty="0" smtClean="0">
                <a:solidFill>
                  <a:schemeClr val="tx2"/>
                </a:solidFill>
              </a:rPr>
            </a:br>
            <a:endParaRPr lang="en-US" sz="3600" b="1" dirty="0">
              <a:solidFill>
                <a:schemeClr val="tx2"/>
              </a:solidFill>
            </a:endParaRPr>
          </a:p>
        </p:txBody>
      </p:sp>
      <p:sp>
        <p:nvSpPr>
          <p:cNvPr id="5" name="Content Placeholder 4"/>
          <p:cNvSpPr>
            <a:spLocks noGrp="1"/>
          </p:cNvSpPr>
          <p:nvPr>
            <p:ph sz="half" idx="1"/>
          </p:nvPr>
        </p:nvSpPr>
        <p:spPr>
          <a:xfrm>
            <a:off x="221224" y="1282767"/>
            <a:ext cx="6784260" cy="5752213"/>
          </a:xfrm>
        </p:spPr>
        <p:txBody>
          <a:bodyPr>
            <a:normAutofit fontScale="25000" lnSpcReduction="20000"/>
          </a:bodyPr>
          <a:lstStyle/>
          <a:p>
            <a:pPr marL="117475" indent="-117475" defTabSz="0">
              <a:lnSpc>
                <a:spcPct val="120000"/>
              </a:lnSpc>
              <a:spcBef>
                <a:spcPts val="0"/>
              </a:spcBef>
              <a:buNone/>
            </a:pPr>
            <a:endParaRPr lang="en-US" sz="4000" b="1" dirty="0" smtClean="0"/>
          </a:p>
          <a:p>
            <a:pPr marL="117475" indent="-117475" defTabSz="0">
              <a:lnSpc>
                <a:spcPts val="1340"/>
              </a:lnSpc>
              <a:spcBef>
                <a:spcPts val="0"/>
              </a:spcBef>
            </a:pPr>
            <a:r>
              <a:rPr lang="en-US" sz="5000" b="1" dirty="0" smtClean="0">
                <a:latin typeface="Arial" pitchFamily="34" charset="0"/>
                <a:cs typeface="Arial" pitchFamily="34" charset="0"/>
              </a:rPr>
              <a:t>African American Ministers in Action: </a:t>
            </a:r>
            <a:r>
              <a:rPr lang="en-US" sz="5000" dirty="0" smtClean="0">
                <a:latin typeface="Arial" pitchFamily="34" charset="0"/>
                <a:cs typeface="Arial" pitchFamily="34" charset="0"/>
              </a:rPr>
              <a:t>Leslie Malachi, </a:t>
            </a:r>
            <a:r>
              <a:rPr lang="en-US" sz="5000" dirty="0" smtClean="0">
                <a:latin typeface="Arial" pitchFamily="34" charset="0"/>
                <a:cs typeface="Arial" pitchFamily="34" charset="0"/>
                <a:hlinkClick r:id="rId3"/>
              </a:rPr>
              <a:t>lmalachi@pfaw.org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American Jewish Committee: </a:t>
            </a:r>
            <a:r>
              <a:rPr lang="en-US" sz="5000" dirty="0" smtClean="0">
                <a:latin typeface="Arial" pitchFamily="34" charset="0"/>
                <a:cs typeface="Arial" pitchFamily="34" charset="0"/>
              </a:rPr>
              <a:t>Chelsea Hanson, </a:t>
            </a:r>
            <a:r>
              <a:rPr lang="en-US" sz="5000" dirty="0" smtClean="0">
                <a:latin typeface="Arial" pitchFamily="34" charset="0"/>
                <a:cs typeface="Arial" pitchFamily="34" charset="0"/>
                <a:hlinkClick r:id="rId4"/>
              </a:rPr>
              <a:t>hansonc@ajc.org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Bread for the World Institute: </a:t>
            </a:r>
            <a:r>
              <a:rPr lang="en-US" sz="5000" dirty="0" smtClean="0">
                <a:latin typeface="Arial" pitchFamily="34" charset="0"/>
                <a:cs typeface="Arial" pitchFamily="34" charset="0"/>
              </a:rPr>
              <a:t>Andrew </a:t>
            </a:r>
            <a:r>
              <a:rPr lang="en-US" sz="5000" dirty="0" err="1" smtClean="0">
                <a:latin typeface="Arial" pitchFamily="34" charset="0"/>
                <a:cs typeface="Arial" pitchFamily="34" charset="0"/>
              </a:rPr>
              <a:t>Wainer</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5"/>
              </a:rPr>
              <a:t>awainer@bread.org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Church World Service: </a:t>
            </a:r>
            <a:r>
              <a:rPr lang="en-US" sz="5000" dirty="0" smtClean="0">
                <a:latin typeface="Arial" pitchFamily="34" charset="0"/>
                <a:cs typeface="Arial" pitchFamily="34" charset="0"/>
              </a:rPr>
              <a:t>Jen Smyers, </a:t>
            </a:r>
            <a:r>
              <a:rPr lang="en-US" sz="5000" dirty="0" smtClean="0">
                <a:latin typeface="Arial" pitchFamily="34" charset="0"/>
                <a:cs typeface="Arial" pitchFamily="34" charset="0"/>
                <a:hlinkClick r:id="rId6"/>
              </a:rPr>
              <a:t>jsmyers@churchworldservice.org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Disciples of Christ: </a:t>
            </a:r>
            <a:r>
              <a:rPr lang="en-US" sz="5000" dirty="0" smtClean="0">
                <a:latin typeface="Arial" pitchFamily="34" charset="0"/>
                <a:cs typeface="Arial" pitchFamily="34" charset="0"/>
              </a:rPr>
              <a:t>Sharon </a:t>
            </a:r>
            <a:r>
              <a:rPr lang="en-US" sz="5000" dirty="0" err="1" smtClean="0">
                <a:latin typeface="Arial" pitchFamily="34" charset="0"/>
                <a:cs typeface="Arial" pitchFamily="34" charset="0"/>
              </a:rPr>
              <a:t>Stanely</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7"/>
              </a:rPr>
              <a:t>sstanley@dhm.disciples.org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Episcopal Church: </a:t>
            </a:r>
            <a:r>
              <a:rPr lang="en-US" sz="5000" dirty="0" smtClean="0">
                <a:latin typeface="Arial" pitchFamily="34" charset="0"/>
                <a:cs typeface="Arial" pitchFamily="34" charset="0"/>
              </a:rPr>
              <a:t>Katie Conway, </a:t>
            </a:r>
            <a:r>
              <a:rPr lang="en-US" sz="5000" dirty="0" smtClean="0">
                <a:latin typeface="Arial" pitchFamily="34" charset="0"/>
                <a:cs typeface="Arial" pitchFamily="34" charset="0"/>
                <a:hlinkClick r:id="rId8"/>
              </a:rPr>
              <a:t>kconway@episcopalchurch.org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Franciscan Action Network: </a:t>
            </a:r>
            <a:r>
              <a:rPr lang="en-US" sz="5000" dirty="0" smtClean="0">
                <a:latin typeface="Arial" pitchFamily="34" charset="0"/>
                <a:cs typeface="Arial" pitchFamily="34" charset="0"/>
              </a:rPr>
              <a:t>Marie </a:t>
            </a:r>
            <a:r>
              <a:rPr lang="en-US" sz="5000" dirty="0" err="1" smtClean="0">
                <a:latin typeface="Arial" pitchFamily="34" charset="0"/>
                <a:cs typeface="Arial" pitchFamily="34" charset="0"/>
              </a:rPr>
              <a:t>Lucey</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9"/>
              </a:rPr>
              <a:t>lucey@franciscanaction.org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Friends Committee on National Legislation: </a:t>
            </a:r>
            <a:r>
              <a:rPr lang="en-US" sz="5000" dirty="0" smtClean="0">
                <a:latin typeface="Arial" pitchFamily="34" charset="0"/>
                <a:cs typeface="Arial" pitchFamily="34" charset="0"/>
              </a:rPr>
              <a:t>Ruth Flower, </a:t>
            </a:r>
            <a:r>
              <a:rPr lang="en-US" sz="5000" dirty="0" smtClean="0">
                <a:latin typeface="Arial" pitchFamily="34" charset="0"/>
                <a:cs typeface="Arial" pitchFamily="34" charset="0"/>
                <a:hlinkClick r:id="rId10"/>
              </a:rPr>
              <a:t>flower@fcnl.org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Hebrew Immigrant Aid Society: </a:t>
            </a:r>
            <a:r>
              <a:rPr lang="en-US" sz="5000" dirty="0" smtClean="0">
                <a:latin typeface="Arial" pitchFamily="34" charset="0"/>
                <a:cs typeface="Arial" pitchFamily="34" charset="0"/>
              </a:rPr>
              <a:t>Liza Lieberman, </a:t>
            </a:r>
            <a:r>
              <a:rPr lang="en-US" sz="5000" dirty="0" smtClean="0">
                <a:latin typeface="Arial" pitchFamily="34" charset="0"/>
                <a:cs typeface="Arial" pitchFamily="34" charset="0"/>
                <a:hlinkClick r:id="rId11"/>
              </a:rPr>
              <a:t>liza.lieberman@hias.org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Interfaith Worker Justice: </a:t>
            </a:r>
            <a:r>
              <a:rPr lang="en-US" sz="5000" dirty="0" smtClean="0">
                <a:latin typeface="Arial" pitchFamily="34" charset="0"/>
                <a:cs typeface="Arial" pitchFamily="34" charset="0"/>
              </a:rPr>
              <a:t>Michael Livingston, </a:t>
            </a:r>
            <a:r>
              <a:rPr lang="en-US" sz="5000" dirty="0" smtClean="0">
                <a:latin typeface="Arial" pitchFamily="34" charset="0"/>
                <a:cs typeface="Arial" pitchFamily="34" charset="0"/>
                <a:hlinkClick r:id="rId12"/>
              </a:rPr>
              <a:t>mlivingston@iwj.org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Irish Apostolate USA: </a:t>
            </a:r>
            <a:r>
              <a:rPr lang="en-US" sz="5000" dirty="0" smtClean="0">
                <a:latin typeface="Arial" pitchFamily="34" charset="0"/>
                <a:cs typeface="Arial" pitchFamily="34" charset="0"/>
              </a:rPr>
              <a:t>Geri Garvey, </a:t>
            </a:r>
            <a:r>
              <a:rPr lang="en-US" sz="5000" dirty="0" smtClean="0">
                <a:latin typeface="Arial" pitchFamily="34" charset="0"/>
                <a:cs typeface="Arial" pitchFamily="34" charset="0"/>
                <a:hlinkClick r:id="rId13"/>
              </a:rPr>
              <a:t>administrator@usairish.org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Islamic Information Center: </a:t>
            </a:r>
            <a:r>
              <a:rPr lang="en-US" sz="5000" dirty="0" err="1" smtClean="0">
                <a:latin typeface="Arial" pitchFamily="34" charset="0"/>
                <a:cs typeface="Arial" pitchFamily="34" charset="0"/>
              </a:rPr>
              <a:t>Hajar</a:t>
            </a:r>
            <a:r>
              <a:rPr lang="en-US" sz="5000" dirty="0" smtClean="0">
                <a:latin typeface="Arial" pitchFamily="34" charset="0"/>
                <a:cs typeface="Arial" pitchFamily="34" charset="0"/>
              </a:rPr>
              <a:t> </a:t>
            </a:r>
            <a:r>
              <a:rPr lang="en-US" sz="5000" dirty="0" err="1" smtClean="0">
                <a:latin typeface="Arial" pitchFamily="34" charset="0"/>
                <a:cs typeface="Arial" pitchFamily="34" charset="0"/>
              </a:rPr>
              <a:t>Hosseini</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14"/>
              </a:rPr>
              <a:t>hosseini@islamicinformationcenter.org</a:t>
            </a:r>
            <a:endParaRPr lang="en-US" sz="5000" b="1"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Jesuit Refugee Service/USA, </a:t>
            </a:r>
            <a:r>
              <a:rPr lang="en-US" sz="5000" dirty="0" smtClean="0">
                <a:latin typeface="Arial" pitchFamily="34" charset="0"/>
                <a:cs typeface="Arial" pitchFamily="34" charset="0"/>
              </a:rPr>
              <a:t>Matt Cuff, </a:t>
            </a:r>
            <a:r>
              <a:rPr lang="en-US" sz="5000" dirty="0" smtClean="0">
                <a:latin typeface="Arial" pitchFamily="34" charset="0"/>
                <a:cs typeface="Arial" pitchFamily="34" charset="0"/>
                <a:hlinkClick r:id="rId15"/>
              </a:rPr>
              <a:t>mcuff@jesuit.org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Jewish Council for Public Affairs: </a:t>
            </a:r>
            <a:r>
              <a:rPr lang="en-US" sz="5000" dirty="0" err="1" smtClean="0">
                <a:latin typeface="Arial" pitchFamily="34" charset="0"/>
                <a:cs typeface="Arial" pitchFamily="34" charset="0"/>
              </a:rPr>
              <a:t>Elyssa</a:t>
            </a:r>
            <a:r>
              <a:rPr lang="en-US" sz="5000" dirty="0" smtClean="0">
                <a:latin typeface="Arial" pitchFamily="34" charset="0"/>
                <a:cs typeface="Arial" pitchFamily="34" charset="0"/>
              </a:rPr>
              <a:t> </a:t>
            </a:r>
            <a:r>
              <a:rPr lang="en-US" sz="5000" dirty="0" err="1" smtClean="0">
                <a:latin typeface="Arial" pitchFamily="34" charset="0"/>
                <a:cs typeface="Arial" pitchFamily="34" charset="0"/>
              </a:rPr>
              <a:t>Koidin</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16"/>
              </a:rPr>
              <a:t>ekoidin@thejcpa.org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Lutheran Immigration and Refugee Service: </a:t>
            </a:r>
            <a:r>
              <a:rPr lang="en-US" sz="5000" dirty="0" smtClean="0">
                <a:latin typeface="Arial" pitchFamily="34" charset="0"/>
                <a:cs typeface="Arial" pitchFamily="34" charset="0"/>
              </a:rPr>
              <a:t>Nora </a:t>
            </a:r>
            <a:r>
              <a:rPr lang="en-US" sz="5000" dirty="0" err="1" smtClean="0">
                <a:latin typeface="Arial" pitchFamily="34" charset="0"/>
                <a:cs typeface="Arial" pitchFamily="34" charset="0"/>
              </a:rPr>
              <a:t>Skelly</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17"/>
              </a:rPr>
              <a:t>nskelly@lirs.org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Mennonite Central Committee: </a:t>
            </a:r>
            <a:r>
              <a:rPr lang="en-US" sz="5000" dirty="0" smtClean="0">
                <a:latin typeface="Arial" pitchFamily="34" charset="0"/>
                <a:cs typeface="Arial" pitchFamily="34" charset="0"/>
              </a:rPr>
              <a:t>Tammy Alexander, </a:t>
            </a:r>
            <a:r>
              <a:rPr lang="en-US" sz="5000" dirty="0" smtClean="0">
                <a:latin typeface="Arial" pitchFamily="34" charset="0"/>
                <a:cs typeface="Arial" pitchFamily="34" charset="0"/>
                <a:hlinkClick r:id="rId18"/>
              </a:rPr>
              <a:t>talexander@mcc.org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Muslim Public Affairs Council: </a:t>
            </a:r>
            <a:r>
              <a:rPr lang="en-US" sz="5000" dirty="0" err="1" smtClean="0">
                <a:latin typeface="Arial" pitchFamily="34" charset="0"/>
                <a:cs typeface="Arial" pitchFamily="34" charset="0"/>
              </a:rPr>
              <a:t>Hoda</a:t>
            </a:r>
            <a:r>
              <a:rPr lang="en-US" sz="5000" dirty="0" smtClean="0">
                <a:latin typeface="Arial" pitchFamily="34" charset="0"/>
                <a:cs typeface="Arial" pitchFamily="34" charset="0"/>
              </a:rPr>
              <a:t> </a:t>
            </a:r>
            <a:r>
              <a:rPr lang="en-US" sz="5000" dirty="0" err="1" smtClean="0">
                <a:latin typeface="Arial" pitchFamily="34" charset="0"/>
                <a:cs typeface="Arial" pitchFamily="34" charset="0"/>
              </a:rPr>
              <a:t>Elshishtawy</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19"/>
              </a:rPr>
              <a:t>hoda@mpac.org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Sisters of the Good Shepherd: </a:t>
            </a:r>
            <a:r>
              <a:rPr lang="en-US" sz="5000" dirty="0" smtClean="0">
                <a:latin typeface="Arial" pitchFamily="34" charset="0"/>
                <a:cs typeface="Arial" pitchFamily="34" charset="0"/>
              </a:rPr>
              <a:t>Larry Couch, </a:t>
            </a:r>
            <a:r>
              <a:rPr lang="en-US" sz="5000" dirty="0" smtClean="0">
                <a:latin typeface="Arial" pitchFamily="34" charset="0"/>
                <a:cs typeface="Arial" pitchFamily="34" charset="0"/>
                <a:hlinkClick r:id="rId20"/>
              </a:rPr>
              <a:t>lclobbyist@gsadvocacy.org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NETWORK: </a:t>
            </a:r>
            <a:r>
              <a:rPr lang="en-US" sz="5000" dirty="0" smtClean="0">
                <a:latin typeface="Arial" pitchFamily="34" charset="0"/>
                <a:cs typeface="Arial" pitchFamily="34" charset="0"/>
              </a:rPr>
              <a:t>Ashley Wilson, </a:t>
            </a:r>
            <a:r>
              <a:rPr lang="en-US" sz="5000" dirty="0" smtClean="0">
                <a:latin typeface="Arial" pitchFamily="34" charset="0"/>
                <a:cs typeface="Arial" pitchFamily="34" charset="0"/>
                <a:hlinkClick r:id="rId21"/>
              </a:rPr>
              <a:t>awilson@networklobby.org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err="1" smtClean="0">
                <a:latin typeface="Arial" pitchFamily="34" charset="0"/>
                <a:cs typeface="Arial" pitchFamily="34" charset="0"/>
              </a:rPr>
              <a:t>Pax</a:t>
            </a:r>
            <a:r>
              <a:rPr lang="en-US" sz="5000" b="1" dirty="0" smtClean="0">
                <a:latin typeface="Arial" pitchFamily="34" charset="0"/>
                <a:cs typeface="Arial" pitchFamily="34" charset="0"/>
              </a:rPr>
              <a:t> Christi: </a:t>
            </a:r>
            <a:r>
              <a:rPr lang="en-US" sz="5000" dirty="0" smtClean="0">
                <a:latin typeface="Arial" pitchFamily="34" charset="0"/>
                <a:cs typeface="Arial" pitchFamily="34" charset="0"/>
              </a:rPr>
              <a:t>Scott Wright, </a:t>
            </a:r>
            <a:r>
              <a:rPr lang="en-US" sz="5000" dirty="0" smtClean="0">
                <a:latin typeface="Arial" pitchFamily="34" charset="0"/>
                <a:cs typeface="Arial" pitchFamily="34" charset="0"/>
                <a:hlinkClick r:id="rId22"/>
              </a:rPr>
              <a:t>scott@tassc.org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200" b="1" dirty="0" smtClean="0">
                <a:latin typeface="Arial" pitchFamily="34" charset="0"/>
                <a:cs typeface="Arial" pitchFamily="34" charset="0"/>
              </a:rPr>
              <a:t>PICO: </a:t>
            </a:r>
            <a:r>
              <a:rPr lang="en-US" sz="5200" dirty="0" smtClean="0">
                <a:latin typeface="Arial" pitchFamily="34" charset="0"/>
                <a:cs typeface="Arial" pitchFamily="34" charset="0"/>
              </a:rPr>
              <a:t>Eddie Carmona, </a:t>
            </a:r>
            <a:r>
              <a:rPr lang="en-US" sz="5200" dirty="0" smtClean="0">
                <a:latin typeface="Arial" pitchFamily="34" charset="0"/>
                <a:cs typeface="Arial" pitchFamily="34" charset="0"/>
                <a:hlinkClick r:id="rId23"/>
              </a:rPr>
              <a:t>ecarmona@piconetwork.org</a:t>
            </a:r>
            <a:r>
              <a:rPr lang="en-US" sz="52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Presbyterian Church, USA: </a:t>
            </a:r>
            <a:r>
              <a:rPr lang="en-US" sz="5000" dirty="0" smtClean="0">
                <a:latin typeface="Arial" pitchFamily="34" charset="0"/>
                <a:cs typeface="Arial" pitchFamily="34" charset="0"/>
              </a:rPr>
              <a:t>Melissa Gee, </a:t>
            </a:r>
            <a:r>
              <a:rPr lang="en-US" sz="5000" dirty="0" smtClean="0">
                <a:latin typeface="Arial" pitchFamily="34" charset="0"/>
                <a:cs typeface="Arial" pitchFamily="34" charset="0"/>
                <a:hlinkClick r:id="rId24"/>
              </a:rPr>
              <a:t>melissa.gee@pcusa.org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Sisters of Mercy of the Americas: </a:t>
            </a:r>
            <a:r>
              <a:rPr lang="en-US" sz="5000" dirty="0" smtClean="0">
                <a:latin typeface="Arial" pitchFamily="34" charset="0"/>
                <a:cs typeface="Arial" pitchFamily="34" charset="0"/>
              </a:rPr>
              <a:t>Regina </a:t>
            </a:r>
            <a:r>
              <a:rPr lang="en-US" sz="5000" dirty="0" err="1" smtClean="0">
                <a:latin typeface="Arial" pitchFamily="34" charset="0"/>
                <a:cs typeface="Arial" pitchFamily="34" charset="0"/>
              </a:rPr>
              <a:t>McKillip</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25"/>
              </a:rPr>
              <a:t>rmckillip@sistersofmercy.org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Sojourners: </a:t>
            </a:r>
            <a:r>
              <a:rPr lang="en-US" sz="5000" dirty="0" err="1" smtClean="0">
                <a:latin typeface="Arial" pitchFamily="34" charset="0"/>
                <a:cs typeface="Arial" pitchFamily="34" charset="0"/>
              </a:rPr>
              <a:t>Ivone</a:t>
            </a:r>
            <a:r>
              <a:rPr lang="en-US" sz="5000" dirty="0" smtClean="0">
                <a:latin typeface="Arial" pitchFamily="34" charset="0"/>
                <a:cs typeface="Arial" pitchFamily="34" charset="0"/>
              </a:rPr>
              <a:t> </a:t>
            </a:r>
            <a:r>
              <a:rPr lang="en-US" sz="5000" dirty="0" err="1" smtClean="0">
                <a:latin typeface="Arial" pitchFamily="34" charset="0"/>
                <a:cs typeface="Arial" pitchFamily="34" charset="0"/>
              </a:rPr>
              <a:t>Guillen</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26"/>
              </a:rPr>
              <a:t>iguillen@sojo.net</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Union for Reform Judaism</a:t>
            </a:r>
            <a:r>
              <a:rPr lang="en-US" sz="5000" dirty="0" smtClean="0">
                <a:latin typeface="Arial" pitchFamily="34" charset="0"/>
                <a:cs typeface="Arial" pitchFamily="34" charset="0"/>
              </a:rPr>
              <a:t>: Amelia </a:t>
            </a:r>
            <a:r>
              <a:rPr lang="en-US" sz="5000" dirty="0" err="1" smtClean="0">
                <a:latin typeface="Arial" pitchFamily="34" charset="0"/>
                <a:cs typeface="Arial" pitchFamily="34" charset="0"/>
              </a:rPr>
              <a:t>Viney</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27"/>
              </a:rPr>
              <a:t>aviney@rac.org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Unitarian Universalist Association: </a:t>
            </a:r>
            <a:r>
              <a:rPr lang="en-US" sz="5000" dirty="0" smtClean="0">
                <a:latin typeface="Arial" pitchFamily="34" charset="0"/>
                <a:cs typeface="Arial" pitchFamily="34" charset="0"/>
              </a:rPr>
              <a:t>Jen </a:t>
            </a:r>
            <a:r>
              <a:rPr lang="en-US" sz="5000" dirty="0" err="1" smtClean="0">
                <a:latin typeface="Arial" pitchFamily="34" charset="0"/>
                <a:cs typeface="Arial" pitchFamily="34" charset="0"/>
              </a:rPr>
              <a:t>Toth</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28"/>
              </a:rPr>
              <a:t>JToth@uua.org</a:t>
            </a:r>
            <a:r>
              <a:rPr lang="en-US" sz="5000" dirty="0" smtClean="0">
                <a:latin typeface="Arial" pitchFamily="34" charset="0"/>
                <a:cs typeface="Arial" pitchFamily="34" charset="0"/>
              </a:rPr>
              <a:t> </a:t>
            </a:r>
          </a:p>
          <a:p>
            <a:pPr marL="117475" indent="-117475" defTabSz="0">
              <a:lnSpc>
                <a:spcPts val="1340"/>
              </a:lnSpc>
              <a:spcBef>
                <a:spcPts val="0"/>
              </a:spcBef>
            </a:pPr>
            <a:r>
              <a:rPr lang="en-US" sz="5000" b="1" dirty="0" smtClean="0">
                <a:latin typeface="Arial" pitchFamily="34" charset="0"/>
                <a:cs typeface="Arial" pitchFamily="34" charset="0"/>
              </a:rPr>
              <a:t>United Church of Christ: </a:t>
            </a:r>
            <a:r>
              <a:rPr lang="en-US" sz="5000" dirty="0" smtClean="0">
                <a:latin typeface="Arial" pitchFamily="34" charset="0"/>
                <a:cs typeface="Arial" pitchFamily="34" charset="0"/>
              </a:rPr>
              <a:t>Rev. Mari </a:t>
            </a:r>
            <a:r>
              <a:rPr lang="en-US" sz="5000" dirty="0" err="1" smtClean="0">
                <a:latin typeface="Arial" pitchFamily="34" charset="0"/>
                <a:cs typeface="Arial" pitchFamily="34" charset="0"/>
              </a:rPr>
              <a:t>Castellanos</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29"/>
              </a:rPr>
              <a:t>castellm@ucc.org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United Methodist Church: </a:t>
            </a:r>
            <a:r>
              <a:rPr lang="en-US" sz="5000" dirty="0" smtClean="0">
                <a:latin typeface="Arial" pitchFamily="34" charset="0"/>
                <a:cs typeface="Arial" pitchFamily="34" charset="0"/>
              </a:rPr>
              <a:t>Bill </a:t>
            </a:r>
            <a:r>
              <a:rPr lang="en-US" sz="5000" dirty="0" err="1" smtClean="0">
                <a:latin typeface="Arial" pitchFamily="34" charset="0"/>
                <a:cs typeface="Arial" pitchFamily="34" charset="0"/>
              </a:rPr>
              <a:t>Mefford</a:t>
            </a:r>
            <a:r>
              <a:rPr lang="en-US" sz="5000" dirty="0" smtClean="0">
                <a:latin typeface="Arial" pitchFamily="34" charset="0"/>
                <a:cs typeface="Arial" pitchFamily="34" charset="0"/>
              </a:rPr>
              <a:t>, </a:t>
            </a:r>
            <a:r>
              <a:rPr lang="en-US" sz="5000" dirty="0" smtClean="0">
                <a:latin typeface="Arial" pitchFamily="34" charset="0"/>
                <a:cs typeface="Arial" pitchFamily="34" charset="0"/>
                <a:hlinkClick r:id="rId30"/>
              </a:rPr>
              <a:t>bmefford@umc-gbcs.org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UNITED SIHKS</a:t>
            </a:r>
            <a:r>
              <a:rPr lang="en-US" sz="5000" dirty="0" smtClean="0">
                <a:latin typeface="Arial" pitchFamily="34" charset="0"/>
                <a:cs typeface="Arial" pitchFamily="34" charset="0"/>
              </a:rPr>
              <a:t>: </a:t>
            </a:r>
            <a:r>
              <a:rPr lang="en-US" sz="5000" dirty="0" err="1" smtClean="0">
                <a:latin typeface="Arial" pitchFamily="34" charset="0"/>
                <a:cs typeface="Arial" pitchFamily="34" charset="0"/>
              </a:rPr>
              <a:t>Harpreet</a:t>
            </a:r>
            <a:r>
              <a:rPr lang="en-US" sz="5000" dirty="0" smtClean="0">
                <a:latin typeface="Arial" pitchFamily="34" charset="0"/>
                <a:cs typeface="Arial" pitchFamily="34" charset="0"/>
              </a:rPr>
              <a:t> Singh, </a:t>
            </a:r>
            <a:r>
              <a:rPr lang="en-US" sz="5000" dirty="0" smtClean="0">
                <a:latin typeface="Arial" pitchFamily="34" charset="0"/>
                <a:cs typeface="Arial" pitchFamily="34" charset="0"/>
                <a:hlinkClick r:id="rId31"/>
              </a:rPr>
              <a:t>harpreet.singh@unitedsikhs.org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U.S. Conference of Catholic Bishops: </a:t>
            </a:r>
            <a:r>
              <a:rPr lang="en-US" sz="5000" dirty="0" smtClean="0">
                <a:latin typeface="Arial" pitchFamily="34" charset="0"/>
                <a:cs typeface="Arial" pitchFamily="34" charset="0"/>
              </a:rPr>
              <a:t>Kevin Appleby, </a:t>
            </a:r>
            <a:r>
              <a:rPr lang="en-US" sz="5000" dirty="0" smtClean="0">
                <a:latin typeface="Arial" pitchFamily="34" charset="0"/>
                <a:cs typeface="Arial" pitchFamily="34" charset="0"/>
                <a:hlinkClick r:id="rId32"/>
              </a:rPr>
              <a:t>kappleby@usccb.org</a:t>
            </a:r>
            <a:endParaRPr lang="en-US" sz="5000" dirty="0" smtClean="0">
              <a:latin typeface="Arial" pitchFamily="34" charset="0"/>
              <a:cs typeface="Arial" pitchFamily="34" charset="0"/>
            </a:endParaRPr>
          </a:p>
          <a:p>
            <a:pPr marL="117475" indent="-117475" defTabSz="0">
              <a:lnSpc>
                <a:spcPts val="1340"/>
              </a:lnSpc>
              <a:spcBef>
                <a:spcPts val="0"/>
              </a:spcBef>
            </a:pPr>
            <a:r>
              <a:rPr lang="en-US" sz="5000" b="1" dirty="0" smtClean="0">
                <a:latin typeface="Arial" pitchFamily="34" charset="0"/>
                <a:cs typeface="Arial" pitchFamily="34" charset="0"/>
              </a:rPr>
              <a:t>World Relief: </a:t>
            </a:r>
            <a:r>
              <a:rPr lang="en-US" sz="5000" dirty="0" smtClean="0">
                <a:latin typeface="Arial" pitchFamily="34" charset="0"/>
                <a:cs typeface="Arial" pitchFamily="34" charset="0"/>
              </a:rPr>
              <a:t>Jenny Yang, </a:t>
            </a:r>
            <a:r>
              <a:rPr lang="en-US" sz="5000" dirty="0" smtClean="0">
                <a:latin typeface="Arial" pitchFamily="34" charset="0"/>
                <a:cs typeface="Arial" pitchFamily="34" charset="0"/>
                <a:hlinkClick r:id="rId33"/>
              </a:rPr>
              <a:t>jgyang@worldrelief.org</a:t>
            </a:r>
            <a:endParaRPr lang="en-US" sz="5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32852" y="272085"/>
            <a:ext cx="4443849" cy="769441"/>
          </a:xfrm>
          <a:prstGeom prst="rect">
            <a:avLst/>
          </a:prstGeom>
          <a:noFill/>
        </p:spPr>
        <p:txBody>
          <a:bodyPr wrap="square" rtlCol="0">
            <a:spAutoFit/>
          </a:bodyPr>
          <a:lstStyle/>
          <a:p>
            <a:r>
              <a:rPr lang="en-US" sz="4400" b="1" dirty="0" smtClean="0">
                <a:solidFill>
                  <a:schemeClr val="tx2">
                    <a:lumMod val="75000"/>
                  </a:schemeClr>
                </a:solidFill>
              </a:rPr>
              <a:t>State </a:t>
            </a:r>
            <a:r>
              <a:rPr lang="en-US" sz="4000" b="1" dirty="0" smtClean="0">
                <a:solidFill>
                  <a:schemeClr val="tx2">
                    <a:lumMod val="75000"/>
                  </a:schemeClr>
                </a:solidFill>
              </a:rPr>
              <a:t>Updates</a:t>
            </a:r>
            <a:endParaRPr lang="en-US" sz="4000" b="1" dirty="0">
              <a:solidFill>
                <a:schemeClr val="tx2">
                  <a:lumMod val="75000"/>
                </a:schemeClr>
              </a:solidFill>
            </a:endParaRPr>
          </a:p>
        </p:txBody>
      </p:sp>
      <p:sp>
        <p:nvSpPr>
          <p:cNvPr id="4" name="TextBox 3"/>
          <p:cNvSpPr txBox="1"/>
          <p:nvPr/>
        </p:nvSpPr>
        <p:spPr>
          <a:xfrm>
            <a:off x="308956" y="1569493"/>
            <a:ext cx="8835044" cy="6858120"/>
          </a:xfrm>
          <a:prstGeom prst="rect">
            <a:avLst/>
          </a:prstGeom>
          <a:noFill/>
        </p:spPr>
        <p:txBody>
          <a:bodyPr wrap="square" rtlCol="0">
            <a:spAutoFit/>
          </a:bodyPr>
          <a:lstStyle/>
          <a:p>
            <a:r>
              <a:rPr lang="en-US" sz="2000" b="1" dirty="0" smtClean="0"/>
              <a:t>Tuition Equity/ In-state Tuition</a:t>
            </a:r>
          </a:p>
          <a:p>
            <a:pPr marL="342900" indent="-342900">
              <a:buFont typeface="Arial"/>
              <a:buChar char="•"/>
            </a:pPr>
            <a:r>
              <a:rPr lang="en-US" sz="2000" dirty="0" smtClean="0"/>
              <a:t>KS- defending current policy of in-state tuition</a:t>
            </a:r>
          </a:p>
          <a:p>
            <a:pPr marL="342900" indent="-342900">
              <a:buFont typeface="Arial"/>
              <a:buChar char="•"/>
            </a:pPr>
            <a:r>
              <a:rPr lang="en-US" sz="2000" dirty="0" smtClean="0"/>
              <a:t>PA- Bipartisan bill introduced by Sen. </a:t>
            </a:r>
            <a:r>
              <a:rPr lang="en-US" sz="2000" dirty="0" err="1" smtClean="0"/>
              <a:t>Smucker</a:t>
            </a:r>
            <a:endParaRPr lang="en-US" sz="2000" dirty="0" smtClean="0"/>
          </a:p>
          <a:p>
            <a:pPr marL="342900" indent="-342900">
              <a:buFont typeface="Arial"/>
              <a:buChar char="•"/>
            </a:pPr>
            <a:r>
              <a:rPr lang="en-US" sz="2000" dirty="0" smtClean="0"/>
              <a:t>CO Senate &amp; OR House Passes Tuition Equity Bill</a:t>
            </a:r>
          </a:p>
          <a:p>
            <a:pPr marL="342900" indent="-342900">
              <a:buFont typeface="Arial"/>
              <a:buChar char="•"/>
            </a:pPr>
            <a:r>
              <a:rPr lang="en-US" sz="2000" dirty="0" smtClean="0"/>
              <a:t>NY -financial aid for undocumented</a:t>
            </a:r>
          </a:p>
          <a:p>
            <a:pPr marL="342900" indent="-342900">
              <a:buFont typeface="Arial"/>
              <a:buChar char="•"/>
            </a:pPr>
            <a:r>
              <a:rPr lang="en-US" sz="2000" dirty="0" smtClean="0"/>
              <a:t>IN roll</a:t>
            </a:r>
            <a:r>
              <a:rPr lang="en-US" sz="2000" dirty="0"/>
              <a:t>-back in-state tuition to cover more students retroactively </a:t>
            </a:r>
            <a:endParaRPr lang="en-US" sz="2000" b="1" dirty="0"/>
          </a:p>
          <a:p>
            <a:r>
              <a:rPr lang="en-US" sz="2000" b="1" dirty="0" smtClean="0"/>
              <a:t>DACA and Eligibility for State Drivers License (DL):</a:t>
            </a:r>
          </a:p>
          <a:p>
            <a:pPr marL="342900" indent="-342900">
              <a:buFont typeface="Arial"/>
              <a:buChar char="•"/>
            </a:pPr>
            <a:r>
              <a:rPr lang="en-US" sz="2000" dirty="0" smtClean="0"/>
              <a:t>AZ Bill introduced for to give DL to DACA</a:t>
            </a:r>
            <a:endParaRPr lang="en-US" sz="2000" dirty="0"/>
          </a:p>
          <a:p>
            <a:pPr marL="342900" indent="-342900">
              <a:buFont typeface="Arial"/>
              <a:buChar char="•"/>
            </a:pPr>
            <a:r>
              <a:rPr lang="en-US" sz="2000" dirty="0" smtClean="0"/>
              <a:t>MI now provides DL for DACA </a:t>
            </a:r>
          </a:p>
          <a:p>
            <a:pPr marL="342900" indent="-342900">
              <a:buFont typeface="Arial"/>
              <a:buChar char="•"/>
            </a:pPr>
            <a:r>
              <a:rPr lang="en-US" sz="2000" dirty="0" smtClean="0"/>
              <a:t>NC introduced bill to keep “No Lawful Status” from being printed on DACA DL</a:t>
            </a:r>
          </a:p>
          <a:p>
            <a:r>
              <a:rPr lang="en-US" sz="2000" b="1" dirty="0" smtClean="0"/>
              <a:t>Drivers License for Undocumented</a:t>
            </a:r>
          </a:p>
          <a:p>
            <a:pPr marL="285750" indent="-285750">
              <a:buFont typeface="Arial"/>
              <a:buChar char="•"/>
            </a:pPr>
            <a:r>
              <a:rPr lang="en-US" sz="2000" dirty="0" smtClean="0"/>
              <a:t>IL Passed; KY Passed Senate; OR, CA, TX</a:t>
            </a:r>
          </a:p>
          <a:p>
            <a:r>
              <a:rPr lang="en-US" sz="2000" b="1" dirty="0" smtClean="0"/>
              <a:t>Resolutions for Common Sense Immigration Reform </a:t>
            </a:r>
            <a:r>
              <a:rPr lang="en-US" sz="2000" dirty="0" smtClean="0"/>
              <a:t>in</a:t>
            </a:r>
            <a:r>
              <a:rPr lang="en-US" sz="2000" b="1" dirty="0" smtClean="0"/>
              <a:t> </a:t>
            </a:r>
            <a:r>
              <a:rPr lang="en-US" sz="2000" dirty="0" smtClean="0"/>
              <a:t>CA, FL,NJ,TX, NV &amp; Boston, Philly, Pima County, Providence, San Juan </a:t>
            </a:r>
          </a:p>
          <a:p>
            <a:pPr lvl="0"/>
            <a:r>
              <a:rPr lang="en-US" sz="2000" b="1" dirty="0" smtClean="0"/>
              <a:t>Already Passed: </a:t>
            </a:r>
            <a:r>
              <a:rPr lang="en-US" sz="2000" dirty="0" smtClean="0"/>
              <a:t>Tucson, </a:t>
            </a:r>
            <a:r>
              <a:rPr lang="en-US" sz="2000" dirty="0" err="1" smtClean="0"/>
              <a:t>Riversid,e</a:t>
            </a:r>
            <a:r>
              <a:rPr lang="en-US" sz="2000" dirty="0" smtClean="0"/>
              <a:t> Cudahy, El Paso, El Paso County</a:t>
            </a:r>
            <a:endParaRPr lang="en-US" sz="2000" b="1" dirty="0" smtClean="0"/>
          </a:p>
          <a:p>
            <a:r>
              <a:rPr lang="en-US" sz="2000" b="1" dirty="0" smtClean="0"/>
              <a:t>Anti-Immigrant laws: </a:t>
            </a:r>
            <a:r>
              <a:rPr lang="en-US" sz="2000" dirty="0" smtClean="0"/>
              <a:t>Arizona introduces SB 1120, to repeal SB 1070</a:t>
            </a:r>
          </a:p>
          <a:p>
            <a:r>
              <a:rPr lang="en-US" sz="2000" b="1" dirty="0" smtClean="0"/>
              <a:t>TRUST Act: </a:t>
            </a:r>
            <a:r>
              <a:rPr lang="en-US" sz="2000" dirty="0" smtClean="0"/>
              <a:t>CA, MA, CT, WA</a:t>
            </a:r>
          </a:p>
          <a:p>
            <a:pPr marL="342900" indent="-342900">
              <a:buFont typeface="Arial"/>
              <a:buChar char="•"/>
            </a:pPr>
            <a:endParaRPr lang="en-US" sz="2000" dirty="0" smtClean="0"/>
          </a:p>
          <a:p>
            <a:endParaRPr lang="en-US" sz="2000" b="1" dirty="0"/>
          </a:p>
          <a:p>
            <a:endParaRPr lang="en-US" sz="2000" b="1" dirty="0"/>
          </a:p>
          <a:p>
            <a:endParaRPr lang="en-US" sz="2000" b="1" dirty="0" smtClean="0"/>
          </a:p>
          <a:p>
            <a:endParaRPr lang="en-US" sz="2000" b="1" dirty="0" smtClean="0"/>
          </a:p>
        </p:txBody>
      </p:sp>
    </p:spTree>
    <p:extLst>
      <p:ext uri="{BB962C8B-B14F-4D97-AF65-F5344CB8AC3E}">
        <p14:creationId xmlns:p14="http://schemas.microsoft.com/office/powerpoint/2010/main" val="3355574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5884" y="1479800"/>
            <a:ext cx="8828116" cy="5324535"/>
          </a:xfrm>
          <a:prstGeom prst="rect">
            <a:avLst/>
          </a:prstGeom>
          <a:noFill/>
        </p:spPr>
        <p:txBody>
          <a:bodyPr wrap="square" rtlCol="0">
            <a:spAutoFit/>
          </a:bodyPr>
          <a:lstStyle/>
          <a:p>
            <a:pPr lvl="0"/>
            <a:r>
              <a:rPr lang="en-US" dirty="0" smtClean="0"/>
              <a:t>We need an immigration system that prioritizes family unity. </a:t>
            </a:r>
          </a:p>
          <a:p>
            <a:r>
              <a:rPr lang="en-US" dirty="0" smtClean="0"/>
              <a:t> </a:t>
            </a:r>
          </a:p>
          <a:p>
            <a:pPr lvl="0"/>
            <a:r>
              <a:rPr lang="en-US" dirty="0" smtClean="0"/>
              <a:t>We oppose the elimination or weakening of current family visa categories. We support an increase in family-based visas so U.S. citizens and </a:t>
            </a:r>
            <a:r>
              <a:rPr lang="en-US" dirty="0" err="1" smtClean="0"/>
              <a:t>greencard</a:t>
            </a:r>
            <a:r>
              <a:rPr lang="en-US" dirty="0" smtClean="0"/>
              <a:t> holders (lawful permanent residents or LPRs) don't have to wait years to be reunited. At minimum, there should be a temporary increase in family visas to clear the current backlog with integrity.</a:t>
            </a:r>
          </a:p>
          <a:p>
            <a:r>
              <a:rPr lang="en-US" b="1" dirty="0" smtClean="0"/>
              <a:t> </a:t>
            </a:r>
            <a:endParaRPr lang="en-US" dirty="0" smtClean="0"/>
          </a:p>
          <a:p>
            <a:pPr lvl="0"/>
            <a:r>
              <a:rPr lang="en-US" dirty="0" smtClean="0"/>
              <a:t>We support provisions in the Reuniting Families Act to reform the family-based visa system:</a:t>
            </a:r>
          </a:p>
          <a:p>
            <a:pPr lvl="1">
              <a:buFont typeface="Arial" pitchFamily="34" charset="0"/>
              <a:buChar char="•"/>
            </a:pPr>
            <a:r>
              <a:rPr lang="en-US" dirty="0" smtClean="0"/>
              <a:t>Increase the per-country cap from 7 percent to 15 percent to reduce backlogs</a:t>
            </a:r>
          </a:p>
          <a:p>
            <a:pPr lvl="1">
              <a:buFont typeface="Arial" pitchFamily="34" charset="0"/>
              <a:buChar char="•"/>
            </a:pPr>
            <a:r>
              <a:rPr lang="en-US" dirty="0" smtClean="0"/>
              <a:t>Recapture unused visas for use in the following year</a:t>
            </a:r>
          </a:p>
          <a:p>
            <a:pPr lvl="1">
              <a:buFont typeface="Arial" pitchFamily="34" charset="0"/>
              <a:buChar char="•"/>
            </a:pPr>
            <a:r>
              <a:rPr lang="en-US" dirty="0" smtClean="0"/>
              <a:t>Reclassify the spouses and minor children of </a:t>
            </a:r>
            <a:r>
              <a:rPr lang="en-US" dirty="0" err="1" smtClean="0"/>
              <a:t>greencard</a:t>
            </a:r>
            <a:r>
              <a:rPr lang="en-US" dirty="0" smtClean="0"/>
              <a:t> holders (LPRs) as immediate relatives and re-allocate visas saved to the other existing family categories</a:t>
            </a:r>
          </a:p>
          <a:p>
            <a:r>
              <a:rPr lang="en-US" dirty="0" smtClean="0"/>
              <a:t> </a:t>
            </a:r>
          </a:p>
          <a:p>
            <a:pPr lvl="0"/>
            <a:r>
              <a:rPr lang="en-US" dirty="0" smtClean="0"/>
              <a:t>While we agree that employment visas should also be increased, we oppose any measures that try to expand the employment visa system </a:t>
            </a:r>
            <a:r>
              <a:rPr lang="en-US" i="1" dirty="0" smtClean="0"/>
              <a:t>at the expense of </a:t>
            </a:r>
            <a:r>
              <a:rPr lang="en-US" dirty="0" smtClean="0"/>
              <a:t>the family immigration system. It does not need to be a zero sum game. Congress should increase both family-based and employment-based visas.</a:t>
            </a:r>
          </a:p>
          <a:p>
            <a:r>
              <a:rPr lang="en-US" dirty="0" smtClean="0"/>
              <a:t> </a:t>
            </a:r>
          </a:p>
          <a:p>
            <a:endParaRPr lang="en-US" sz="1600" dirty="0"/>
          </a:p>
        </p:txBody>
      </p:sp>
      <p:sp>
        <p:nvSpPr>
          <p:cNvPr id="3" name="TextBox 2"/>
          <p:cNvSpPr txBox="1"/>
          <p:nvPr/>
        </p:nvSpPr>
        <p:spPr>
          <a:xfrm>
            <a:off x="315884" y="0"/>
            <a:ext cx="6259728" cy="1323439"/>
          </a:xfrm>
          <a:prstGeom prst="rect">
            <a:avLst/>
          </a:prstGeom>
          <a:noFill/>
        </p:spPr>
        <p:txBody>
          <a:bodyPr wrap="square" rtlCol="0">
            <a:spAutoFit/>
          </a:bodyPr>
          <a:lstStyle/>
          <a:p>
            <a:r>
              <a:rPr lang="en-US" sz="4000" b="1" dirty="0" smtClean="0">
                <a:solidFill>
                  <a:schemeClr val="tx2">
                    <a:lumMod val="75000"/>
                  </a:schemeClr>
                </a:solidFill>
              </a:rPr>
              <a:t>Family Unity Talking Points For Lawmakers</a:t>
            </a:r>
            <a:endParaRPr lang="en-US" sz="4000" b="1" dirty="0">
              <a:solidFill>
                <a:schemeClr val="tx2">
                  <a:lumMod val="75000"/>
                </a:schemeClr>
              </a:solidFill>
            </a:endParaRPr>
          </a:p>
        </p:txBody>
      </p:sp>
    </p:spTree>
    <p:extLst>
      <p:ext uri="{BB962C8B-B14F-4D97-AF65-F5344CB8AC3E}">
        <p14:creationId xmlns:p14="http://schemas.microsoft.com/office/powerpoint/2010/main" val="15758632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944" y="1446663"/>
            <a:ext cx="9039056" cy="5478423"/>
          </a:xfrm>
          <a:prstGeom prst="rect">
            <a:avLst/>
          </a:prstGeom>
          <a:noFill/>
        </p:spPr>
        <p:txBody>
          <a:bodyPr wrap="square" rtlCol="0">
            <a:spAutoFit/>
          </a:bodyPr>
          <a:lstStyle/>
          <a:p>
            <a:pPr marL="342900" lvl="0" indent="-342900">
              <a:buFont typeface="Arial" pitchFamily="34" charset="0"/>
              <a:buChar char="•"/>
            </a:pPr>
            <a:r>
              <a:rPr lang="en-US" sz="2000" dirty="0" smtClean="0"/>
              <a:t>Talk about your own family and/or families in your congregation or community, and what it would mean if the government prevented them from reuniting with their sibling or adult children </a:t>
            </a:r>
          </a:p>
          <a:p>
            <a:pPr lvl="0"/>
            <a:endParaRPr lang="en-US" sz="2000" dirty="0" smtClean="0"/>
          </a:p>
          <a:p>
            <a:pPr marL="285750" indent="-285750">
              <a:buFont typeface="Arial" pitchFamily="34" charset="0"/>
              <a:buChar char="•"/>
            </a:pPr>
            <a:r>
              <a:rPr lang="en-US" dirty="0" smtClean="0"/>
              <a:t>“Many </a:t>
            </a:r>
            <a:r>
              <a:rPr lang="en-US" dirty="0"/>
              <a:t>hardworking immigrants who put down roots here have to wait for years to  bring their brother or sister or adult child to our nation. Instead of working to bring these families together sooner, some in Congress are trying to reduce family visas and keep them separated forever. Any politician who goes along with this scheme rejects family values and turns his back on the faith community</a:t>
            </a:r>
            <a:r>
              <a:rPr lang="en-US" dirty="0" smtClean="0"/>
              <a:t>.”</a:t>
            </a:r>
            <a:endParaRPr lang="en-US" dirty="0"/>
          </a:p>
          <a:p>
            <a:r>
              <a:rPr lang="en-US" dirty="0"/>
              <a:t> </a:t>
            </a:r>
          </a:p>
          <a:p>
            <a:pPr marL="285750" lvl="0" indent="-285750">
              <a:buFont typeface="Arial" pitchFamily="34" charset="0"/>
              <a:buChar char="•"/>
            </a:pPr>
            <a:r>
              <a:rPr lang="en-US" dirty="0" smtClean="0"/>
              <a:t>“Parents </a:t>
            </a:r>
            <a:r>
              <a:rPr lang="en-US" dirty="0"/>
              <a:t>and children don’t stop being family when children grow up. The deep bonds between brothers and sisters lasts a lifetime. Members of Congress know this, and how much pain and harm restricting family visas would cause. </a:t>
            </a:r>
            <a:r>
              <a:rPr lang="en-US" dirty="0" smtClean="0"/>
              <a:t>Keeping these loved ones apart is wrong.” </a:t>
            </a:r>
          </a:p>
          <a:p>
            <a:pPr marL="285750" lvl="0" indent="-285750">
              <a:buFont typeface="Arial" pitchFamily="34" charset="0"/>
              <a:buChar char="•"/>
            </a:pPr>
            <a:endParaRPr lang="en-US" dirty="0"/>
          </a:p>
          <a:p>
            <a:pPr marL="285750" lvl="0" indent="-285750">
              <a:buFont typeface="Arial" pitchFamily="34" charset="0"/>
              <a:buChar char="•"/>
            </a:pPr>
            <a:r>
              <a:rPr lang="en-US" dirty="0" smtClean="0"/>
              <a:t>“Playing </a:t>
            </a:r>
            <a:r>
              <a:rPr lang="en-US" dirty="0"/>
              <a:t>politics with the fate of immigrants’ families is no way to build bridges with the faith community. Any politician who tries to take away visas from siblings and adult children of citizens will regret it</a:t>
            </a:r>
            <a:r>
              <a:rPr lang="en-US" dirty="0" smtClean="0"/>
              <a:t>.”</a:t>
            </a:r>
            <a:endParaRPr lang="en-US" dirty="0"/>
          </a:p>
          <a:p>
            <a:pPr marL="285750" indent="-285750">
              <a:buFont typeface="Arial" pitchFamily="34" charset="0"/>
              <a:buChar char="•"/>
            </a:pPr>
            <a:endParaRPr lang="en-US" b="1" dirty="0" smtClean="0"/>
          </a:p>
        </p:txBody>
      </p:sp>
      <p:sp>
        <p:nvSpPr>
          <p:cNvPr id="3" name="TextBox 2"/>
          <p:cNvSpPr txBox="1"/>
          <p:nvPr/>
        </p:nvSpPr>
        <p:spPr>
          <a:xfrm>
            <a:off x="341194" y="337599"/>
            <a:ext cx="6259728" cy="1200329"/>
          </a:xfrm>
          <a:prstGeom prst="rect">
            <a:avLst/>
          </a:prstGeom>
          <a:noFill/>
        </p:spPr>
        <p:txBody>
          <a:bodyPr wrap="square" rtlCol="0">
            <a:spAutoFit/>
          </a:bodyPr>
          <a:lstStyle/>
          <a:p>
            <a:r>
              <a:rPr lang="en-US" sz="3600" b="1" dirty="0" smtClean="0">
                <a:solidFill>
                  <a:schemeClr val="tx2">
                    <a:lumMod val="75000"/>
                  </a:schemeClr>
                </a:solidFill>
              </a:rPr>
              <a:t>Family Unity Talking Points For Media</a:t>
            </a:r>
            <a:endParaRPr lang="en-US" sz="3600" b="1" dirty="0">
              <a:solidFill>
                <a:schemeClr val="tx2">
                  <a:lumMod val="75000"/>
                </a:schemeClr>
              </a:solidFill>
            </a:endParaRPr>
          </a:p>
        </p:txBody>
      </p:sp>
    </p:spTree>
    <p:extLst>
      <p:ext uri="{BB962C8B-B14F-4D97-AF65-F5344CB8AC3E}">
        <p14:creationId xmlns:p14="http://schemas.microsoft.com/office/powerpoint/2010/main" val="142161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0718"/>
            <a:ext cx="8229600" cy="1143000"/>
          </a:xfrm>
        </p:spPr>
        <p:txBody>
          <a:bodyPr/>
          <a:lstStyle/>
          <a:p>
            <a:pPr algn="l"/>
            <a:r>
              <a:rPr lang="en-US" sz="4000" b="1" dirty="0" smtClean="0"/>
              <a:t>Media: What’s the point?</a:t>
            </a:r>
            <a:endParaRPr lang="en-US" sz="4000" b="1" dirty="0"/>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849509885"/>
              </p:ext>
            </p:extLst>
          </p:nvPr>
        </p:nvGraphicFramePr>
        <p:xfrm>
          <a:off x="457200" y="1509712"/>
          <a:ext cx="8458200" cy="5211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62841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292034210"/>
              </p:ext>
            </p:extLst>
          </p:nvPr>
        </p:nvGraphicFramePr>
        <p:xfrm>
          <a:off x="1414818" y="1775631"/>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5" name="TextBox 4"/>
          <p:cNvSpPr txBox="1"/>
          <p:nvPr/>
        </p:nvSpPr>
        <p:spPr>
          <a:xfrm>
            <a:off x="846160" y="294351"/>
            <a:ext cx="3930555" cy="769441"/>
          </a:xfrm>
          <a:prstGeom prst="rect">
            <a:avLst/>
          </a:prstGeom>
          <a:noFill/>
        </p:spPr>
        <p:txBody>
          <a:bodyPr wrap="square" rtlCol="0">
            <a:spAutoFit/>
          </a:bodyPr>
          <a:lstStyle/>
          <a:p>
            <a:r>
              <a:rPr lang="en-US" sz="4000" b="1" dirty="0" smtClean="0">
                <a:solidFill>
                  <a:schemeClr val="tx2"/>
                </a:solidFill>
              </a:rPr>
              <a:t>Visuals</a:t>
            </a:r>
            <a:r>
              <a:rPr lang="en-US" sz="4400" b="1" dirty="0" smtClean="0">
                <a:solidFill>
                  <a:schemeClr val="tx2"/>
                </a:solidFill>
              </a:rPr>
              <a:t>!</a:t>
            </a:r>
            <a:endParaRPr lang="en-US" sz="4400" b="1" dirty="0">
              <a:solidFill>
                <a:schemeClr val="tx2"/>
              </a:solidFill>
            </a:endParaRPr>
          </a:p>
        </p:txBody>
      </p:sp>
    </p:spTree>
    <p:extLst>
      <p:ext uri="{BB962C8B-B14F-4D97-AF65-F5344CB8AC3E}">
        <p14:creationId xmlns:p14="http://schemas.microsoft.com/office/powerpoint/2010/main" val="18274165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Timeliness</a:t>
            </a:r>
            <a:endParaRPr lang="en-US" dirty="0"/>
          </a:p>
        </p:txBody>
      </p:sp>
      <p:graphicFrame>
        <p:nvGraphicFramePr>
          <p:cNvPr id="5" name="Diagram 4"/>
          <p:cNvGraphicFramePr/>
          <p:nvPr>
            <p:extLst>
              <p:ext uri="{D42A27DB-BD31-4B8C-83A1-F6EECF244321}">
                <p14:modId xmlns:p14="http://schemas.microsoft.com/office/powerpoint/2010/main" val="3538868056"/>
              </p:ext>
            </p:extLst>
          </p:nvPr>
        </p:nvGraphicFramePr>
        <p:xfrm>
          <a:off x="1524000" y="1710899"/>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endParaRPr lang="en-US"/>
          </a:p>
        </p:txBody>
      </p:sp>
      <p:sp>
        <p:nvSpPr>
          <p:cNvPr id="4" name="TextBox 3"/>
          <p:cNvSpPr txBox="1"/>
          <p:nvPr/>
        </p:nvSpPr>
        <p:spPr>
          <a:xfrm>
            <a:off x="1104331" y="340238"/>
            <a:ext cx="3548418" cy="707886"/>
          </a:xfrm>
          <a:prstGeom prst="rect">
            <a:avLst/>
          </a:prstGeom>
          <a:noFill/>
        </p:spPr>
        <p:txBody>
          <a:bodyPr wrap="square" rtlCol="0">
            <a:spAutoFit/>
          </a:bodyPr>
          <a:lstStyle/>
          <a:p>
            <a:r>
              <a:rPr lang="en-US" sz="4000" b="1" dirty="0">
                <a:solidFill>
                  <a:schemeClr val="tx2"/>
                </a:solidFill>
              </a:rPr>
              <a:t>Timeliness</a:t>
            </a:r>
          </a:p>
        </p:txBody>
      </p:sp>
    </p:spTree>
    <p:extLst>
      <p:ext uri="{BB962C8B-B14F-4D97-AF65-F5344CB8AC3E}">
        <p14:creationId xmlns:p14="http://schemas.microsoft.com/office/powerpoint/2010/main" val="3369189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5105</TotalTime>
  <Words>2668</Words>
  <Application>Microsoft Office PowerPoint</Application>
  <PresentationFormat>On-screen Show (4:3)</PresentationFormat>
  <Paragraphs>276</Paragraphs>
  <Slides>31</Slides>
  <Notes>11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Interfaithimmigration.org</vt:lpstr>
      <vt:lpstr>PowerPoint Presentation</vt:lpstr>
      <vt:lpstr>PowerPoint Presentation</vt:lpstr>
      <vt:lpstr>PowerPoint Presentation</vt:lpstr>
      <vt:lpstr>PowerPoint Presentation</vt:lpstr>
      <vt:lpstr>PowerPoint Presentation</vt:lpstr>
      <vt:lpstr>Media: What’s the point?</vt:lpstr>
      <vt:lpstr>PowerPoint Presentation</vt:lpstr>
      <vt:lpstr>Timeliness</vt:lpstr>
      <vt:lpstr>PowerPoint Presentation</vt:lpstr>
      <vt:lpstr>Strange Bedfellows</vt:lpstr>
      <vt:lpstr>PowerPoint Presentation</vt:lpstr>
      <vt:lpstr>Timing</vt:lpstr>
      <vt:lpstr>Turnout</vt:lpstr>
      <vt:lpstr>Alerting the media to your event </vt:lpstr>
      <vt:lpstr>PowerPoint Presentation</vt:lpstr>
      <vt:lpstr>PowerPoint Presentation</vt:lpstr>
      <vt:lpstr>PowerPoint Presentation</vt:lpstr>
      <vt:lpstr>Speaker management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IIC Contacts by organization </vt:lpstr>
    </vt:vector>
  </TitlesOfParts>
  <Company>Washington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Caroline Goodman</dc:creator>
  <cp:lastModifiedBy>Jen Smyers</cp:lastModifiedBy>
  <cp:revision>433</cp:revision>
  <dcterms:created xsi:type="dcterms:W3CDTF">2012-03-05T15:50:17Z</dcterms:created>
  <dcterms:modified xsi:type="dcterms:W3CDTF">2013-04-05T14:40:22Z</dcterms:modified>
</cp:coreProperties>
</file>