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97" r:id="rId4"/>
    <p:sldId id="290" r:id="rId5"/>
    <p:sldId id="298" r:id="rId6"/>
    <p:sldId id="292" r:id="rId7"/>
    <p:sldId id="306" r:id="rId8"/>
    <p:sldId id="303" r:id="rId9"/>
    <p:sldId id="305" r:id="rId10"/>
    <p:sldId id="304" r:id="rId11"/>
    <p:sldId id="300" r:id="rId12"/>
    <p:sldId id="310" r:id="rId13"/>
    <p:sldId id="299" r:id="rId14"/>
    <p:sldId id="307" r:id="rId15"/>
    <p:sldId id="308" r:id="rId16"/>
    <p:sldId id="309" r:id="rId17"/>
    <p:sldId id="277" r:id="rId18"/>
    <p:sldId id="30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aroline Goodman" initials="C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1C11AF"/>
    <a:srgbClr val="E9E9E9"/>
    <a:srgbClr val="E6E6E6"/>
    <a:srgbClr val="DFDFDF"/>
    <a:srgbClr val="148904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0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-1448" y="-9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EBD28-5C38-4A3B-8AE0-6D76E6F5581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06C19-1550-4294-AB81-4C605634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342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6019800" cy="1168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46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46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46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46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9144000" cy="1346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0"/>
            <a:ext cx="9144000" cy="1315720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3BF0D-0599-CA44-9C35-1D8E337ADB47}" type="datetimeFigureOut">
              <a:rPr lang="en-US" smtClean="0"/>
              <a:pPr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C390-19D0-2C4D-A6B9-45498DFBC8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IICNew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73800" y="0"/>
            <a:ext cx="2819400" cy="131572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1346200"/>
            <a:ext cx="9144000" cy="1588"/>
          </a:xfrm>
          <a:prstGeom prst="line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nterfaithimmigration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20.rs6.net/tn.jsp?e=001sRqKKTlXtzX_ulKMjjABgMFJGBG3Hd67RHzmFXTafnHX6IuZG0EFzZuG5ujqK-duji5GAA99ru6tW8Xn172QN1S4pF1-Vw_DwIfCPpzzBZ4gWNNjSFbh754xdZBZ2Ob3TKy1xCxGjV3aqXcr7LLfR15nSw78hkgM_Uur4zMRTwab4dzcKYxgRcICs5MilARzb3Va3MtNBskYYzlSjJaC1atrQKq8yxO172XDKyiMLTldm8zr-LLaHUM6vfU5h75eHsLvW4tU8-x7fch96hMQqinnhq9xtpMUqPDqJeVmxqC1hxnp9ZEOmTKLTU1Gk2l2n78N87FHVcBSijBsiKi5Oqhoo_oMf1oNHvL_pYGPliHLfEI6zN4KDX3UcBgDKDMv-ZPjdgPX6T9Iapj4o4_XKOPk-PeQ3L7d55co26t85Ou4ankWmmBLjoOX-_AXW3ItCS0LVEWVZaEZ1U_xEwTpxw==" TargetMode="External"/><Relationship Id="rId4" Type="http://schemas.openxmlformats.org/officeDocument/2006/relationships/hyperlink" Target="http://r20.rs6.net/tn.jsp?e=001sRqKKTlXtzVR8oBmmkkg9kQC196inS3uU4ZyZQ2qOLAagn8dgkKgQIFqoMIAd77E2kLv55195EezQcX6hS_cbVZG0PWY6ubQ0fNS147T7E2Fs2Kr59MlhMqs3crYirGQF17HfOIKMP2eks83kl_5KwPiABTTr1_KEHxTXGVy0bPDv5GDEayTpUOATYME6xD-z0JbfVZcARnRn9J8UtGITeFMnyhtyF0QnpdQp8HHhk-LJRQhKjuNbWzLFdYp0Q1o9y0GZOMFOSYTnzlO5XdddaKPp6dQHWxmHlmN2lkw7KIyy5mrqU1Ayu5KSJR1OHhhEQWT0bPY1r03Xl2OC-rdoj7in4j9fbWL" TargetMode="External"/><Relationship Id="rId5" Type="http://schemas.openxmlformats.org/officeDocument/2006/relationships/hyperlink" Target="http://r20.rs6.net/tn.jsp?e=001sRqKKTlXtzXQo3JCb4a2bKvypb8hJ2BT2Sw9qaq-md-AfRjeAsRlqcCk6KGgrG5N6HPKUoAdOu3_T1nanB2GC3jwP-ppu-5nUD2-DfnToNPODfE2kkA1rI6f1h29nnTwV7yKNzTxFSayMlmeFRFxHDlWFFb-QR74vWoIJ5yo3fYa9JBI4smjd14xOnwboyojga1JPQTLQ50fdzx_jkTkYD6Ye1oag0G4r9kFp-N0-anXht9QnAhat4bwtIJREKZHCzca4hywby_Vi_FsV1zmDh5NmUrEQXTq8H-eDzQefTkPwaTeXOopaPJhLm94hU8P3tS5LwLCt6Sf1HFy1DeiDbPaXaZE2Cer" TargetMode="External"/><Relationship Id="rId6" Type="http://schemas.openxmlformats.org/officeDocument/2006/relationships/hyperlink" Target="http://r20.rs6.net/tn.jsp?e=001sRqKKTlXtzVtOX8OjfKxZc3xiyO52vFI78tdXjob1Hk1VFlfDXeG7KlcR83Ppi-m_WJDEHb13atrfZHmPhS7__wXMPJzQxI_9Wz9TSiQv-_jcF5_6pcxgol9nX1fRHb263J8Yu4l1ouj14yfNyJaChCYtGy_yTbDqRYCQbCybJ_phAVd4LeFeHnSIN7dt-bdHWigGaj8cO7cRrMYL0IyHwU-ZehdbOehj3mgXEo5BFN_nfOExxa3HyU1bWiBKYpaB6JPmxGPV-jdw_qe3tOl_KlDqKvoir0qjYtVdZWyg2j6AXrHguG2q0W_InKEsBy9MWfowdPOlJqvT0O5bLo_Xifv-w2zOhgWCfo0RsmMo_BM0PrbskfvUzOVvVqJre3mb_MxRwUMgXypW8ZqFud58Tfyt-QnGFLnfjVDE_vLkofl0Eh9fCtdi2PJyOvTv3NxlpByUlDGoHndFOAir8jOFA==" TargetMode="External"/><Relationship Id="rId7" Type="http://schemas.openxmlformats.org/officeDocument/2006/relationships/hyperlink" Target="http://r20.rs6.net/tn.jsp?e=001sRqKKTlXtzW2-q6WiX4nehkOBeQlVIliXNO_5bV6CMQPj5cLqlrReFfrapdOVAcTytaD8KSr4IgfXeioTlERlM1fXJRaYSfMyqMFLtICoyAR2wieOzYN5060VUDTOBh6JEtGYnqQRbWui_bangg-nKOR1hLvCSJvmKPoldEyOH9oOFJUWGiB_KMol2AVMYBQaLChx4JS20KMdWjkUWdB09Oyt1fzs4ydgVJ3SQ_M5GXNNutISWuv4bp2idA_Xom54Kw2OQIz7hGnGNFxNEqWOMJd75XeomG4ErL4BUgkJPPR8aoJFpwMLFlFI207y1C6Gfe5Ti1Wk8vitWsQUhcM7D_yIxykgcqyB3kBs5hKtXikRrKxc86JRZY4AcOToauuihvv4eggxY0LMkm9ilGVwY-DHCtpOyP3jZa8zEtfv7vKShGOmuCCFPF2-7aLylauQ5SR_Pub9wnKaueOPWQllA==" TargetMode="External"/><Relationship Id="rId8" Type="http://schemas.openxmlformats.org/officeDocument/2006/relationships/hyperlink" Target="mailto:liza.lieberman@hias.org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r20.rs6.net/tn.jsp?e=001sRqKKTlXtzVcA3xtCfVOmew6lEptzSWQSp_azK2Pi5S4h0rEBXCjOR7zIfJh1VEhytqGUAS6vhAnjO2vT62TJzfOIwsh7mkTgSr3TQGWXoorJCLfz75EC1-Nw3OXj_Ik1PM6QghPGTJ7rH-YePyQZMWbjB03EGXzR2yYHqa4Plm6WnajaRiXtVQYVIZnQp9smbZLxU3Z2zL1oqP1pn1ufU_fXwQv4TDSXOcdeJhAGkIab-SyQeAfRA_U0BQLsDf0gTKzBcNk88UPhfR4vUsMjWzMcQUFlFW8fADPAXWIL6H1mPGTj5A8JisywB6_LdKsVORduUTqDt9KTktiTZAsSrg7D-OJwFy_5m12GG-aXT8vMQlaGx8rEgoNufTFzkqJ5Mw00JAyVOQp_mvMbCucshq-lUcqyLbU6N-XNnJdfK1lDEGJCEkovqTcTD9ir6E2whylJR_sfc4OfltVVdWFAQ==" TargetMode="Externa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wewerestrangerstoo.files.wordpress.com/2013/04/aajc-talking-points-family-immigration-cir-bill-4-24-13.pdf" TargetMode="External"/><Relationship Id="rId12" Type="http://schemas.openxmlformats.org/officeDocument/2006/relationships/hyperlink" Target="http://wewerestrangerstoo.files.wordpress.com/2013/04/aila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judiciary.senate.gov" TargetMode="External"/><Relationship Id="rId3" Type="http://schemas.openxmlformats.org/officeDocument/2006/relationships/hyperlink" Target="http://www.interfaithimmigration.org/" TargetMode="External"/><Relationship Id="rId4" Type="http://schemas.openxmlformats.org/officeDocument/2006/relationships/hyperlink" Target="interfaithimmigration.org" TargetMode="External"/><Relationship Id="rId5" Type="http://schemas.openxmlformats.org/officeDocument/2006/relationships/hyperlink" Target="https://www.facebook.com/interfaithimmigrationcoalition" TargetMode="External"/><Relationship Id="rId6" Type="http://schemas.openxmlformats.org/officeDocument/2006/relationships/hyperlink" Target="http://www.interfaithimmigration.org/wp-content/uploads/2013/03/IIC-Statements-on-Immigration-Bill.pdf" TargetMode="External"/><Relationship Id="rId7" Type="http://schemas.openxmlformats.org/officeDocument/2006/relationships/hyperlink" Target="http://www.americanprogress.org/issues/immigration/news/2013/04/17/60837/top-10-ways-the-senates-immigration-reform-bill-will-fix-our-broken-system/" TargetMode="External"/><Relationship Id="rId8" Type="http://schemas.openxmlformats.org/officeDocument/2006/relationships/hyperlink" Target="http://nilc.org/irsenate2013.html" TargetMode="External"/><Relationship Id="rId9" Type="http://schemas.openxmlformats.org/officeDocument/2006/relationships/hyperlink" Target="http://wewerestrangerstoo.files.wordpress.com/2013/04/a4c-s744-policy-table-analysis.pdf" TargetMode="External"/><Relationship Id="rId10" Type="http://schemas.openxmlformats.org/officeDocument/2006/relationships/hyperlink" Target="https://dl.dropboxusercontent.com/u/44794321/SL%20Q&amp;A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umassaction.org/uuma/wp-content/uploads/2013/04/Pentecost-Vigil-FINAL-4.5.13.pdf" TargetMode="External"/><Relationship Id="rId4" Type="http://schemas.openxmlformats.org/officeDocument/2006/relationships/hyperlink" Target="http://www.txcumc.org/news/detail/3319" TargetMode="External"/><Relationship Id="rId5" Type="http://schemas.openxmlformats.org/officeDocument/2006/relationships/hyperlink" Target="http://www.mennoniteusa.org/executive-board/immigration/a-witness-of-prayer-and-faxing/" TargetMode="External"/><Relationship Id="rId6" Type="http://schemas.openxmlformats.org/officeDocument/2006/relationships/hyperlink" Target="http://www.networklobby.org/notb13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heepochtimes.com/n3/35112-praying-for-citizenship-in-san-francisc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ithimmigration.org/wp-content/uploads/2013/01/IIC_NEIGHBOR_to_NEIGHBOR_Toolkit_01.pdf" TargetMode="External"/><Relationship Id="rId4" Type="http://schemas.openxmlformats.org/officeDocument/2006/relationships/hyperlink" Target="http://www.interfaithimmigration.org/2013/01/30/online-registration-for-actions-vigils-and-neighbor-to-neighbor-visits-with-congresspeople/" TargetMode="External"/><Relationship Id="rId5" Type="http://schemas.openxmlformats.org/officeDocument/2006/relationships/hyperlink" Target="https://docs.google.com/spreadsheet/viewform?formkey=dDdLTWoycG1kUjloNnZFZDdFR2lfTVE6MQ%23gid=0" TargetMode="External"/><Relationship Id="rId6" Type="http://schemas.openxmlformats.org/officeDocument/2006/relationships/hyperlink" Target="http://www.interfaithimmigration.org/wp-content/uploads/2013/01/IIC_Prayer_Vigil_Toolkit_01.18.13.pdf" TargetMode="External"/><Relationship Id="rId7" Type="http://schemas.openxmlformats.org/officeDocument/2006/relationships/hyperlink" Target="http://docs.google.com/spreadsheet/viewform?formkey=dGlUWUJmaFQwVWJyMmY4UzNncE5JbGc6MA" TargetMode="External"/><Relationship Id="rId8" Type="http://schemas.openxmlformats.org/officeDocument/2006/relationships/hyperlink" Target="http://www.interfaithimmigration.org/2013/05/02/interfaith-immigration-coalition-monthly-webinar-on-amendment-strategy-for-senate-bill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nterfaithimmigration.org/wp-content/uploads/2013/03/Tues-Fam-Night-Call-In-Flyer_03.29.13.pdf" TargetMode="Externa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hyperlink" Target="mailto:lclobbyist@gsadvocacy.org" TargetMode="External"/><Relationship Id="rId21" Type="http://schemas.openxmlformats.org/officeDocument/2006/relationships/hyperlink" Target="mailto:awilson@networklobby.org" TargetMode="External"/><Relationship Id="rId22" Type="http://schemas.openxmlformats.org/officeDocument/2006/relationships/hyperlink" Target="mailto:scott@tassc.org" TargetMode="External"/><Relationship Id="rId23" Type="http://schemas.openxmlformats.org/officeDocument/2006/relationships/hyperlink" Target="mailto:ecarmona@piconetwork.org" TargetMode="External"/><Relationship Id="rId24" Type="http://schemas.openxmlformats.org/officeDocument/2006/relationships/hyperlink" Target="mailto:melissa.gee@pcusa.org" TargetMode="External"/><Relationship Id="rId25" Type="http://schemas.openxmlformats.org/officeDocument/2006/relationships/hyperlink" Target="mailto:rmckillip@sistersofmercy.org" TargetMode="External"/><Relationship Id="rId26" Type="http://schemas.openxmlformats.org/officeDocument/2006/relationships/hyperlink" Target="mailto:iguillen@sojo.net" TargetMode="External"/><Relationship Id="rId27" Type="http://schemas.openxmlformats.org/officeDocument/2006/relationships/hyperlink" Target="mailto:aviney@rac.org" TargetMode="External"/><Relationship Id="rId28" Type="http://schemas.openxmlformats.org/officeDocument/2006/relationships/hyperlink" Target="mailto:JToth@uua.org" TargetMode="External"/><Relationship Id="rId29" Type="http://schemas.openxmlformats.org/officeDocument/2006/relationships/hyperlink" Target="mailto:castellm@ucc.org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3" Type="http://schemas.openxmlformats.org/officeDocument/2006/relationships/hyperlink" Target="mailto:lmalachi@pfaw.org" TargetMode="External"/><Relationship Id="rId4" Type="http://schemas.openxmlformats.org/officeDocument/2006/relationships/hyperlink" Target="mailto:hansonc@ajc.org" TargetMode="External"/><Relationship Id="rId5" Type="http://schemas.openxmlformats.org/officeDocument/2006/relationships/hyperlink" Target="mailto:awainer@bread.org" TargetMode="External"/><Relationship Id="rId30" Type="http://schemas.openxmlformats.org/officeDocument/2006/relationships/hyperlink" Target="mailto:bmefford@umc-gbcs.org" TargetMode="External"/><Relationship Id="rId31" Type="http://schemas.openxmlformats.org/officeDocument/2006/relationships/hyperlink" Target="mailto:harpreet.singh@unitedsikhs.org" TargetMode="External"/><Relationship Id="rId32" Type="http://schemas.openxmlformats.org/officeDocument/2006/relationships/hyperlink" Target="mailto:kappleby@usccb.org" TargetMode="External"/><Relationship Id="rId9" Type="http://schemas.openxmlformats.org/officeDocument/2006/relationships/hyperlink" Target="mailto:lucey@franciscanaction.org" TargetMode="External"/><Relationship Id="rId6" Type="http://schemas.openxmlformats.org/officeDocument/2006/relationships/hyperlink" Target="mailto:jsmyers@churchworldservice.org" TargetMode="External"/><Relationship Id="rId7" Type="http://schemas.openxmlformats.org/officeDocument/2006/relationships/hyperlink" Target="mailto:sstanley@dhm.disciples.org" TargetMode="External"/><Relationship Id="rId8" Type="http://schemas.openxmlformats.org/officeDocument/2006/relationships/hyperlink" Target="mailto:kconway@episcopalchurch.org" TargetMode="External"/><Relationship Id="rId33" Type="http://schemas.openxmlformats.org/officeDocument/2006/relationships/hyperlink" Target="mailto:jgyang@worldrelief.org" TargetMode="External"/><Relationship Id="rId10" Type="http://schemas.openxmlformats.org/officeDocument/2006/relationships/hyperlink" Target="mailto:flower@fcnl.org" TargetMode="External"/><Relationship Id="rId11" Type="http://schemas.openxmlformats.org/officeDocument/2006/relationships/hyperlink" Target="mailto:liza.lieberman@hias.org" TargetMode="External"/><Relationship Id="rId12" Type="http://schemas.openxmlformats.org/officeDocument/2006/relationships/hyperlink" Target="mailto:mlivingston@iwj.org" TargetMode="External"/><Relationship Id="rId13" Type="http://schemas.openxmlformats.org/officeDocument/2006/relationships/hyperlink" Target="mailto:administrator@usairish.org" TargetMode="External"/><Relationship Id="rId14" Type="http://schemas.openxmlformats.org/officeDocument/2006/relationships/hyperlink" Target="mailto:hosseini@islamicinformationcenter.org" TargetMode="External"/><Relationship Id="rId15" Type="http://schemas.openxmlformats.org/officeDocument/2006/relationships/hyperlink" Target="mailto:mcuff@jesuit.org" TargetMode="External"/><Relationship Id="rId16" Type="http://schemas.openxmlformats.org/officeDocument/2006/relationships/hyperlink" Target="mailto:ekoidin@thejcpa.org" TargetMode="External"/><Relationship Id="rId17" Type="http://schemas.openxmlformats.org/officeDocument/2006/relationships/hyperlink" Target="mailto:nskelly@lirs.org" TargetMode="External"/><Relationship Id="rId18" Type="http://schemas.openxmlformats.org/officeDocument/2006/relationships/hyperlink" Target="mailto:talexander@mcc.org" TargetMode="External"/><Relationship Id="rId19" Type="http://schemas.openxmlformats.org/officeDocument/2006/relationships/hyperlink" Target="mailto:hoda@mpac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wishsocialjustice.org/" TargetMode="External"/><Relationship Id="rId3" Type="http://schemas.openxmlformats.org/officeDocument/2006/relationships/hyperlink" Target="mailto:%20alevine@jewishsocialjustic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nterfaithimmigration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faithimmigration.org/wp-content/uploads/2013/01/IIC_Prayer_Vigil_Toolkit_01.18.13.pdf" TargetMode="External"/><Relationship Id="rId4" Type="http://schemas.openxmlformats.org/officeDocument/2006/relationships/hyperlink" Target="http://www.interfaithimmigration.org/wp-content/uploads/2013/01/IIC-Communications-and-Media-Toolkit-FINAL-1.pdf" TargetMode="External"/><Relationship Id="rId5" Type="http://schemas.openxmlformats.org/officeDocument/2006/relationships/hyperlink" Target="http://www.interfaithimmigration.org/2013/01/30/online-registration-for-actions-vigils-and-neighbor-to-neighbor-visits-with-congresspeople/" TargetMode="External"/><Relationship Id="rId6" Type="http://schemas.openxmlformats.org/officeDocument/2006/relationships/hyperlink" Target="http://www.interfaithimmigration.org/event-calendar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interfaithimmigration.org/wp-content/uploads/2013/01/IIC_NEIGHBOR_to_NEIGHBOR_Toolkit_0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0517"/>
            <a:ext cx="9143999" cy="49440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Welcome to this month’s call/webinar on…</a:t>
            </a: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How YOU can protect and improve the bipartisan Senate immigration bill (S.744)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endParaRPr lang="en-US" sz="1100" b="1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Monday, May 6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dirty="0" smtClean="0">
                <a:solidFill>
                  <a:schemeClr val="tx1"/>
                </a:solidFill>
              </a:rPr>
              <a:t>, 2013</a:t>
            </a:r>
            <a:endParaRPr lang="en-US" sz="105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4:00 </a:t>
            </a:r>
            <a:r>
              <a:rPr lang="en-US" sz="2800" b="1" dirty="0">
                <a:solidFill>
                  <a:schemeClr val="tx1"/>
                </a:solidFill>
              </a:rPr>
              <a:t>p.m. EST</a:t>
            </a:r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>
              <a:spcBef>
                <a:spcPts val="0"/>
              </a:spcBef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For audio, please dial 805-399-1000 and enter access code 104402.</a:t>
            </a:r>
          </a:p>
          <a:p>
            <a:pPr>
              <a:spcBef>
                <a:spcPts val="0"/>
              </a:spcBef>
            </a:pPr>
            <a:r>
              <a:rPr lang="en-US" sz="1400" i="1" dirty="0" smtClean="0">
                <a:solidFill>
                  <a:srgbClr val="000000"/>
                </a:solidFill>
              </a:rPr>
              <a:t>The audio and visual portions are NOT linked. You must dial this number to hear the audio portion of the webinar.</a:t>
            </a:r>
          </a:p>
          <a:p>
            <a:pPr>
              <a:spcBef>
                <a:spcPts val="0"/>
              </a:spcBef>
            </a:pPr>
            <a:endParaRPr lang="en-US" sz="1400" i="1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000000"/>
                </a:solidFill>
              </a:rPr>
              <a:t>While you’re waiting, check out </a:t>
            </a:r>
            <a:r>
              <a:rPr lang="en-US" sz="1800" dirty="0" smtClean="0">
                <a:solidFill>
                  <a:schemeClr val="tx2"/>
                </a:solidFill>
                <a:hlinkClick r:id="rId2"/>
              </a:rPr>
              <a:t>www.interfaithimmigration.org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4" y="1446663"/>
            <a:ext cx="9039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State-specific </a:t>
            </a:r>
            <a:r>
              <a:rPr lang="en-US" sz="2000" dirty="0"/>
              <a:t>letters of support for these </a:t>
            </a:r>
            <a:r>
              <a:rPr lang="en-US" sz="2000" dirty="0" smtClean="0"/>
              <a:t>refugee and asylum provisions in S.744: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 smtClean="0">
                <a:hlinkClick r:id="rId2"/>
              </a:rPr>
              <a:t>Florida</a:t>
            </a:r>
            <a:r>
              <a:rPr lang="en-US" sz="2000" dirty="0"/>
              <a:t> (to Senator Rubio)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 smtClean="0">
                <a:hlinkClick r:id="rId3"/>
              </a:rPr>
              <a:t>California</a:t>
            </a:r>
            <a:r>
              <a:rPr lang="en-US" sz="2000" dirty="0"/>
              <a:t> (to Senator Feinstein)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 smtClean="0">
                <a:hlinkClick r:id="rId4"/>
              </a:rPr>
              <a:t>Texas</a:t>
            </a:r>
            <a:r>
              <a:rPr lang="en-US" sz="2000" dirty="0"/>
              <a:t> (to Senators </a:t>
            </a:r>
            <a:r>
              <a:rPr lang="en-US" sz="2000" dirty="0" err="1"/>
              <a:t>Cornyn</a:t>
            </a:r>
            <a:r>
              <a:rPr lang="en-US" sz="2000" dirty="0"/>
              <a:t> and Cruz)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>
                <a:hlinkClick r:id="rId5"/>
              </a:rPr>
              <a:t>South </a:t>
            </a:r>
            <a:r>
              <a:rPr lang="en-US" sz="2000" b="1" u="sng" dirty="0" smtClean="0">
                <a:hlinkClick r:id="rId5"/>
              </a:rPr>
              <a:t>Carolina</a:t>
            </a:r>
            <a:r>
              <a:rPr lang="en-US" sz="2000" dirty="0"/>
              <a:t> (to Senator Graham)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 smtClean="0">
                <a:hlinkClick r:id="rId6"/>
              </a:rPr>
              <a:t>Arizona</a:t>
            </a:r>
            <a:r>
              <a:rPr lang="en-US" sz="2000" dirty="0"/>
              <a:t> (to Senators McCain and Flake)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2000" b="1" u="sng" dirty="0" smtClean="0">
                <a:hlinkClick r:id="rId7"/>
              </a:rPr>
              <a:t>Utah</a:t>
            </a:r>
            <a:r>
              <a:rPr lang="en-US" sz="2000" dirty="0" smtClean="0"/>
              <a:t> (to Senators Hatch and Lee)</a:t>
            </a:r>
            <a:endParaRPr lang="en-US" sz="2000" dirty="0"/>
          </a:p>
          <a:p>
            <a:pPr lvl="0"/>
            <a:endParaRPr lang="en-US" dirty="0"/>
          </a:p>
          <a:p>
            <a:pPr lvl="0" algn="ctr"/>
            <a:r>
              <a:rPr lang="en-US" sz="2000" i="1" dirty="0" smtClean="0"/>
              <a:t>NOTE: We </a:t>
            </a:r>
            <a:r>
              <a:rPr lang="en-US" sz="2000" i="1" dirty="0"/>
              <a:t>are seeking sign-</a:t>
            </a:r>
            <a:r>
              <a:rPr lang="en-US" sz="2000" i="1" dirty="0" err="1"/>
              <a:t>ons</a:t>
            </a:r>
            <a:r>
              <a:rPr lang="en-US" sz="2000" i="1" dirty="0"/>
              <a:t> from faith-based, humanitarian, and human rights organizations and </a:t>
            </a:r>
            <a:r>
              <a:rPr lang="en-US" sz="2000" i="1" dirty="0" smtClean="0"/>
              <a:t>leaders.</a:t>
            </a:r>
          </a:p>
          <a:p>
            <a:pPr lvl="0"/>
            <a:endParaRPr lang="en-US" dirty="0" smtClean="0"/>
          </a:p>
          <a:p>
            <a:pPr lvl="0" algn="ctr"/>
            <a:r>
              <a:rPr lang="en-US" sz="2800" dirty="0" smtClean="0"/>
              <a:t>Deadline </a:t>
            </a:r>
            <a:r>
              <a:rPr lang="en-US" sz="2800" b="1" dirty="0" smtClean="0"/>
              <a:t>for </a:t>
            </a:r>
            <a:r>
              <a:rPr lang="en-US" sz="2800" b="1" dirty="0"/>
              <a:t>all letters is </a:t>
            </a:r>
            <a:r>
              <a:rPr lang="en-US" sz="2800" b="1" i="1" dirty="0" smtClean="0"/>
              <a:t>TOMORROW</a:t>
            </a:r>
            <a:r>
              <a:rPr lang="en-US" sz="2800" b="1" dirty="0" smtClean="0"/>
              <a:t>, Tuesday</a:t>
            </a:r>
            <a:r>
              <a:rPr lang="en-US" sz="2800" b="1" dirty="0"/>
              <a:t>, May 7th at 5pm EST</a:t>
            </a:r>
            <a:r>
              <a:rPr lang="en-US" sz="2800" dirty="0"/>
              <a:t>. Please sign on as an individual or organization (if applicable), and </a:t>
            </a:r>
            <a:r>
              <a:rPr lang="en-US" sz="2800" b="1" dirty="0"/>
              <a:t>help us widely circulate the </a:t>
            </a:r>
            <a:r>
              <a:rPr lang="en-US" sz="2800" b="1" dirty="0" smtClean="0"/>
              <a:t>letters.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i="1" dirty="0" smtClean="0"/>
              <a:t>You </a:t>
            </a:r>
            <a:r>
              <a:rPr lang="en-US" i="1" dirty="0"/>
              <a:t>can sign on directly </a:t>
            </a:r>
            <a:r>
              <a:rPr lang="en-US" i="1" dirty="0" smtClean="0"/>
              <a:t>on the circulated </a:t>
            </a:r>
            <a:r>
              <a:rPr lang="en-US" i="1" dirty="0" err="1" smtClean="0"/>
              <a:t>google</a:t>
            </a:r>
            <a:r>
              <a:rPr lang="en-US" i="1" dirty="0" smtClean="0"/>
              <a:t> forms - </a:t>
            </a:r>
          </a:p>
          <a:p>
            <a:pPr algn="ctr"/>
            <a:r>
              <a:rPr lang="en-US" i="1" dirty="0" smtClean="0"/>
              <a:t>contact </a:t>
            </a:r>
            <a:r>
              <a:rPr lang="en-US" i="1" dirty="0" smtClean="0">
                <a:hlinkClick r:id="rId8"/>
              </a:rPr>
              <a:t>liza.lieberman@hias.org</a:t>
            </a:r>
            <a:r>
              <a:rPr lang="en-US" i="1" dirty="0" smtClean="0"/>
              <a:t> with questions.</a:t>
            </a:r>
            <a:endParaRPr lang="en-US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Sign onto State Letters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97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4" y="1446663"/>
            <a:ext cx="90390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/>
              <a:t>Pay attention to the markup process: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hlinkClick r:id="rId2" action="ppaction://hlinkfile"/>
              </a:rPr>
              <a:t>Learn about the Senate Judiciary Committee</a:t>
            </a:r>
            <a:endParaRPr lang="en-US" sz="2000" dirty="0" smtClean="0">
              <a:hlinkClick r:id="rId3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hlinkClick r:id="rId4" action="ppaction://hlinkfile"/>
              </a:rPr>
              <a:t>IIC website – www.interfaithimmigration.org</a:t>
            </a:r>
            <a:endParaRPr lang="en-US" sz="2000" dirty="0" smtClean="0">
              <a:hlinkClick r:id="rId5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hlinkClick r:id="rId5"/>
              </a:rPr>
              <a:t>IIC </a:t>
            </a:r>
            <a:r>
              <a:rPr lang="en-US" sz="2000" dirty="0" err="1" smtClean="0">
                <a:hlinkClick r:id="rId5"/>
              </a:rPr>
              <a:t>facebook</a:t>
            </a:r>
            <a:r>
              <a:rPr lang="en-US" sz="2000" dirty="0" smtClean="0">
                <a:hlinkClick r:id="rId5"/>
              </a:rPr>
              <a:t> page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Continue to educate yourselves and your communities about the bill: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6"/>
              </a:rPr>
              <a:t>Compiled statements from faith groups responding to the Senate bill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7"/>
              </a:rPr>
              <a:t>Center for American Progress (CAP): Top 10 Ways the Senate’s Immigration Reform Bill Will Fix Our Broken System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8"/>
              </a:rPr>
              <a:t>National Immigration Law Center (NILC) Analysis and Summary of the bill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9"/>
              </a:rPr>
              <a:t>Alliance for Citizenship (A4C) Analysis of the bill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10"/>
              </a:rPr>
              <a:t>Frequently Asked Questions document in Spanish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11"/>
              </a:rPr>
              <a:t>Family immigration talking points from the Asian American Justice Center</a:t>
            </a:r>
            <a:endParaRPr lang="en-US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hlinkClick r:id="rId12"/>
              </a:rPr>
              <a:t>Summary from the American Immigration Lawyers’ Association (AILA) and the American Immigration Council (AIC)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More Helpful Resources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69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General Field Updates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78" y="1454965"/>
            <a:ext cx="8830101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May </a:t>
            </a:r>
            <a:r>
              <a:rPr lang="en-US" sz="1600" b="1" dirty="0" smtClean="0"/>
              <a:t>1</a:t>
            </a:r>
            <a:r>
              <a:rPr lang="en-US" sz="1600" dirty="0"/>
              <a:t> </a:t>
            </a:r>
            <a:r>
              <a:rPr lang="en-US" sz="1600" dirty="0" smtClean="0"/>
              <a:t>– On International </a:t>
            </a:r>
            <a:r>
              <a:rPr lang="en-US" sz="1600" dirty="0"/>
              <a:t>Labor </a:t>
            </a:r>
            <a:r>
              <a:rPr lang="en-US" sz="1600" dirty="0" smtClean="0"/>
              <a:t>Day, faith voices around the country joined </a:t>
            </a:r>
            <a:r>
              <a:rPr lang="en-US" sz="1600" dirty="0"/>
              <a:t>large mobilizations lifting up the need for immigration reform and immigrant rights. Many Interfaith Services and Vigils accompanied May 1st Events in NM, AL, TX, CA and more.</a:t>
            </a:r>
          </a:p>
          <a:p>
            <a:endParaRPr lang="en-US" sz="1000" dirty="0"/>
          </a:p>
          <a:p>
            <a:r>
              <a:rPr lang="en-US" sz="1600" b="1" dirty="0"/>
              <a:t>May 5th Immigrant Rights </a:t>
            </a:r>
            <a:r>
              <a:rPr lang="en-US" sz="1600" b="1" dirty="0" smtClean="0"/>
              <a:t>Sunday – </a:t>
            </a:r>
            <a:r>
              <a:rPr lang="en-US" sz="1600" dirty="0" smtClean="0"/>
              <a:t>Some </a:t>
            </a:r>
            <a:r>
              <a:rPr lang="en-US" sz="1600" dirty="0"/>
              <a:t>traditions have built educational materials </a:t>
            </a:r>
            <a:r>
              <a:rPr lang="en-US" sz="1600" dirty="0" smtClean="0"/>
              <a:t>around May </a:t>
            </a: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 after the marches in 2006, as International Labor Day has become a central day to recognize the benefits of immigrants to our economy and broader society. </a:t>
            </a:r>
          </a:p>
          <a:p>
            <a:r>
              <a:rPr lang="en-US" sz="800" dirty="0"/>
              <a:t> </a:t>
            </a:r>
            <a:endParaRPr lang="en-US" sz="1600" dirty="0"/>
          </a:p>
          <a:p>
            <a:r>
              <a:rPr lang="en-US" sz="1600" b="1" dirty="0"/>
              <a:t>During markup </a:t>
            </a:r>
            <a:r>
              <a:rPr lang="en-US" sz="1600" dirty="0"/>
              <a:t>– There will be vigils in DC everyday led by the IIC, Keeping Families Together, and Casa de Maryland</a:t>
            </a:r>
            <a:r>
              <a:rPr lang="en-US" sz="1600" dirty="0" smtClean="0"/>
              <a:t>.</a:t>
            </a:r>
            <a:r>
              <a:rPr lang="en-US" sz="1600" dirty="0"/>
              <a:t> </a:t>
            </a:r>
            <a:r>
              <a:rPr lang="en-US" sz="1600" dirty="0" smtClean="0"/>
              <a:t>Also daily in-district vigils at </a:t>
            </a:r>
            <a:r>
              <a:rPr lang="en-US" sz="1600" u="sng" dirty="0" smtClean="0">
                <a:hlinkClick r:id="rId2"/>
              </a:rPr>
              <a:t>Senator Feinstein’s San Francisco office</a:t>
            </a:r>
            <a:r>
              <a:rPr lang="en-US" sz="1600" dirty="0" smtClean="0"/>
              <a:t>.</a:t>
            </a:r>
          </a:p>
          <a:p>
            <a:pPr lvl="0"/>
            <a:endParaRPr lang="en-US" sz="1000" dirty="0"/>
          </a:p>
          <a:p>
            <a:r>
              <a:rPr lang="en-US" sz="1600" b="1" dirty="0" smtClean="0"/>
              <a:t>May </a:t>
            </a:r>
            <a:r>
              <a:rPr lang="en-US" sz="1600" b="1" dirty="0"/>
              <a:t>19</a:t>
            </a:r>
            <a:r>
              <a:rPr lang="en-US" sz="1600" b="1" baseline="30000" dirty="0"/>
              <a:t>th</a:t>
            </a:r>
            <a:r>
              <a:rPr lang="en-US" sz="1600" b="1" dirty="0"/>
              <a:t> Pentecost </a:t>
            </a:r>
            <a:r>
              <a:rPr lang="en-US" sz="1600" b="1" dirty="0" smtClean="0"/>
              <a:t>Sunday –</a:t>
            </a:r>
            <a:r>
              <a:rPr lang="en-US" sz="1600" b="1" dirty="0"/>
              <a:t> </a:t>
            </a:r>
            <a:r>
              <a:rPr lang="en-US" sz="1600" dirty="0"/>
              <a:t>In Acts 2, the theme of Pentecost lifts up many cultures and languages coming together through a miracle in which all can hear in their own language. This important celebration provides an opportunity to think more about the importance of immigrant justice from a Christian perspective.</a:t>
            </a:r>
          </a:p>
          <a:p>
            <a:r>
              <a:rPr lang="en-US" sz="1600" dirty="0"/>
              <a:t>·       </a:t>
            </a:r>
            <a:r>
              <a:rPr lang="en-US" sz="1600" u="sng" dirty="0">
                <a:hlinkClick r:id="rId3"/>
              </a:rPr>
              <a:t>Massachusetts Pentecost Vigil on Immigration</a:t>
            </a:r>
            <a:endParaRPr lang="en-US" sz="1600" dirty="0"/>
          </a:p>
          <a:p>
            <a:r>
              <a:rPr lang="en-US" sz="1600" dirty="0"/>
              <a:t>·       </a:t>
            </a:r>
            <a:r>
              <a:rPr lang="en-US" sz="1600" u="sng" dirty="0">
                <a:hlinkClick r:id="rId4"/>
              </a:rPr>
              <a:t>Texas UMC Preparation for Pentecost Learn to be an Immigration Advocate</a:t>
            </a:r>
            <a:endParaRPr lang="en-US" sz="1600" dirty="0"/>
          </a:p>
          <a:p>
            <a:r>
              <a:rPr lang="en-US" sz="1600" dirty="0"/>
              <a:t>·       </a:t>
            </a:r>
            <a:r>
              <a:rPr lang="en-US" sz="1600" u="sng" dirty="0">
                <a:hlinkClick r:id="rId5"/>
              </a:rPr>
              <a:t>Mennonite Church USA Pentecost </a:t>
            </a:r>
            <a:r>
              <a:rPr lang="en-US" sz="1600" u="sng" dirty="0" err="1">
                <a:hlinkClick r:id="rId5"/>
              </a:rPr>
              <a:t>Sunday:A</a:t>
            </a:r>
            <a:r>
              <a:rPr lang="en-US" sz="1600" u="sng" dirty="0">
                <a:hlinkClick r:id="rId5"/>
              </a:rPr>
              <a:t> witness of Prayer and Faxing</a:t>
            </a:r>
            <a:endParaRPr lang="en-US" sz="1600" dirty="0"/>
          </a:p>
          <a:p>
            <a:endParaRPr lang="en-US" sz="1050" dirty="0"/>
          </a:p>
          <a:p>
            <a:pPr lvl="0"/>
            <a:r>
              <a:rPr lang="en-US" sz="1600" b="1" dirty="0" smtClean="0"/>
              <a:t>May 21</a:t>
            </a:r>
            <a:r>
              <a:rPr lang="en-US" sz="1600" b="1" baseline="30000" dirty="0" smtClean="0"/>
              <a:t>st</a:t>
            </a:r>
            <a:r>
              <a:rPr lang="en-US" sz="1600" b="1" dirty="0" smtClean="0"/>
              <a:t> – </a:t>
            </a:r>
            <a:r>
              <a:rPr lang="en-US" sz="1600" dirty="0" smtClean="0"/>
              <a:t>Key </a:t>
            </a:r>
            <a:r>
              <a:rPr lang="en-US" sz="1600" dirty="0"/>
              <a:t>States Lobby DC Day- SC, TX, UT, AZ</a:t>
            </a:r>
          </a:p>
          <a:p>
            <a:pPr lvl="0"/>
            <a:endParaRPr lang="en-US" sz="1600" dirty="0" smtClean="0"/>
          </a:p>
          <a:p>
            <a:r>
              <a:rPr lang="en-US" sz="1600" b="1" dirty="0" smtClean="0"/>
              <a:t>May 28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- </a:t>
            </a:r>
            <a:r>
              <a:rPr lang="en-US" sz="1600" b="1" dirty="0"/>
              <a:t>June </a:t>
            </a:r>
            <a:r>
              <a:rPr lang="en-US" sz="1600" b="1" dirty="0" smtClean="0"/>
              <a:t>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– </a:t>
            </a:r>
            <a:r>
              <a:rPr lang="en-US" sz="1600" u="sng" dirty="0" smtClean="0">
                <a:hlinkClick r:id="rId6"/>
              </a:rPr>
              <a:t>Nuns </a:t>
            </a:r>
            <a:r>
              <a:rPr lang="en-US" sz="1600" u="sng" dirty="0">
                <a:hlinkClick r:id="rId6"/>
              </a:rPr>
              <a:t>on the </a:t>
            </a:r>
            <a:r>
              <a:rPr lang="en-US" sz="1600" u="sng" dirty="0" smtClean="0">
                <a:hlinkClick r:id="rId6"/>
              </a:rPr>
              <a:t>Border</a:t>
            </a:r>
            <a:r>
              <a:rPr lang="en-US" sz="1600" dirty="0" smtClean="0"/>
              <a:t> (NJ</a:t>
            </a:r>
            <a:r>
              <a:rPr lang="en-US" sz="1600" dirty="0"/>
              <a:t>, PA, DC, VA, NC, SC, GA, FL, AL</a:t>
            </a:r>
            <a:r>
              <a:rPr lang="en-US" sz="1600" dirty="0" smtClean="0"/>
              <a:t>, LA</a:t>
            </a:r>
            <a:r>
              <a:rPr lang="en-US" sz="1600" dirty="0"/>
              <a:t>, TX, NM, AZ, </a:t>
            </a:r>
            <a:r>
              <a:rPr lang="en-US" sz="1600" dirty="0" smtClean="0"/>
              <a:t>CA)</a:t>
            </a:r>
            <a:endParaRPr lang="en-US" sz="16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0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85732"/>
            <a:ext cx="610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General Field Updates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cont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April 10</a:t>
            </a:r>
            <a:r>
              <a:rPr lang="en-US" sz="2400" b="1" i="1" baseline="30000" dirty="0" smtClean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 events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http://media.npr.org/assets/img/2013/04/10/capitol-immigration_wide-6e057e707fc937fef6b05147ab9b2d70a0c10b45-s6-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308" y="1472798"/>
            <a:ext cx="4353967" cy="244336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npr.org/assets/img/2013/04/10/166236946_custom-86b73e7d81652d8496fa2c734509f3beffc9b08f-s6-c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6979" y="4067868"/>
            <a:ext cx="3876296" cy="250650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2.yimg.com/bt/api/res/1.2/ZgDBhE3WeN4Otm1wls941g--/YXBwaWQ9eW5ld3M7Y2g9MTAzOTtjcj0xO2N3PTE1NTk7ZHg9MDtkeT0wO2ZpPXVsY3JvcDtoPTQyMDtxPTg1O3c9NjMw/http:/media.zenfs.com/en_us/News/ap_webfeeds/4ef0a5db160eab0c2e0f6a7067007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5287" y="1496181"/>
            <a:ext cx="3629973" cy="241998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L:\Events\2013\WWS2 events - 3.9.13 and 3.10.13\Photos\IMG_17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5286" y="4039540"/>
            <a:ext cx="3379780" cy="253483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36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85732"/>
            <a:ext cx="610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General Field Updates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cont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Ruth’s Journey event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IMG_9450"/>
          <p:cNvPicPr>
            <a:picLocks noChangeAspect="1" noChangeArrowheads="1"/>
          </p:cNvPicPr>
          <p:nvPr/>
        </p:nvPicPr>
        <p:blipFill>
          <a:blip r:embed="rId3"/>
          <a:srcRect b="33213"/>
          <a:stretch>
            <a:fillRect/>
          </a:stretch>
        </p:blipFill>
        <p:spPr bwMode="auto">
          <a:xfrm>
            <a:off x="3722588" y="1570615"/>
            <a:ext cx="5028878" cy="2238233"/>
          </a:xfrm>
          <a:prstGeom prst="rect">
            <a:avLst/>
          </a:prstGeom>
          <a:noFill/>
        </p:spPr>
      </p:pic>
      <p:pic>
        <p:nvPicPr>
          <p:cNvPr id="5" name="Picture 4" descr="IMG_9510"/>
          <p:cNvPicPr>
            <a:picLocks noChangeAspect="1" noChangeArrowheads="1"/>
          </p:cNvPicPr>
          <p:nvPr/>
        </p:nvPicPr>
        <p:blipFill>
          <a:blip r:embed="rId4"/>
          <a:srcRect l="13909" t="8964"/>
          <a:stretch>
            <a:fillRect/>
          </a:stretch>
        </p:blipFill>
        <p:spPr bwMode="auto">
          <a:xfrm>
            <a:off x="5135208" y="3872378"/>
            <a:ext cx="3831371" cy="2699916"/>
          </a:xfrm>
          <a:prstGeom prst="rect">
            <a:avLst/>
          </a:prstGeom>
          <a:noFill/>
        </p:spPr>
      </p:pic>
      <p:pic>
        <p:nvPicPr>
          <p:cNvPr id="6" name="Picture 6" descr="IMG_9423"/>
          <p:cNvPicPr>
            <a:picLocks noChangeAspect="1" noChangeArrowheads="1"/>
          </p:cNvPicPr>
          <p:nvPr/>
        </p:nvPicPr>
        <p:blipFill>
          <a:blip r:embed="rId5"/>
          <a:srcRect t="16790"/>
          <a:stretch>
            <a:fillRect/>
          </a:stretch>
        </p:blipFill>
        <p:spPr bwMode="auto">
          <a:xfrm>
            <a:off x="136478" y="3911707"/>
            <a:ext cx="4798006" cy="2660587"/>
          </a:xfrm>
          <a:prstGeom prst="rect">
            <a:avLst/>
          </a:prstGeom>
          <a:noFill/>
        </p:spPr>
      </p:pic>
      <p:pic>
        <p:nvPicPr>
          <p:cNvPr id="7" name="Picture 8" descr="Aline (L) &amp; Case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251" y="1570615"/>
            <a:ext cx="3228975" cy="2152650"/>
          </a:xfrm>
          <a:prstGeom prst="rect">
            <a:avLst/>
          </a:prstGeom>
          <a:noFill/>
        </p:spPr>
      </p:pic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2838589" y="3138475"/>
          <a:ext cx="3094538" cy="1546463"/>
        </p:xfrm>
        <a:graphic>
          <a:graphicData uri="http://schemas.openxmlformats.org/presentationml/2006/ole">
            <p:oleObj spid="_x0000_s3083" name="Acrobat Document" r:id="rId7" imgW="37185600" imgH="18605500" progId="">
              <p:embed/>
            </p:oleObj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86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85732"/>
            <a:ext cx="6100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General Field Updates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</a:rPr>
              <a:t>cont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</a:rPr>
              <a:t>May Day events</a:t>
            </a:r>
            <a:endParaRPr lang="en-US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http://proxy.storify.com/?url=http%3A%2F%2Fpbs.twimg.com%2Fmedia%2FBJNgpHwCUAAZG1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4028" y="1424224"/>
            <a:ext cx="3516636" cy="263747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3880" y="4081752"/>
            <a:ext cx="324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Senator Durbin (D-IL) in Chicago</a:t>
            </a:r>
            <a:endParaRPr lang="en-US" dirty="0"/>
          </a:p>
        </p:txBody>
      </p:sp>
      <p:pic>
        <p:nvPicPr>
          <p:cNvPr id="2052" name="Picture 4" descr="http://proxy.storify.com/?url=http%3A%2F%2Fpbs.twimg.com%2Fmedia%2FBJNMy3eCAAEwi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04997" y="1424224"/>
            <a:ext cx="3526448" cy="263747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4997" y="4081752"/>
            <a:ext cx="355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for Citizenship in Los Angeles</a:t>
            </a:r>
          </a:p>
        </p:txBody>
      </p:sp>
      <p:pic>
        <p:nvPicPr>
          <p:cNvPr id="2054" name="Picture 6" descr="http://pbs.twimg.com/media/BJODg7vCAAIqKI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53483" y="4452453"/>
            <a:ext cx="3006123" cy="224831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3483" y="4479145"/>
            <a:ext cx="1410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Immigration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march 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Boise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840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Reminders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423081" y="1583140"/>
            <a:ext cx="76563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2"/>
              </a:rPr>
              <a:t>Tuesday </a:t>
            </a:r>
            <a:r>
              <a:rPr lang="en-US" sz="2000" dirty="0">
                <a:hlinkClick r:id="rId2"/>
              </a:rPr>
              <a:t>Night is Family </a:t>
            </a:r>
            <a:r>
              <a:rPr lang="en-US" sz="2000" dirty="0" smtClean="0">
                <a:hlinkClick r:id="rId2"/>
              </a:rPr>
              <a:t>Night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3"/>
              </a:rPr>
              <a:t>In-District </a:t>
            </a:r>
            <a:r>
              <a:rPr lang="en-US" sz="2000" dirty="0">
                <a:hlinkClick r:id="rId3"/>
              </a:rPr>
              <a:t>meeting </a:t>
            </a:r>
            <a:r>
              <a:rPr lang="en-US" sz="2000" dirty="0" smtClean="0">
                <a:hlinkClick r:id="rId3"/>
              </a:rPr>
              <a:t>toolkits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4"/>
              </a:rPr>
              <a:t>Register </a:t>
            </a:r>
            <a:r>
              <a:rPr lang="en-US" sz="2000" dirty="0">
                <a:hlinkClick r:id="rId4"/>
              </a:rPr>
              <a:t>your faith </a:t>
            </a:r>
            <a:r>
              <a:rPr lang="en-US" sz="2000" dirty="0" smtClean="0">
                <a:hlinkClick r:id="rId4"/>
              </a:rPr>
              <a:t>actions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5"/>
              </a:rPr>
              <a:t>Share </a:t>
            </a:r>
            <a:r>
              <a:rPr lang="en-US" sz="2000" dirty="0">
                <a:hlinkClick r:id="rId5"/>
              </a:rPr>
              <a:t>your immigration </a:t>
            </a:r>
            <a:r>
              <a:rPr lang="en-US" sz="2000" dirty="0" smtClean="0">
                <a:hlinkClick r:id="rId5"/>
              </a:rPr>
              <a:t>story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6"/>
              </a:rPr>
              <a:t>Host </a:t>
            </a:r>
            <a:r>
              <a:rPr lang="en-US" sz="2000" dirty="0">
                <a:hlinkClick r:id="rId6"/>
              </a:rPr>
              <a:t>a family prayer </a:t>
            </a:r>
            <a:r>
              <a:rPr lang="en-US" sz="2000" dirty="0" smtClean="0">
                <a:hlinkClick r:id="rId6"/>
              </a:rPr>
              <a:t>vigil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7"/>
              </a:rPr>
              <a:t>Sign </a:t>
            </a:r>
            <a:r>
              <a:rPr lang="en-US" sz="2000" dirty="0">
                <a:hlinkClick r:id="rId7"/>
              </a:rPr>
              <a:t>on to IIC principles for immigration </a:t>
            </a:r>
            <a:r>
              <a:rPr lang="en-US" sz="2000" dirty="0" smtClean="0">
                <a:hlinkClick r:id="rId7"/>
              </a:rPr>
              <a:t>reform</a:t>
            </a:r>
            <a:endParaRPr lang="en-US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000" dirty="0" smtClean="0">
                <a:hlinkClick r:id="rId8"/>
              </a:rPr>
              <a:t>Spread </a:t>
            </a:r>
            <a:r>
              <a:rPr lang="en-US" sz="2000" dirty="0">
                <a:hlinkClick r:id="rId8"/>
              </a:rPr>
              <a:t>the word about IIC monthly webinars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4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s.tipjunkie.com/wp-content/uploads/2010/04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6333" y="3220871"/>
            <a:ext cx="3187258" cy="317663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1224" y="1282767"/>
            <a:ext cx="6784260" cy="5575233"/>
          </a:xfrm>
        </p:spPr>
        <p:txBody>
          <a:bodyPr>
            <a:normAutofit fontScale="32500" lnSpcReduction="20000"/>
          </a:bodyPr>
          <a:lstStyle/>
          <a:p>
            <a:pPr marL="117475" indent="-117475" defTabSz="0">
              <a:lnSpc>
                <a:spcPct val="120000"/>
              </a:lnSpc>
              <a:spcBef>
                <a:spcPts val="0"/>
              </a:spcBef>
              <a:buNone/>
            </a:pPr>
            <a:endParaRPr lang="en-US" sz="4000" b="1" dirty="0" smtClean="0"/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African American Ministers in Action: </a:t>
            </a:r>
            <a:r>
              <a:rPr lang="en-US" sz="4300" dirty="0" smtClean="0">
                <a:cs typeface="Arial" pitchFamily="34" charset="0"/>
              </a:rPr>
              <a:t>Leslie Malachi, </a:t>
            </a:r>
            <a:r>
              <a:rPr lang="en-US" sz="4300" dirty="0" smtClean="0">
                <a:cs typeface="Arial" pitchFamily="34" charset="0"/>
                <a:hlinkClick r:id="rId3"/>
              </a:rPr>
              <a:t>lmalachi@pfaw.org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American Jewish Committee: </a:t>
            </a:r>
            <a:r>
              <a:rPr lang="en-US" sz="4300" dirty="0" smtClean="0">
                <a:cs typeface="Arial" pitchFamily="34" charset="0"/>
              </a:rPr>
              <a:t>Chelsea Hanson, </a:t>
            </a:r>
            <a:r>
              <a:rPr lang="en-US" sz="4300" dirty="0" smtClean="0">
                <a:cs typeface="Arial" pitchFamily="34" charset="0"/>
                <a:hlinkClick r:id="rId4"/>
              </a:rPr>
              <a:t>hansonc@ajc.org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Bread for the World Institute: </a:t>
            </a:r>
            <a:r>
              <a:rPr lang="en-US" sz="4300" dirty="0" smtClean="0">
                <a:cs typeface="Arial" pitchFamily="34" charset="0"/>
              </a:rPr>
              <a:t>Andrew Wainer, </a:t>
            </a:r>
            <a:r>
              <a:rPr lang="en-US" sz="4300" dirty="0" smtClean="0">
                <a:cs typeface="Arial" pitchFamily="34" charset="0"/>
                <a:hlinkClick r:id="rId5"/>
              </a:rPr>
              <a:t>awainer@bread.org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Church World Service: </a:t>
            </a:r>
            <a:r>
              <a:rPr lang="en-US" sz="4300" dirty="0" smtClean="0">
                <a:cs typeface="Arial" pitchFamily="34" charset="0"/>
              </a:rPr>
              <a:t>Jen Smyers, </a:t>
            </a:r>
            <a:r>
              <a:rPr lang="en-US" sz="4300" dirty="0" smtClean="0">
                <a:cs typeface="Arial" pitchFamily="34" charset="0"/>
                <a:hlinkClick r:id="rId6"/>
              </a:rPr>
              <a:t>jsmyers@churchworldservice.org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Columban Center for Advocacy and Outreach: </a:t>
            </a:r>
            <a:r>
              <a:rPr lang="en-US" sz="4300" dirty="0" smtClean="0">
                <a:cs typeface="Arial" pitchFamily="34" charset="0"/>
              </a:rPr>
              <a:t>Chloe Schwabe, Cschwabe@columban.org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Disciples of Christ: </a:t>
            </a:r>
            <a:r>
              <a:rPr lang="en-US" sz="4300" dirty="0" smtClean="0">
                <a:cs typeface="Arial" pitchFamily="34" charset="0"/>
              </a:rPr>
              <a:t>Sharon Stanely, </a:t>
            </a:r>
            <a:r>
              <a:rPr lang="en-US" sz="4300" dirty="0" smtClean="0">
                <a:cs typeface="Arial" pitchFamily="34" charset="0"/>
                <a:hlinkClick r:id="rId7"/>
              </a:rPr>
              <a:t>sstanley@dhm.disciples.org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Episcopal Church: </a:t>
            </a:r>
            <a:r>
              <a:rPr lang="en-US" sz="4300" dirty="0" smtClean="0">
                <a:cs typeface="Arial" pitchFamily="34" charset="0"/>
              </a:rPr>
              <a:t>Katie Conway, </a:t>
            </a:r>
            <a:r>
              <a:rPr lang="en-US" sz="4300" dirty="0" smtClean="0">
                <a:cs typeface="Arial" pitchFamily="34" charset="0"/>
                <a:hlinkClick r:id="rId8"/>
              </a:rPr>
              <a:t>kconway@episcopalchurch.org</a:t>
            </a:r>
            <a:r>
              <a:rPr lang="en-US" sz="4300" dirty="0" smtClean="0">
                <a:cs typeface="Arial" pitchFamily="34" charset="0"/>
              </a:rPr>
              <a:t> 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Franciscan Action Network: </a:t>
            </a:r>
            <a:r>
              <a:rPr lang="en-US" sz="4300" dirty="0" smtClean="0">
                <a:cs typeface="Arial" pitchFamily="34" charset="0"/>
              </a:rPr>
              <a:t>Marie Lucey, </a:t>
            </a:r>
            <a:r>
              <a:rPr lang="en-US" sz="4300" dirty="0" smtClean="0">
                <a:cs typeface="Arial" pitchFamily="34" charset="0"/>
                <a:hlinkClick r:id="rId9"/>
              </a:rPr>
              <a:t>lucey@franciscanaction.org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Friends Committee on National Legislation: </a:t>
            </a:r>
            <a:r>
              <a:rPr lang="en-US" sz="4300" dirty="0" smtClean="0">
                <a:cs typeface="Arial" pitchFamily="34" charset="0"/>
              </a:rPr>
              <a:t>Ruth Flower, </a:t>
            </a:r>
            <a:r>
              <a:rPr lang="en-US" sz="4300" dirty="0" smtClean="0">
                <a:cs typeface="Arial" pitchFamily="34" charset="0"/>
                <a:hlinkClick r:id="rId10"/>
              </a:rPr>
              <a:t>flower@fcnl.org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Hebrew Immigrant Aid Society: </a:t>
            </a:r>
            <a:r>
              <a:rPr lang="en-US" sz="4300" dirty="0" smtClean="0">
                <a:cs typeface="Arial" pitchFamily="34" charset="0"/>
              </a:rPr>
              <a:t>Liza Lieberman, </a:t>
            </a:r>
            <a:r>
              <a:rPr lang="en-US" sz="4300" dirty="0" smtClean="0">
                <a:cs typeface="Arial" pitchFamily="34" charset="0"/>
                <a:hlinkClick r:id="rId11"/>
              </a:rPr>
              <a:t>liza.lieberman@hias.org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Interfaith Worker Justice: </a:t>
            </a:r>
            <a:r>
              <a:rPr lang="en-US" sz="4300" dirty="0" smtClean="0">
                <a:cs typeface="Arial" pitchFamily="34" charset="0"/>
              </a:rPr>
              <a:t>Michael Livingston, </a:t>
            </a:r>
            <a:r>
              <a:rPr lang="en-US" sz="4300" dirty="0" smtClean="0">
                <a:cs typeface="Arial" pitchFamily="34" charset="0"/>
                <a:hlinkClick r:id="rId12"/>
              </a:rPr>
              <a:t>mlivingston@iwj.org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Irish Apostolate USA: </a:t>
            </a:r>
            <a:r>
              <a:rPr lang="en-US" sz="4300" dirty="0" smtClean="0">
                <a:cs typeface="Arial" pitchFamily="34" charset="0"/>
              </a:rPr>
              <a:t>Geri Garvey, </a:t>
            </a:r>
            <a:r>
              <a:rPr lang="en-US" sz="4300" dirty="0" smtClean="0">
                <a:cs typeface="Arial" pitchFamily="34" charset="0"/>
                <a:hlinkClick r:id="rId13"/>
              </a:rPr>
              <a:t>administrator@usairish.org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Islamic Information Center: </a:t>
            </a:r>
            <a:r>
              <a:rPr lang="en-US" sz="4300" dirty="0" smtClean="0">
                <a:cs typeface="Arial" pitchFamily="34" charset="0"/>
              </a:rPr>
              <a:t>Hajar Hosseini, </a:t>
            </a:r>
            <a:r>
              <a:rPr lang="en-US" sz="4300" dirty="0" smtClean="0">
                <a:cs typeface="Arial" pitchFamily="34" charset="0"/>
                <a:hlinkClick r:id="rId14"/>
              </a:rPr>
              <a:t>hosseini@islamicinformationcenter.org</a:t>
            </a:r>
            <a:endParaRPr lang="en-US" sz="4300" b="1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Jesuit Refugee Service/USA, </a:t>
            </a:r>
            <a:r>
              <a:rPr lang="en-US" sz="4300" dirty="0" smtClean="0">
                <a:cs typeface="Arial" pitchFamily="34" charset="0"/>
              </a:rPr>
              <a:t>Shaina Aber, </a:t>
            </a:r>
            <a:r>
              <a:rPr lang="en-US" sz="4300" dirty="0" smtClean="0">
                <a:cs typeface="Arial" pitchFamily="34" charset="0"/>
                <a:hlinkClick r:id="rId15"/>
              </a:rPr>
              <a:t>saber@jesuit.org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Jewish Council for Public Affairs: </a:t>
            </a:r>
            <a:r>
              <a:rPr lang="en-US" sz="4300" dirty="0" smtClean="0">
                <a:cs typeface="Arial" pitchFamily="34" charset="0"/>
              </a:rPr>
              <a:t>Elyssa Koidin, </a:t>
            </a:r>
            <a:r>
              <a:rPr lang="en-US" sz="4300" dirty="0" smtClean="0">
                <a:cs typeface="Arial" pitchFamily="34" charset="0"/>
                <a:hlinkClick r:id="rId16"/>
              </a:rPr>
              <a:t>ekoidin@thejcpa.org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Lutheran Immigration and Refugee Service: </a:t>
            </a:r>
            <a:r>
              <a:rPr lang="en-US" sz="4300" dirty="0" smtClean="0">
                <a:cs typeface="Arial" pitchFamily="34" charset="0"/>
              </a:rPr>
              <a:t>Nora Skelly, </a:t>
            </a:r>
            <a:r>
              <a:rPr lang="en-US" sz="4300" dirty="0" smtClean="0">
                <a:cs typeface="Arial" pitchFamily="34" charset="0"/>
                <a:hlinkClick r:id="rId17"/>
              </a:rPr>
              <a:t>nskelly@lirs.org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Mennonite Central Committee: </a:t>
            </a:r>
            <a:r>
              <a:rPr lang="en-US" sz="4300" dirty="0" smtClean="0">
                <a:cs typeface="Arial" pitchFamily="34" charset="0"/>
              </a:rPr>
              <a:t>Tammy Alexander, </a:t>
            </a:r>
            <a:r>
              <a:rPr lang="en-US" sz="4300" dirty="0" smtClean="0">
                <a:cs typeface="Arial" pitchFamily="34" charset="0"/>
                <a:hlinkClick r:id="rId18"/>
              </a:rPr>
              <a:t>talexander@mcc.org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Muslim Public Affairs Council: </a:t>
            </a:r>
            <a:r>
              <a:rPr lang="en-US" sz="4300" dirty="0" smtClean="0">
                <a:cs typeface="Arial" pitchFamily="34" charset="0"/>
              </a:rPr>
              <a:t>Hoda Elshishtawy, </a:t>
            </a:r>
            <a:r>
              <a:rPr lang="en-US" sz="4300" dirty="0" smtClean="0">
                <a:cs typeface="Arial" pitchFamily="34" charset="0"/>
                <a:hlinkClick r:id="rId19"/>
              </a:rPr>
              <a:t>hoda@mpac.org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Sisters of the Good Shepherd: </a:t>
            </a:r>
            <a:r>
              <a:rPr lang="en-US" sz="4300" dirty="0" smtClean="0">
                <a:cs typeface="Arial" pitchFamily="34" charset="0"/>
              </a:rPr>
              <a:t>Larry Couch, </a:t>
            </a:r>
            <a:r>
              <a:rPr lang="en-US" sz="4300" dirty="0" smtClean="0">
                <a:cs typeface="Arial" pitchFamily="34" charset="0"/>
                <a:hlinkClick r:id="rId20"/>
              </a:rPr>
              <a:t>lclobbyist@gsadvocacy.org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NETWORK: </a:t>
            </a:r>
            <a:r>
              <a:rPr lang="en-US" sz="4300" dirty="0" smtClean="0">
                <a:cs typeface="Arial" pitchFamily="34" charset="0"/>
              </a:rPr>
              <a:t>Ashley Wilson, </a:t>
            </a:r>
            <a:r>
              <a:rPr lang="en-US" sz="4300" dirty="0" smtClean="0">
                <a:cs typeface="Arial" pitchFamily="34" charset="0"/>
                <a:hlinkClick r:id="rId21"/>
              </a:rPr>
              <a:t>awilson@networklobby.org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Pax Christi: </a:t>
            </a:r>
            <a:r>
              <a:rPr lang="en-US" sz="4300" dirty="0" smtClean="0">
                <a:cs typeface="Arial" pitchFamily="34" charset="0"/>
              </a:rPr>
              <a:t>Scott Wright, </a:t>
            </a:r>
            <a:r>
              <a:rPr lang="en-US" sz="4300" dirty="0" smtClean="0">
                <a:cs typeface="Arial" pitchFamily="34" charset="0"/>
                <a:hlinkClick r:id="rId22"/>
              </a:rPr>
              <a:t>scott@tassc.org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PICO: </a:t>
            </a:r>
            <a:r>
              <a:rPr lang="en-US" sz="4300" dirty="0" smtClean="0">
                <a:cs typeface="Arial" pitchFamily="34" charset="0"/>
              </a:rPr>
              <a:t>Heidi Thompson, </a:t>
            </a:r>
            <a:r>
              <a:rPr lang="en-US" sz="4300" dirty="0" smtClean="0">
                <a:cs typeface="Arial" pitchFamily="34" charset="0"/>
                <a:hlinkClick r:id="rId23"/>
              </a:rPr>
              <a:t>hthompson@piconetwork.org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Presbyterian Church, USA: </a:t>
            </a:r>
            <a:r>
              <a:rPr lang="en-US" sz="4300" dirty="0" smtClean="0">
                <a:cs typeface="Arial" pitchFamily="34" charset="0"/>
              </a:rPr>
              <a:t>Melissa Davis, </a:t>
            </a:r>
            <a:r>
              <a:rPr lang="en-US" sz="4300" dirty="0" smtClean="0">
                <a:cs typeface="Arial" pitchFamily="34" charset="0"/>
                <a:hlinkClick r:id="rId24"/>
              </a:rPr>
              <a:t>melissa.davis@pcusa.org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Sisters of Mercy of the Americas: </a:t>
            </a:r>
            <a:r>
              <a:rPr lang="en-US" sz="4300" dirty="0" smtClean="0">
                <a:cs typeface="Arial" pitchFamily="34" charset="0"/>
              </a:rPr>
              <a:t>Ryan Murphy, </a:t>
            </a:r>
            <a:r>
              <a:rPr lang="en-US" sz="4300" dirty="0" smtClean="0">
                <a:cs typeface="Arial" pitchFamily="34" charset="0"/>
                <a:hlinkClick r:id="rId25"/>
              </a:rPr>
              <a:t>rmurphy@sistersofmercy.org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Sojourners: </a:t>
            </a:r>
            <a:r>
              <a:rPr lang="en-US" sz="4300" dirty="0" smtClean="0">
                <a:cs typeface="Arial" pitchFamily="34" charset="0"/>
              </a:rPr>
              <a:t>Ivone Guillen, </a:t>
            </a:r>
            <a:r>
              <a:rPr lang="en-US" sz="4300" dirty="0" smtClean="0">
                <a:cs typeface="Arial" pitchFamily="34" charset="0"/>
                <a:hlinkClick r:id="rId26"/>
              </a:rPr>
              <a:t>iguillen@sojo.net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Union for Reform Judaism</a:t>
            </a:r>
            <a:r>
              <a:rPr lang="en-US" sz="4300" dirty="0" smtClean="0">
                <a:cs typeface="Arial" pitchFamily="34" charset="0"/>
              </a:rPr>
              <a:t>: Sarah Krinsky, </a:t>
            </a:r>
            <a:r>
              <a:rPr lang="en-US" sz="4300" dirty="0" smtClean="0">
                <a:cs typeface="Arial" pitchFamily="34" charset="0"/>
                <a:hlinkClick r:id="rId27"/>
              </a:rPr>
              <a:t>askrinsky@rac.org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Unitarian Universalist Association: </a:t>
            </a:r>
            <a:r>
              <a:rPr lang="en-US" sz="4300" dirty="0" smtClean="0">
                <a:cs typeface="Arial" pitchFamily="34" charset="0"/>
              </a:rPr>
              <a:t>Jen Toth, </a:t>
            </a:r>
            <a:r>
              <a:rPr lang="en-US" sz="4300" dirty="0" smtClean="0">
                <a:cs typeface="Arial" pitchFamily="34" charset="0"/>
                <a:hlinkClick r:id="rId28"/>
              </a:rPr>
              <a:t>JToth@uua.org</a:t>
            </a:r>
            <a:r>
              <a:rPr lang="en-US" sz="4300" dirty="0" smtClean="0">
                <a:cs typeface="Arial" pitchFamily="34" charset="0"/>
              </a:rPr>
              <a:t> </a:t>
            </a: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United Church of Christ: </a:t>
            </a:r>
            <a:r>
              <a:rPr lang="en-US" sz="4300" dirty="0" smtClean="0">
                <a:cs typeface="Arial" pitchFamily="34" charset="0"/>
              </a:rPr>
              <a:t>Rev. Mari Castellanos, </a:t>
            </a:r>
            <a:r>
              <a:rPr lang="en-US" sz="4300" dirty="0" smtClean="0">
                <a:cs typeface="Arial" pitchFamily="34" charset="0"/>
                <a:hlinkClick r:id="rId29"/>
              </a:rPr>
              <a:t>castellm@ucc.org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United Methodist Church: </a:t>
            </a:r>
            <a:r>
              <a:rPr lang="en-US" sz="4300" dirty="0" smtClean="0">
                <a:cs typeface="Arial" pitchFamily="34" charset="0"/>
              </a:rPr>
              <a:t>Bill Mefford, </a:t>
            </a:r>
            <a:r>
              <a:rPr lang="en-US" sz="4300" dirty="0" smtClean="0">
                <a:cs typeface="Arial" pitchFamily="34" charset="0"/>
                <a:hlinkClick r:id="rId30"/>
              </a:rPr>
              <a:t>bmefford@umc-gbcs.org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UNITED SIHKS</a:t>
            </a:r>
            <a:r>
              <a:rPr lang="en-US" sz="4300" dirty="0" smtClean="0">
                <a:cs typeface="Arial" pitchFamily="34" charset="0"/>
              </a:rPr>
              <a:t>: Harpreet Singh, </a:t>
            </a:r>
            <a:r>
              <a:rPr lang="en-US" sz="4300" dirty="0" smtClean="0">
                <a:cs typeface="Arial" pitchFamily="34" charset="0"/>
                <a:hlinkClick r:id="rId31"/>
              </a:rPr>
              <a:t>harpreet.singh@unitedsikhs.org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U.S. Conference of Catholic Bishops: </a:t>
            </a:r>
            <a:r>
              <a:rPr lang="en-US" sz="4300" dirty="0" smtClean="0">
                <a:cs typeface="Arial" pitchFamily="34" charset="0"/>
              </a:rPr>
              <a:t>Kevin Appleby, </a:t>
            </a:r>
            <a:r>
              <a:rPr lang="en-US" sz="4300" dirty="0" smtClean="0">
                <a:cs typeface="Arial" pitchFamily="34" charset="0"/>
                <a:hlinkClick r:id="rId32"/>
              </a:rPr>
              <a:t>kappleby@usccb.org</a:t>
            </a:r>
            <a:endParaRPr lang="en-US" sz="4300" dirty="0" smtClean="0">
              <a:cs typeface="Arial" pitchFamily="34" charset="0"/>
            </a:endParaRPr>
          </a:p>
          <a:p>
            <a:pPr marL="117475" indent="-117475" defTabSz="0">
              <a:lnSpc>
                <a:spcPts val="1340"/>
              </a:lnSpc>
              <a:spcBef>
                <a:spcPts val="0"/>
              </a:spcBef>
            </a:pPr>
            <a:r>
              <a:rPr lang="en-US" sz="4300" b="1" dirty="0" smtClean="0">
                <a:cs typeface="Arial" pitchFamily="34" charset="0"/>
              </a:rPr>
              <a:t>World Relief: </a:t>
            </a:r>
            <a:r>
              <a:rPr lang="en-US" sz="4300" dirty="0" smtClean="0">
                <a:cs typeface="Arial" pitchFamily="34" charset="0"/>
              </a:rPr>
              <a:t>Jenny Yang, </a:t>
            </a:r>
            <a:r>
              <a:rPr lang="en-US" sz="4300" dirty="0" smtClean="0">
                <a:cs typeface="Arial" pitchFamily="34" charset="0"/>
                <a:hlinkClick r:id="rId33"/>
              </a:rPr>
              <a:t>jgyang@worldrelief.org</a:t>
            </a:r>
            <a:endParaRPr lang="en-US" sz="4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IIC Contacts by Organization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4" y="1446663"/>
            <a:ext cx="903905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The Jewish Social Justice Roundtable invites you to…</a:t>
            </a:r>
          </a:p>
          <a:p>
            <a:pPr lvl="0"/>
            <a:endParaRPr lang="en-US" sz="1600" dirty="0"/>
          </a:p>
          <a:p>
            <a:pPr lvl="0" algn="ctr"/>
            <a:r>
              <a:rPr lang="en-US" sz="2000" b="1" dirty="0" smtClean="0"/>
              <a:t>Webinar Training to prepare for In-District Lobby Visits</a:t>
            </a:r>
          </a:p>
          <a:p>
            <a:pPr lvl="0" algn="ctr"/>
            <a:r>
              <a:rPr lang="en-US" sz="2000" b="1" i="1" dirty="0" smtClean="0"/>
              <a:t>TOMORROW</a:t>
            </a:r>
            <a:r>
              <a:rPr lang="en-US" sz="2000" b="1" dirty="0" smtClean="0"/>
              <a:t> – Tuesday, May 7</a:t>
            </a:r>
            <a:r>
              <a:rPr lang="en-US" sz="2000" b="1" baseline="30000" dirty="0" smtClean="0"/>
              <a:t>th</a:t>
            </a:r>
            <a:endParaRPr lang="en-US" sz="2000" b="1" dirty="0" smtClean="0"/>
          </a:p>
          <a:p>
            <a:pPr lvl="0" algn="ctr"/>
            <a:r>
              <a:rPr lang="en-US" sz="2000" b="1" dirty="0" smtClean="0"/>
              <a:t>3-5pm EST</a:t>
            </a:r>
          </a:p>
          <a:p>
            <a:pPr lvl="0"/>
            <a:endParaRPr lang="en-US" sz="1600" dirty="0"/>
          </a:p>
          <a:p>
            <a:pPr algn="just"/>
            <a:r>
              <a:rPr lang="en-US" dirty="0"/>
              <a:t>The Jewish Social Justice Roundtable invites you to a training, led by JOIN for Justice, </a:t>
            </a:r>
            <a:r>
              <a:rPr lang="en-US" dirty="0" smtClean="0"/>
              <a:t>the National Council of Jewish Women (NCJW) </a:t>
            </a:r>
            <a:r>
              <a:rPr lang="en-US" dirty="0"/>
              <a:t>and </a:t>
            </a:r>
            <a:r>
              <a:rPr lang="en-US" dirty="0" smtClean="0"/>
              <a:t>the Jewish Council for Public Affairs (JCPA) </a:t>
            </a:r>
            <a:r>
              <a:rPr lang="en-US" dirty="0"/>
              <a:t>to help prepare Jewish communities to meet with your members of Congress about immigration reform </a:t>
            </a:r>
            <a:r>
              <a:rPr lang="en-US" b="1" dirty="0"/>
              <a:t>during the Memorial Day recess – May 27-31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training will cover: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how to share stories to legislators to show </a:t>
            </a:r>
            <a:r>
              <a:rPr lang="en-US" sz="1600" dirty="0" smtClean="0"/>
              <a:t>your community’s commitment </a:t>
            </a:r>
            <a:r>
              <a:rPr lang="en-US" sz="1600" dirty="0"/>
              <a:t>to immigration </a:t>
            </a:r>
            <a:r>
              <a:rPr lang="en-US" sz="1600" dirty="0" smtClean="0"/>
              <a:t>reform,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how </a:t>
            </a:r>
            <a:r>
              <a:rPr lang="en-US" sz="1600" dirty="0"/>
              <a:t>to demonstrate enough power to the </a:t>
            </a:r>
            <a:r>
              <a:rPr lang="en-US" sz="1600" dirty="0" smtClean="0"/>
              <a:t>legislators,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how </a:t>
            </a:r>
            <a:r>
              <a:rPr lang="en-US" sz="1600" dirty="0"/>
              <a:t>to appeal to each individual legislators’ interests, </a:t>
            </a:r>
            <a:r>
              <a:rPr lang="en-US" sz="1600" dirty="0" smtClean="0"/>
              <a:t>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how </a:t>
            </a:r>
            <a:r>
              <a:rPr lang="en-US" sz="1600" dirty="0"/>
              <a:t>to run effective meetings with congressional offices.</a:t>
            </a:r>
          </a:p>
          <a:p>
            <a:pPr fontAlgn="base"/>
            <a:endParaRPr lang="en-US" dirty="0"/>
          </a:p>
          <a:p>
            <a:pPr algn="ctr" fontAlgn="base"/>
            <a:r>
              <a:rPr lang="en-US" sz="1600" dirty="0" smtClean="0"/>
              <a:t>Learn more at </a:t>
            </a:r>
            <a:r>
              <a:rPr lang="en-US" sz="1600" dirty="0" smtClean="0">
                <a:hlinkClick r:id="rId2"/>
              </a:rPr>
              <a:t>www.jewishsocialjustice.org</a:t>
            </a:r>
            <a:r>
              <a:rPr lang="en-US" sz="1600" dirty="0" smtClean="0"/>
              <a:t> and contact Abby with any questions at </a:t>
            </a:r>
            <a:r>
              <a:rPr lang="en-US" sz="1600" dirty="0" smtClean="0">
                <a:hlinkClick r:id="rId3"/>
              </a:rPr>
              <a:t>alevine@jewishsocialjustice.org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Upcoming Opportunity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94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6" y="2142699"/>
            <a:ext cx="888469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en-US" sz="2000" dirty="0" smtClean="0"/>
              <a:t>4:00		Welcome </a:t>
            </a:r>
            <a:r>
              <a:rPr lang="en-US" sz="2000" dirty="0"/>
              <a:t>&amp;</a:t>
            </a:r>
            <a:r>
              <a:rPr lang="en-US" sz="2000" dirty="0" smtClean="0"/>
              <a:t> overview</a:t>
            </a:r>
          </a:p>
          <a:p>
            <a:pPr>
              <a:lnSpc>
                <a:spcPct val="175000"/>
              </a:lnSpc>
            </a:pPr>
            <a:r>
              <a:rPr lang="en-US" sz="2000" dirty="0" smtClean="0"/>
              <a:t>4:05		Discuss potential enforcement and due process amendments</a:t>
            </a:r>
          </a:p>
          <a:p>
            <a:pPr>
              <a:lnSpc>
                <a:spcPct val="175000"/>
              </a:lnSpc>
            </a:pPr>
            <a:r>
              <a:rPr lang="en-US" sz="2000" dirty="0" smtClean="0"/>
              <a:t>4:15		Discuss potential </a:t>
            </a:r>
            <a:r>
              <a:rPr lang="en-US" sz="2000" dirty="0"/>
              <a:t>amendments that would address root causes of </a:t>
            </a:r>
            <a:r>
              <a:rPr lang="en-US" sz="2000" dirty="0" smtClean="0"/>
              <a:t>migration 4:25		Discuss potential refugee/asylum </a:t>
            </a:r>
            <a:r>
              <a:rPr lang="en-US" sz="2000" dirty="0"/>
              <a:t>and family immigration </a:t>
            </a:r>
            <a:r>
              <a:rPr lang="en-US" sz="2000" dirty="0" smtClean="0"/>
              <a:t>amendments</a:t>
            </a:r>
          </a:p>
          <a:p>
            <a:pPr>
              <a:lnSpc>
                <a:spcPct val="175000"/>
              </a:lnSpc>
            </a:pPr>
            <a:r>
              <a:rPr lang="en-US" sz="2000" dirty="0" smtClean="0"/>
              <a:t>4:35		Field Update and how YOU can weigh in with elected officials</a:t>
            </a:r>
          </a:p>
          <a:p>
            <a:pPr>
              <a:lnSpc>
                <a:spcPct val="175000"/>
              </a:lnSpc>
            </a:pPr>
            <a:r>
              <a:rPr lang="en-US" sz="2000" dirty="0" smtClean="0"/>
              <a:t>4:45		Q&amp;A</a:t>
            </a:r>
          </a:p>
          <a:p>
            <a:pPr>
              <a:lnSpc>
                <a:spcPct val="175000"/>
              </a:lnSpc>
            </a:pPr>
            <a:r>
              <a:rPr lang="en-US" sz="2000" dirty="0" smtClean="0"/>
              <a:t>4:55		Conclude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527" y="272085"/>
            <a:ext cx="444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AGENDA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237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422210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Enforcement and Due Process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956" y="1564195"/>
            <a:ext cx="883504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 introduced, the bill would…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Require additional resources for border security, including: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$6.5 billion in resources, including fencing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Increased border prosecutions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Enhance government oversight border, including: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Immigration Ombudsman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DHS border oversight taskforce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Use of force policy development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Increased </a:t>
            </a:r>
            <a:r>
              <a:rPr lang="en-US" sz="2000" dirty="0" smtClean="0"/>
              <a:t>training</a:t>
            </a:r>
            <a:endParaRPr lang="en-US" sz="2000" dirty="0"/>
          </a:p>
          <a:p>
            <a:endParaRPr lang="en-US" sz="1100" b="1" dirty="0" smtClean="0"/>
          </a:p>
          <a:p>
            <a:r>
              <a:rPr lang="en-US" sz="2000" b="1" dirty="0" smtClean="0"/>
              <a:t>We Need to…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Encourage Senators to instate a </a:t>
            </a:r>
            <a:r>
              <a:rPr lang="en-US" sz="2000" dirty="0"/>
              <a:t>uniform complaint </a:t>
            </a:r>
            <a:r>
              <a:rPr lang="en-US" sz="2000" dirty="0" smtClean="0"/>
              <a:t>process, fix ATEP and </a:t>
            </a:r>
            <a:r>
              <a:rPr lang="en-US" sz="2000" dirty="0"/>
              <a:t>Operation </a:t>
            </a:r>
            <a:r>
              <a:rPr lang="en-US" sz="2000" dirty="0" smtClean="0"/>
              <a:t>Streamline, allow NGO </a:t>
            </a:r>
            <a:r>
              <a:rPr lang="en-US" sz="2000" dirty="0"/>
              <a:t>access to CBP </a:t>
            </a:r>
            <a:r>
              <a:rPr lang="en-US" sz="2000" dirty="0" smtClean="0"/>
              <a:t>facilities, guarantee due process, and install safe repatriation protocols.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Urge legislators to address border waiver expansion, number of port-of-entry officers, and accountability of DHS and the National Guard.</a:t>
            </a:r>
            <a:endParaRPr lang="en-US" sz="20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36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4" y="1446663"/>
            <a:ext cx="89162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 introduced, the bill would</a:t>
            </a:r>
            <a:r>
              <a:rPr lang="en-US" sz="2000" b="1" dirty="0" smtClean="0"/>
              <a:t>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…not address root causes of migration!</a:t>
            </a:r>
            <a:endParaRPr lang="en-US" sz="2000" dirty="0"/>
          </a:p>
          <a:p>
            <a:endParaRPr lang="en-US" sz="2000" b="1" dirty="0"/>
          </a:p>
          <a:p>
            <a:r>
              <a:rPr lang="en-US" sz="2000" b="1" dirty="0"/>
              <a:t>We need to</a:t>
            </a:r>
            <a:r>
              <a:rPr lang="en-US" sz="2000" b="1" dirty="0" smtClean="0"/>
              <a:t>…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Encourage Senators to address the “push factors” that contribute to unauthorized immigration by investing in sustainable economic development that: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/>
              <a:t>Targets poverty eradication and sustainable growth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/>
              <a:t>Prioritizes education, training, and local investment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/>
              <a:t>Focuses resources on women and girls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Encourage Senators to seek smart, effective ways to reshape the financial systems that unduly burden vulnerable populations.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Make the case that if this legislation is intended to fix the broken immigration system, then we as a country have to truly understand our role and how it impacts the various countries of origin.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Root Causes of Migration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1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8" y="1364188"/>
            <a:ext cx="883504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As introduced, the bill </a:t>
            </a:r>
            <a:r>
              <a:rPr lang="en-US" sz="2000" b="1" dirty="0" smtClean="0"/>
              <a:t>would:</a:t>
            </a:r>
            <a:endParaRPr lang="en-US" sz="20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Remove the one-year </a:t>
            </a:r>
            <a:r>
              <a:rPr lang="en-US" sz="2000" dirty="0"/>
              <a:t>filing deadline for asylum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Keep </a:t>
            </a:r>
            <a:r>
              <a:rPr lang="en-US" sz="2000" dirty="0"/>
              <a:t>refugee families together who currently are separated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Improve </a:t>
            </a:r>
            <a:r>
              <a:rPr lang="en-US" sz="2000" dirty="0"/>
              <a:t>the efficiency and process of </a:t>
            </a:r>
            <a:r>
              <a:rPr lang="en-US" sz="2000" dirty="0" smtClean="0"/>
              <a:t>refugee system and special </a:t>
            </a:r>
            <a:r>
              <a:rPr lang="en-US" sz="2000" dirty="0"/>
              <a:t>immigrant visa application process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Provide </a:t>
            </a:r>
            <a:r>
              <a:rPr lang="en-US" sz="2000" dirty="0"/>
              <a:t>legal status to stateless people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Allow </a:t>
            </a:r>
            <a:r>
              <a:rPr lang="en-US" sz="2000" dirty="0"/>
              <a:t>the Administration to designate groups of humanitarian concern who share common characteristics that identify them as targets of persecution as eligible for resettlement</a:t>
            </a:r>
          </a:p>
          <a:p>
            <a:endParaRPr lang="en-US" sz="1100" b="1" dirty="0"/>
          </a:p>
          <a:p>
            <a:r>
              <a:rPr lang="en-US" sz="2000" b="1" dirty="0" smtClean="0"/>
              <a:t>We need to: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Urge </a:t>
            </a:r>
            <a:r>
              <a:rPr lang="en-US" sz="2000" dirty="0"/>
              <a:t>Senators to defend </a:t>
            </a:r>
            <a:r>
              <a:rPr lang="en-US" sz="2000" dirty="0" smtClean="0"/>
              <a:t>these provisions and </a:t>
            </a:r>
            <a:r>
              <a:rPr lang="en-US" sz="2000" dirty="0"/>
              <a:t>vote NO to amendments that could forever prevent </a:t>
            </a:r>
            <a:r>
              <a:rPr lang="en-US" sz="2000" dirty="0" smtClean="0"/>
              <a:t>vulnerable individuals from </a:t>
            </a:r>
            <a:r>
              <a:rPr lang="en-US" sz="2000" dirty="0"/>
              <a:t>seeking asylum or returning to their country of origin for </a:t>
            </a:r>
            <a:r>
              <a:rPr lang="en-US" sz="2000" dirty="0" smtClean="0"/>
              <a:t>humanitarian causes.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Make the case that reforming our broken immigration system presents the opportunity to also fix the broken refugee and asylum systems.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Remind </a:t>
            </a:r>
            <a:r>
              <a:rPr lang="en-US" sz="2000" dirty="0"/>
              <a:t>elected officials that the U.S. has a long history of welcoming vulnerable populations – such as refugees and asylees – to our nation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Refugees and Asylum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5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884" y="1479800"/>
            <a:ext cx="88281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As introduced, the </a:t>
            </a:r>
            <a:r>
              <a:rPr lang="en-US" sz="2000" b="1" dirty="0"/>
              <a:t>bill would…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More quickly reunite LPRs with their spouses and children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Integrate positive fixes for spouses, fiancées, and minor children of LPRs,  as well as stepchildren, widows, orphans, separated kids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Reduce the backlog, recapture unused visas, and increase per-country caps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Permit some family members with approved petitions awaiting green cards to work and live in the U.S. through the “v-visa”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Allow family members to visit the U.S. for up to 60 days per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Allow individuals applying for citizenship to include in their applications their spouse and minor children as derivatives.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Introduce two merit-based systems, in addition to family &amp; employment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Prevent U.S. citizens from sponsoring their siblings or married kids over 30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We need to…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Urge Senators to ensure that siblings and adult children of U.S. citizens are included in the family provisions of the bill.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Family Immigration System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8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59" y="2605851"/>
            <a:ext cx="86253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</a:rPr>
              <a:t>How Can I Help???</a:t>
            </a:r>
          </a:p>
          <a:p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Funny you should ask…</a:t>
            </a:r>
            <a:endParaRPr 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809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44" y="1446663"/>
            <a:ext cx="90390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Senate Judiciary Committee markup dates: 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en-US" sz="2800" b="1" dirty="0" smtClean="0"/>
              <a:t>May 9</a:t>
            </a:r>
            <a:r>
              <a:rPr lang="en-US" sz="2800" b="1" baseline="30000" dirty="0" smtClean="0"/>
              <a:t>th</a:t>
            </a:r>
          </a:p>
          <a:p>
            <a:pPr marL="3086100" lvl="6" indent="-342900">
              <a:buFont typeface="Arial" pitchFamily="34" charset="0"/>
              <a:buChar char="•"/>
            </a:pPr>
            <a:r>
              <a:rPr lang="en-US" sz="2800" b="1" dirty="0" smtClean="0"/>
              <a:t>May 14</a:t>
            </a:r>
            <a:r>
              <a:rPr lang="en-US" sz="2800" b="1" baseline="30000" dirty="0" smtClean="0"/>
              <a:t>th</a:t>
            </a:r>
            <a:endParaRPr lang="en-US" sz="2800" b="1" dirty="0"/>
          </a:p>
          <a:p>
            <a:pPr marL="3086100" lvl="6" indent="-342900">
              <a:buFont typeface="Arial" pitchFamily="34" charset="0"/>
              <a:buChar char="•"/>
            </a:pPr>
            <a:r>
              <a:rPr lang="en-US" sz="2800" b="1" dirty="0" smtClean="0"/>
              <a:t>May 16</a:t>
            </a:r>
            <a:r>
              <a:rPr lang="en-US" sz="2800" b="1" baseline="30000" dirty="0" smtClean="0"/>
              <a:t>th</a:t>
            </a:r>
            <a:endParaRPr lang="en-US" sz="2800" b="1" dirty="0"/>
          </a:p>
          <a:p>
            <a:pPr marL="3086100" lvl="6" indent="-342900">
              <a:buFont typeface="Arial" pitchFamily="34" charset="0"/>
              <a:buChar char="•"/>
            </a:pPr>
            <a:r>
              <a:rPr lang="en-US" sz="2800" b="1" dirty="0" smtClean="0"/>
              <a:t>May 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-24</a:t>
            </a:r>
            <a:r>
              <a:rPr lang="en-US" sz="2800" b="1" baseline="30000" dirty="0" smtClean="0"/>
              <a:t>th</a:t>
            </a:r>
            <a:endParaRPr lang="en-US" sz="2800" b="1" dirty="0" smtClean="0"/>
          </a:p>
          <a:p>
            <a:pPr lvl="0"/>
            <a:endParaRPr lang="en-US" sz="2000" dirty="0" smtClean="0"/>
          </a:p>
          <a:p>
            <a:pPr algn="ctr"/>
            <a:r>
              <a:rPr lang="en-US" sz="2000" dirty="0" smtClean="0"/>
              <a:t>On each morning of the markup, </a:t>
            </a:r>
            <a:r>
              <a:rPr lang="en-US" sz="2800" b="1" dirty="0"/>
              <a:t>CALL </a:t>
            </a:r>
            <a:r>
              <a:rPr lang="en-US" sz="2800" b="1" dirty="0" smtClean="0"/>
              <a:t>1-866-940-2439</a:t>
            </a:r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hear about amendments and urge your Senators to support or oppose amendments that will impact our communities.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IIC will send action alerts on the morning of each day with information on what amendments will be considered.  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Urge everyone to sign up for alerts </a:t>
            </a:r>
            <a:r>
              <a:rPr lang="en-US" sz="2000" dirty="0"/>
              <a:t>at </a:t>
            </a:r>
            <a:r>
              <a:rPr lang="en-US" sz="2000" u="sng" dirty="0">
                <a:hlinkClick r:id="rId2"/>
              </a:rPr>
              <a:t>www.interfaithimmigration.org</a:t>
            </a:r>
            <a:r>
              <a:rPr lang="en-US" sz="2000" dirty="0" smtClean="0"/>
              <a:t>.</a:t>
            </a:r>
            <a:r>
              <a:rPr lang="en-US" sz="2000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Participate in the Markup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6" y="1446663"/>
            <a:ext cx="86526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Memorial </a:t>
            </a:r>
            <a:r>
              <a:rPr lang="en-US" sz="2800" b="1" dirty="0"/>
              <a:t>Day Recess: May </a:t>
            </a:r>
            <a:r>
              <a:rPr lang="en-US" sz="2800" b="1" dirty="0" smtClean="0"/>
              <a:t>27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– June 3</a:t>
            </a:r>
            <a:r>
              <a:rPr lang="en-US" sz="2800" b="1" baseline="30000" dirty="0" smtClean="0"/>
              <a:t>rd</a:t>
            </a:r>
            <a:endParaRPr lang="en-US" sz="2800" b="1" dirty="0"/>
          </a:p>
          <a:p>
            <a:pPr algn="ctr"/>
            <a:endParaRPr lang="en-US" sz="2000" dirty="0" smtClean="0"/>
          </a:p>
          <a:p>
            <a:pPr algn="ctr"/>
            <a:r>
              <a:rPr lang="en-US" sz="2000" i="1" dirty="0" smtClean="0"/>
              <a:t>This is a great time to plan</a:t>
            </a:r>
            <a:r>
              <a:rPr lang="en-US" sz="2000" i="1" dirty="0"/>
              <a:t> </a:t>
            </a:r>
            <a:r>
              <a:rPr lang="en-US" sz="2000" i="1" u="sng" dirty="0">
                <a:hlinkClick r:id="rId2"/>
              </a:rPr>
              <a:t>neighbor-to-neighbor </a:t>
            </a:r>
            <a:r>
              <a:rPr lang="en-US" sz="2000" i="1" u="sng" dirty="0" smtClean="0">
                <a:hlinkClick r:id="rId2"/>
              </a:rPr>
              <a:t>visits</a:t>
            </a:r>
            <a:r>
              <a:rPr lang="en-US" sz="2000" i="1" dirty="0"/>
              <a:t> </a:t>
            </a:r>
            <a:r>
              <a:rPr lang="en-US" sz="2000" i="1" dirty="0" smtClean="0"/>
              <a:t>and to host</a:t>
            </a:r>
            <a:r>
              <a:rPr lang="en-US" sz="2000" i="1" dirty="0"/>
              <a:t> </a:t>
            </a:r>
            <a:r>
              <a:rPr lang="en-US" sz="2000" i="1" u="sng" dirty="0">
                <a:hlinkClick r:id="rId3"/>
              </a:rPr>
              <a:t>family unity prayer </a:t>
            </a:r>
            <a:r>
              <a:rPr lang="en-US" sz="2000" i="1" u="sng" dirty="0" smtClean="0">
                <a:hlinkClick r:id="rId3"/>
              </a:rPr>
              <a:t>vigils</a:t>
            </a:r>
            <a:r>
              <a:rPr lang="en-US" sz="2000" i="1" dirty="0" smtClean="0"/>
              <a:t>.</a:t>
            </a:r>
          </a:p>
          <a:p>
            <a:endParaRPr lang="en-US" sz="2800" dirty="0"/>
          </a:p>
          <a:p>
            <a:pPr algn="just"/>
            <a:r>
              <a:rPr lang="en-US" sz="2000" dirty="0" smtClean="0"/>
              <a:t>You can also host educational events, film screenings, meet-and-greet events with local immigrant communities, and letter-writing campaigns. The following materials on the IIC website will help in planning your actions, including any media-related outreach:</a:t>
            </a:r>
            <a:endParaRPr lang="en-US" sz="2000" dirty="0"/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u="sng" dirty="0" smtClean="0">
                <a:hlinkClick r:id="rId4"/>
              </a:rPr>
              <a:t>IIC </a:t>
            </a:r>
            <a:r>
              <a:rPr lang="en-US" sz="2000" u="sng" dirty="0">
                <a:hlinkClick r:id="rId4"/>
              </a:rPr>
              <a:t>Communications </a:t>
            </a:r>
            <a:r>
              <a:rPr lang="en-US" sz="2000" u="sng" dirty="0" smtClean="0">
                <a:hlinkClick r:id="rId4"/>
              </a:rPr>
              <a:t>Toolkit</a:t>
            </a:r>
            <a:endParaRPr lang="en-US" sz="2000" dirty="0"/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u="sng" dirty="0" smtClean="0">
                <a:hlinkClick r:id="rId5"/>
              </a:rPr>
              <a:t>Map </a:t>
            </a:r>
            <a:r>
              <a:rPr lang="en-US" sz="2000" u="sng" dirty="0">
                <a:hlinkClick r:id="rId5"/>
              </a:rPr>
              <a:t>of </a:t>
            </a:r>
            <a:r>
              <a:rPr lang="en-US" sz="2000" u="sng" dirty="0" smtClean="0">
                <a:hlinkClick r:id="rId5"/>
              </a:rPr>
              <a:t>Actions</a:t>
            </a:r>
            <a:endParaRPr lang="en-US" sz="2000" u="sng" dirty="0" smtClean="0"/>
          </a:p>
          <a:p>
            <a:pPr marL="2628900" lvl="5" indent="-342900">
              <a:buFont typeface="Arial" pitchFamily="34" charset="0"/>
              <a:buChar char="•"/>
            </a:pPr>
            <a:r>
              <a:rPr lang="en-US" sz="2000" u="sng" dirty="0" smtClean="0">
                <a:hlinkClick r:id="rId6"/>
              </a:rPr>
              <a:t>Calendar Events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r>
              <a:rPr lang="en-US" sz="2000" i="1" dirty="0" smtClean="0"/>
              <a:t>TIP: Whenever possible, try to coordinate your actions and events with local </a:t>
            </a:r>
            <a:r>
              <a:rPr lang="en-US" sz="2000" i="1" dirty="0"/>
              <a:t>immigrant rights </a:t>
            </a:r>
            <a:r>
              <a:rPr lang="en-US" sz="2000" i="1" dirty="0" smtClean="0"/>
              <a:t>groups.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6478" y="285732"/>
            <a:ext cx="610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Set up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Meetings and Events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79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5372</TotalTime>
  <Words>2079</Words>
  <Application>Microsoft Macintosh PowerPoint</Application>
  <PresentationFormat>On-screen Show (4:3)</PresentationFormat>
  <Paragraphs>215</Paragraphs>
  <Slides>18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Goodman</dc:creator>
  <cp:lastModifiedBy>Chloe Schwabe</cp:lastModifiedBy>
  <cp:revision>457</cp:revision>
  <dcterms:created xsi:type="dcterms:W3CDTF">2013-05-08T20:26:31Z</dcterms:created>
  <dcterms:modified xsi:type="dcterms:W3CDTF">2013-05-08T20:27:04Z</dcterms:modified>
</cp:coreProperties>
</file>