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AC3FAE-65E4-4748-B936-9AA901F5DA85}" type="datetimeFigureOut">
              <a:rPr lang="en-US" smtClean="0"/>
              <a:t>6/12/2014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2DB21EB-6DA4-4B97-B0AE-81A485F0740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f.hhs.gov/programs/orr/programs/ucs/about" TargetMode="External"/><Relationship Id="rId3" Type="http://schemas.openxmlformats.org/officeDocument/2006/relationships/hyperlink" Target="http://www.usccb.org/about/migration-policy/upload/Mission-To-Central-America-FINAL-2.pdf" TargetMode="External"/><Relationship Id="rId7" Type="http://schemas.openxmlformats.org/officeDocument/2006/relationships/hyperlink" Target="http://www.rcusa.org/index.php?page=uac" TargetMode="External"/><Relationship Id="rId2" Type="http://schemas.openxmlformats.org/officeDocument/2006/relationships/hyperlink" Target="http://www.unhcrwashington.org/children/repor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era.org/sites/default/files/resources/downloads/the-flow-of-unaccompanied-children-through-the-immigration-system.pdf" TargetMode="External"/><Relationship Id="rId5" Type="http://schemas.openxmlformats.org/officeDocument/2006/relationships/hyperlink" Target="http://womensrefugeecommission.org/programs/migrant-rights/unaccompanied-children" TargetMode="External"/><Relationship Id="rId4" Type="http://schemas.openxmlformats.org/officeDocument/2006/relationships/hyperlink" Target="http://www.supportkind.org/en/about-us/resource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wilch@usccb.org" TargetMode="External"/><Relationship Id="rId2" Type="http://schemas.openxmlformats.org/officeDocument/2006/relationships/hyperlink" Target="mailto:afeasley@usccb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skelly@lir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100000">
              <a:srgbClr val="00B050"/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Discussing Unaccompanied Children: An Advocacy Guide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 smtClean="0">
                <a:solidFill>
                  <a:schemeClr val="tx1"/>
                </a:solidFill>
              </a:rPr>
              <a:t>U.S. Conference of Catholic Bishops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3211 4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St. NE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Washington, D.C.   20017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14400"/>
            <a:ext cx="1337945" cy="130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Unaccompanied Children: Who Are They?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Unaccompanied alien children or UACs are undocumented migrant children under the age of 18 who come to the United States without their parent or guardian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They are defined in law in the Homeland Security Act of 2002, Pub. L. 107-296 §462(g), 116 Stat. 2135, 2205 (2002), a UAC is a person who ‘(A) has no lawful status in the US, (B) has not attained 18 years of age, (C) with respect to whom- (i) there is no parent or legal guardian in the United States; or (ii) no parent or legal guardian in the United States is available to provide care and physical custody.”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88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400" b="1" dirty="0" smtClean="0">
                <a:solidFill>
                  <a:srgbClr val="00B050"/>
                </a:solidFill>
              </a:rPr>
              <a:t>From Where are the Unaccompanied Children Coming and Why</a:t>
            </a:r>
            <a:r>
              <a:rPr lang="en-US" sz="2400" b="1" dirty="0" smtClean="0">
                <a:solidFill>
                  <a:srgbClr val="00B050"/>
                </a:solidFill>
              </a:rPr>
              <a:t>? Overview </a:t>
            </a:r>
            <a:r>
              <a:rPr lang="en-US" sz="2400" b="1" dirty="0" smtClean="0">
                <a:solidFill>
                  <a:srgbClr val="00B050"/>
                </a:solidFill>
              </a:rPr>
              <a:t>of International Protection Concerns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z="2900" dirty="0" smtClean="0"/>
          </a:p>
          <a:p>
            <a:r>
              <a:rPr lang="en-US" sz="2900" dirty="0" smtClean="0"/>
              <a:t>The </a:t>
            </a:r>
            <a:r>
              <a:rPr lang="en-US" sz="2900" dirty="0" smtClean="0"/>
              <a:t>majority of children coming are from Guatemala, El Salvador and Honduras (there are some Mexican children arriving- but they are treated differently by </a:t>
            </a:r>
            <a:r>
              <a:rPr lang="en-US" sz="2900" dirty="0" smtClean="0"/>
              <a:t>law)</a:t>
            </a:r>
            <a:endParaRPr lang="en-US" sz="2900" dirty="0" smtClean="0"/>
          </a:p>
          <a:p>
            <a:pPr marL="342900" lvl="1"/>
            <a:r>
              <a:rPr lang="en-US" sz="2900" dirty="0"/>
              <a:t>There are no simple </a:t>
            </a:r>
            <a:r>
              <a:rPr lang="en-US" sz="2900" dirty="0" smtClean="0"/>
              <a:t>answers to why.  They </a:t>
            </a:r>
            <a:r>
              <a:rPr lang="en-US" sz="2900" dirty="0" smtClean="0"/>
              <a:t>come </a:t>
            </a:r>
            <a:r>
              <a:rPr lang="en-US" sz="2900" dirty="0" smtClean="0"/>
              <a:t>for a variety of reasons but increasingly they are fleeing </a:t>
            </a:r>
            <a:r>
              <a:rPr lang="en-US" sz="2900" dirty="0" smtClean="0"/>
              <a:t>life </a:t>
            </a:r>
            <a:r>
              <a:rPr lang="en-US" sz="2900" dirty="0" err="1" smtClean="0"/>
              <a:t>threateninghome</a:t>
            </a:r>
            <a:r>
              <a:rPr lang="en-US" sz="2900" dirty="0" smtClean="0"/>
              <a:t> </a:t>
            </a:r>
            <a:r>
              <a:rPr lang="en-US" sz="2900" dirty="0" smtClean="0"/>
              <a:t>country:</a:t>
            </a:r>
          </a:p>
          <a:p>
            <a:pPr lvl="1"/>
            <a:r>
              <a:rPr lang="en-US" sz="2900" b="1" dirty="0" smtClean="0"/>
              <a:t>The Push and Pull Factors that caused low levels of child migration before the spike are still present</a:t>
            </a:r>
            <a:r>
              <a:rPr lang="en-US" sz="2900" dirty="0" smtClean="0"/>
              <a:t>, including the lack of educational and economic opportunity, the negative push of family breakdown in their home countries, or the positive </a:t>
            </a:r>
            <a:r>
              <a:rPr lang="en-US" sz="2900" dirty="0"/>
              <a:t>d</a:t>
            </a:r>
            <a:r>
              <a:rPr lang="en-US" sz="2900" dirty="0" smtClean="0"/>
              <a:t>raw of Family Unity with family members living in the United States</a:t>
            </a:r>
          </a:p>
          <a:p>
            <a:pPr lvl="1"/>
            <a:r>
              <a:rPr lang="en-US" sz="2900" b="1" dirty="0" smtClean="0"/>
              <a:t>One Overriding factor has played a decisive and forceful role in the spike</a:t>
            </a:r>
            <a:r>
              <a:rPr lang="en-US" sz="2900" dirty="0" smtClean="0"/>
              <a:t>:  pervasive violence with impunity communities- </a:t>
            </a:r>
            <a:r>
              <a:rPr lang="en-US" sz="2900" dirty="0" smtClean="0"/>
              <a:t>whether it be gang-related, local </a:t>
            </a:r>
            <a:r>
              <a:rPr lang="en-US" sz="2900" dirty="0" smtClean="0"/>
              <a:t>bad actors</a:t>
            </a:r>
            <a:r>
              <a:rPr lang="en-US" sz="2900" dirty="0" smtClean="0"/>
              <a:t>, </a:t>
            </a:r>
            <a:r>
              <a:rPr lang="en-US" sz="2900" dirty="0" smtClean="0"/>
              <a:t>transnational criminals or </a:t>
            </a:r>
            <a:r>
              <a:rPr lang="en-US" sz="2900" dirty="0" smtClean="0"/>
              <a:t>larger problems of citizen insecurity at the governmental level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2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Addressing the Recent Trends in Arriving Unaccompanied Children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Number of UACs Arriving is Increasing</a:t>
            </a:r>
          </a:p>
          <a:p>
            <a:pPr marL="982980" lvl="2" indent="-342900"/>
            <a:r>
              <a:rPr lang="en-US" dirty="0"/>
              <a:t>From 2004 to 2011, the number of arriving unaccompanied children to the US averaged between 7,000 and 8,000 </a:t>
            </a:r>
            <a:r>
              <a:rPr lang="en-US" dirty="0" smtClean="0"/>
              <a:t>annually.</a:t>
            </a:r>
          </a:p>
          <a:p>
            <a:pPr marL="982980" lvl="2" indent="-342900"/>
            <a:r>
              <a:rPr lang="en-US" dirty="0" smtClean="0"/>
              <a:t>In </a:t>
            </a:r>
            <a:r>
              <a:rPr lang="en-US" dirty="0"/>
              <a:t>FY 2012, the number of unaccompanied children taken into US custody jumped to over 13,000 children. </a:t>
            </a:r>
            <a:endParaRPr lang="en-US" dirty="0" smtClean="0"/>
          </a:p>
          <a:p>
            <a:pPr marL="982980" lvl="2" indent="-342900"/>
            <a:r>
              <a:rPr lang="en-US" dirty="0" smtClean="0"/>
              <a:t>In </a:t>
            </a:r>
            <a:r>
              <a:rPr lang="en-US" dirty="0"/>
              <a:t>FY 2013, the number reached over 24,000 and the current projection for FY 2014 is </a:t>
            </a:r>
            <a:r>
              <a:rPr lang="en-US" dirty="0" smtClean="0"/>
              <a:t>over the earlier estimate of 60,000 </a:t>
            </a:r>
            <a:r>
              <a:rPr lang="en-US" dirty="0"/>
              <a:t>children coming to </a:t>
            </a:r>
            <a:r>
              <a:rPr lang="en-US" dirty="0" smtClean="0"/>
              <a:t>the U.S.</a:t>
            </a:r>
            <a:endParaRPr lang="en-US" dirty="0"/>
          </a:p>
          <a:p>
            <a:pPr marL="640080" lvl="2" indent="0">
              <a:buNone/>
            </a:pPr>
            <a:endParaRPr lang="en-US" dirty="0" smtClean="0"/>
          </a:p>
          <a:p>
            <a:r>
              <a:rPr lang="en-US" dirty="0" smtClean="0"/>
              <a:t>UAC Population Arriving is Changing</a:t>
            </a:r>
          </a:p>
          <a:p>
            <a:pPr lvl="2"/>
            <a:r>
              <a:rPr lang="en-US" dirty="0" smtClean="0"/>
              <a:t>More Girls </a:t>
            </a:r>
          </a:p>
          <a:p>
            <a:pPr lvl="2"/>
            <a:r>
              <a:rPr lang="en-US" dirty="0" smtClean="0"/>
              <a:t>Younger Children Arriving </a:t>
            </a:r>
            <a:endParaRPr lang="en-US" dirty="0" smtClean="0"/>
          </a:p>
          <a:p>
            <a:pPr lvl="2"/>
            <a:r>
              <a:rPr lang="en-US" dirty="0" smtClean="0"/>
              <a:t>More Victims of Trauma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5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What Happens to Unaccompanied Children If/When They Arrive in the US?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AT THE BORDER: Unaccompanied Children are normally apprehended </a:t>
            </a:r>
            <a:r>
              <a:rPr lang="en-US" dirty="0" smtClean="0"/>
              <a:t>near</a:t>
            </a:r>
            <a:r>
              <a:rPr lang="en-US" dirty="0" smtClean="0"/>
              <a:t> the </a:t>
            </a:r>
            <a:r>
              <a:rPr lang="en-US" dirty="0" smtClean="0"/>
              <a:t>border by Border Patrol (or at a port of entry by CBP) and taken to CBP and BP facilities</a:t>
            </a:r>
          </a:p>
          <a:p>
            <a:endParaRPr lang="en-US" dirty="0" smtClean="0"/>
          </a:p>
          <a:p>
            <a:r>
              <a:rPr lang="en-US" dirty="0" smtClean="0"/>
              <a:t>TRANFER TO ORR: </a:t>
            </a:r>
            <a:r>
              <a:rPr lang="en-US" dirty="0" smtClean="0"/>
              <a:t>UACs </a:t>
            </a:r>
            <a:r>
              <a:rPr lang="en-US" dirty="0" smtClean="0"/>
              <a:t>are transferred within 72 hours from DHS to HHS Office of Refugee Resettlement (ORR) custody into shelters and </a:t>
            </a:r>
            <a:r>
              <a:rPr lang="en-US" dirty="0" smtClean="0"/>
              <a:t>facilities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TIME IN ORR SHELTERS: Currently UACs are averaging 14- 30 days in ORR shelters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RELEASED TO FAMILY: 90% of UAC children are released to identified family members or </a:t>
            </a:r>
            <a:r>
              <a:rPr lang="en-US" dirty="0" smtClean="0"/>
              <a:t>caretakers and placed in deportation proceedings to see if they can stay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61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Important Themes to Remember When Speaking About Unaccompanied Children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7234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Why UACs Are Migrating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Children are fleeing </a:t>
            </a:r>
            <a:r>
              <a:rPr lang="en-US" dirty="0"/>
              <a:t>v</a:t>
            </a:r>
            <a:r>
              <a:rPr lang="en-US" dirty="0" smtClean="0"/>
              <a:t>iolence in their </a:t>
            </a:r>
            <a:r>
              <a:rPr lang="en-US" dirty="0"/>
              <a:t>c</a:t>
            </a:r>
            <a:r>
              <a:rPr lang="en-US" dirty="0" smtClean="0"/>
              <a:t>ommunities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Children are leaving situations of </a:t>
            </a:r>
            <a:r>
              <a:rPr lang="en-US" dirty="0" smtClean="0"/>
              <a:t>abuse and neglect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Children are looking for security and safety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Message Framing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UAC = Children in Need of Protection </a:t>
            </a:r>
          </a:p>
          <a:p>
            <a:pPr lvl="1"/>
            <a:r>
              <a:rPr lang="en-US" dirty="0" smtClean="0"/>
              <a:t>UAC U.S. Challenge = urgent humanitarian situation</a:t>
            </a:r>
          </a:p>
          <a:p>
            <a:pPr lvl="1"/>
            <a:r>
              <a:rPr lang="en-US" dirty="0" smtClean="0"/>
              <a:t> UAC Regional Challenge = A foreign policy, regional protection challenge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UAC Solution = A </a:t>
            </a:r>
            <a:r>
              <a:rPr lang="en-US" dirty="0" err="1" smtClean="0"/>
              <a:t>reqional</a:t>
            </a:r>
            <a:r>
              <a:rPr lang="en-US" dirty="0" smtClean="0"/>
              <a:t>, holistic approach by U.S. &amp; all countries in region</a:t>
            </a:r>
            <a:endParaRPr lang="en-US" dirty="0" smtClean="0"/>
          </a:p>
          <a:p>
            <a:pPr lvl="1"/>
            <a:r>
              <a:rPr lang="en-US" dirty="0" smtClean="0"/>
              <a:t> Rise in </a:t>
            </a:r>
            <a:r>
              <a:rPr lang="en-US" dirty="0" smtClean="0"/>
              <a:t>UACs =  International </a:t>
            </a:r>
            <a:r>
              <a:rPr lang="en-US" dirty="0" smtClean="0"/>
              <a:t>Protection Issue</a:t>
            </a:r>
          </a:p>
          <a:p>
            <a:pPr lvl="1"/>
            <a:r>
              <a:rPr lang="en-US" dirty="0" smtClean="0"/>
              <a:t> Rise in </a:t>
            </a:r>
            <a:r>
              <a:rPr lang="en-US" dirty="0" smtClean="0"/>
              <a:t>UACs =  </a:t>
            </a:r>
            <a:r>
              <a:rPr lang="en-US" dirty="0" smtClean="0"/>
              <a:t>Distinct </a:t>
            </a:r>
            <a:r>
              <a:rPr lang="en-US" dirty="0" smtClean="0"/>
              <a:t>from CIR; fixing CIR does not fix this issue 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Rise in </a:t>
            </a:r>
            <a:r>
              <a:rPr lang="en-US" dirty="0" smtClean="0"/>
              <a:t>Numbers Caused by Rise in Violence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Humane care and Protection in </a:t>
            </a:r>
            <a:r>
              <a:rPr lang="en-US" dirty="0" smtClean="0"/>
              <a:t>US Is </a:t>
            </a:r>
            <a:r>
              <a:rPr lang="en-US" dirty="0" smtClean="0"/>
              <a:t>Only Part of the </a:t>
            </a:r>
            <a:r>
              <a:rPr lang="en-US" dirty="0" smtClean="0"/>
              <a:t>Solution: </a:t>
            </a:r>
            <a:r>
              <a:rPr lang="en-US" dirty="0" smtClean="0"/>
              <a:t>Asylum in Neighboring Latin American Countries</a:t>
            </a:r>
            <a:r>
              <a:rPr lang="en-US" dirty="0"/>
              <a:t>, </a:t>
            </a:r>
            <a:r>
              <a:rPr lang="en-US" dirty="0" smtClean="0"/>
              <a:t>creating </a:t>
            </a:r>
            <a:r>
              <a:rPr lang="en-US" dirty="0"/>
              <a:t>safe paths for migration through </a:t>
            </a:r>
            <a:r>
              <a:rPr lang="en-US" dirty="0" smtClean="0"/>
              <a:t>resettlement, and Safe Repatriation </a:t>
            </a:r>
            <a:r>
              <a:rPr lang="en-US" dirty="0" smtClean="0"/>
              <a:t>and Reintegration into Home and Transit </a:t>
            </a:r>
            <a:r>
              <a:rPr lang="en-US" dirty="0" smtClean="0"/>
              <a:t>Countries, may also be viable solutions </a:t>
            </a:r>
            <a:r>
              <a:rPr lang="en-US" dirty="0" smtClean="0"/>
              <a:t>in the Best Interest of the </a:t>
            </a:r>
            <a:r>
              <a:rPr lang="en-US" dirty="0" smtClean="0"/>
              <a:t>Child. </a:t>
            </a:r>
            <a:r>
              <a:rPr lang="en-US" dirty="0"/>
              <a:t>L</a:t>
            </a:r>
            <a:r>
              <a:rPr lang="en-US" dirty="0" smtClean="0"/>
              <a:t>ong term the region must address root causes of this forced migration.</a:t>
            </a:r>
            <a:r>
              <a:rPr lang="en-US" dirty="0" smtClean="0"/>
              <a:t> 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55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Faith-Based Talking Points about </a:t>
            </a:r>
            <a:r>
              <a:rPr lang="en-US" b="1" dirty="0" smtClean="0">
                <a:solidFill>
                  <a:srgbClr val="00B050"/>
                </a:solidFill>
              </a:rPr>
              <a:t>UAC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rotect </a:t>
            </a:r>
            <a:r>
              <a:rPr lang="en-US" dirty="0" smtClean="0"/>
              <a:t>most vulnerable and welcome the stranger</a:t>
            </a:r>
          </a:p>
          <a:p>
            <a:r>
              <a:rPr lang="en-US" dirty="0"/>
              <a:t>R</a:t>
            </a:r>
            <a:r>
              <a:rPr lang="en-US" dirty="0" smtClean="0"/>
              <a:t>espect the </a:t>
            </a:r>
            <a:r>
              <a:rPr lang="en-US" dirty="0" smtClean="0"/>
              <a:t>dignity and humanity of these children- understand the </a:t>
            </a:r>
            <a:r>
              <a:rPr lang="en-US" dirty="0" smtClean="0"/>
              <a:t>danger and trauma </a:t>
            </a:r>
            <a:r>
              <a:rPr lang="en-US" dirty="0" smtClean="0"/>
              <a:t>of their migration journey and that </a:t>
            </a:r>
            <a:r>
              <a:rPr lang="en-US" dirty="0" smtClean="0"/>
              <a:t>this is in large part a forced migration</a:t>
            </a:r>
            <a:endParaRPr lang="en-US" dirty="0" smtClean="0"/>
          </a:p>
          <a:p>
            <a:r>
              <a:rPr lang="en-US" dirty="0" smtClean="0"/>
              <a:t>Examine </a:t>
            </a:r>
            <a:r>
              <a:rPr lang="en-US" dirty="0" smtClean="0"/>
              <a:t>Root Causes in Home, Transit and Destination </a:t>
            </a:r>
            <a:r>
              <a:rPr lang="en-US" dirty="0" smtClean="0"/>
              <a:t>Countries of why these children are coming and why they are at risk</a:t>
            </a:r>
          </a:p>
          <a:p>
            <a:r>
              <a:rPr lang="en-US" dirty="0" smtClean="0"/>
              <a:t>Support families trying to protect their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11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762000"/>
            <a:ext cx="6777317" cy="5070629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Resources </a:t>
            </a:r>
            <a:r>
              <a:rPr lang="en-US" b="1" dirty="0"/>
              <a:t>on Unaccompanied </a:t>
            </a:r>
            <a:r>
              <a:rPr lang="en-US" b="1" dirty="0" smtClean="0"/>
              <a:t>Children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u="sng" dirty="0"/>
              <a:t>Reports</a:t>
            </a:r>
            <a:endParaRPr lang="en-US" b="1" dirty="0"/>
          </a:p>
          <a:p>
            <a:pPr lvl="0"/>
            <a:r>
              <a:rPr lang="en-US" dirty="0"/>
              <a:t>UNHCR: Children on the Run: Unaccompanied Children Leaving Central America and Mexico and the Need for International Protection, available at  </a:t>
            </a:r>
            <a:r>
              <a:rPr lang="en-US" u="sng" dirty="0">
                <a:hlinkClick r:id="rId2"/>
              </a:rPr>
              <a:t>http://www.unhcrwashington.org/children/reports</a:t>
            </a:r>
            <a:r>
              <a:rPr lang="en-US" dirty="0"/>
              <a:t> </a:t>
            </a:r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dirty="0"/>
              <a:t>USCCB: Mission to Central America: Flight of the Unaccompanied Immigrant Children to the United States available at </a:t>
            </a:r>
            <a:r>
              <a:rPr lang="en-US" u="sng" dirty="0">
                <a:hlinkClick r:id="rId3"/>
              </a:rPr>
              <a:t>http://www.usccb.org/about/migration-policy/upload/Mission-To-Central-America-FINAL-2.pdf</a:t>
            </a:r>
            <a:r>
              <a:rPr lang="en-US" dirty="0"/>
              <a:t> </a:t>
            </a:r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KIND (Kids in Need of Defense) and Center for Gender &amp; Refugee Studies: A Treacherous Journey: Child Migrants Navigating the U.S. Immigration System, available at </a:t>
            </a:r>
            <a:r>
              <a:rPr lang="en-US" u="sng" dirty="0">
                <a:hlinkClick r:id="rId4"/>
              </a:rPr>
              <a:t>http://www.supportkind.org/en/about-us/resources</a:t>
            </a:r>
            <a:r>
              <a:rPr lang="en-US" dirty="0"/>
              <a:t> </a:t>
            </a:r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Women’s Refugee Commission:  Forced From Home, The Lost Boys and Girls of Central America, available at </a:t>
            </a:r>
            <a:r>
              <a:rPr lang="en-US" u="sng" dirty="0">
                <a:hlinkClick r:id="rId5"/>
              </a:rPr>
              <a:t>http://womensrefugeecommission.org/programs/migrant-rights/unaccompanied-children</a:t>
            </a:r>
            <a:r>
              <a:rPr lang="en-US" dirty="0"/>
              <a:t> </a:t>
            </a:r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Vera Institute of Justice, Center on Immigration and Justice: The Flow of Unaccompanied Children Through the Immigration System A Resource for Practitioners, Policy Makers, and Researchers available at </a:t>
            </a:r>
            <a:r>
              <a:rPr lang="en-US" u="sng" dirty="0">
                <a:hlinkClick r:id="rId6"/>
              </a:rPr>
              <a:t>http://www.vera.org/sites/default/files/resources/downloads/the-flow-of-unaccompanied-children-through-the-immigration-system.pdf</a:t>
            </a:r>
            <a:r>
              <a:rPr lang="en-US" dirty="0"/>
              <a:t>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u="sng" dirty="0" smtClean="0"/>
              <a:t>Other </a:t>
            </a:r>
            <a:r>
              <a:rPr lang="en-US" b="1" u="sng" dirty="0"/>
              <a:t>Resources</a:t>
            </a:r>
            <a:endParaRPr lang="en-US" b="1" dirty="0"/>
          </a:p>
          <a:p>
            <a:pPr lvl="0"/>
            <a:r>
              <a:rPr lang="en-US" dirty="0"/>
              <a:t>Refugee Council USA, Unaccompanied Alien Children (UAC) , available at </a:t>
            </a:r>
            <a:r>
              <a:rPr lang="en-US" u="sng" dirty="0">
                <a:hlinkClick r:id="rId7"/>
              </a:rPr>
              <a:t>http://www.rcusa.org/index.php?page=uac</a:t>
            </a:r>
            <a:r>
              <a:rPr lang="en-US" dirty="0"/>
              <a:t> </a:t>
            </a:r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HHS, Office of Refugee Resettlement,  About Unaccompanied Children’s Services, available at </a:t>
            </a:r>
            <a:r>
              <a:rPr lang="en-US" u="sng" dirty="0">
                <a:hlinkClick r:id="rId8"/>
              </a:rPr>
              <a:t>http://www.acf.hhs.gov/programs/orr/programs/ucs/about</a:t>
            </a:r>
            <a:r>
              <a:rPr lang="en-US" dirty="0"/>
              <a:t> </a:t>
            </a:r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8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90600"/>
            <a:ext cx="7024744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Questions?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you have further questions, please see the resources list and also contact: </a:t>
            </a:r>
          </a:p>
          <a:p>
            <a:pPr lvl="1"/>
            <a:r>
              <a:rPr lang="en-US" dirty="0" smtClean="0"/>
              <a:t>USCCB: </a:t>
            </a:r>
            <a:endParaRPr lang="en-US" dirty="0" smtClean="0"/>
          </a:p>
          <a:p>
            <a:pPr lvl="2"/>
            <a:r>
              <a:rPr lang="en-US" dirty="0" smtClean="0"/>
              <a:t>Ashley Feasley </a:t>
            </a:r>
            <a:r>
              <a:rPr lang="en-US" dirty="0" smtClean="0">
                <a:hlinkClick r:id="rId2"/>
              </a:rPr>
              <a:t>afeasley@usccb.org</a:t>
            </a:r>
            <a:r>
              <a:rPr lang="en-US" dirty="0" smtClean="0"/>
              <a:t>; </a:t>
            </a:r>
            <a:endParaRPr lang="en-US" dirty="0" smtClean="0"/>
          </a:p>
          <a:p>
            <a:pPr lvl="2"/>
            <a:r>
              <a:rPr lang="en-US" dirty="0" smtClean="0"/>
              <a:t>Matt </a:t>
            </a:r>
            <a:r>
              <a:rPr lang="en-US" dirty="0" smtClean="0"/>
              <a:t>Wilch </a:t>
            </a:r>
            <a:r>
              <a:rPr lang="en-US" dirty="0" smtClean="0">
                <a:hlinkClick r:id="rId3"/>
              </a:rPr>
              <a:t>mwilch@usccb.org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LIRS: Nora Skelly </a:t>
            </a:r>
            <a:r>
              <a:rPr lang="en-US" dirty="0" smtClean="0">
                <a:hlinkClick r:id="rId4"/>
              </a:rPr>
              <a:t>nskelly@lirs.org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/>
          </a:p>
          <a:p>
            <a:pPr marL="365760" lvl="1" indent="0">
              <a:buNone/>
            </a:pPr>
            <a:r>
              <a:rPr lang="en-US" sz="1200" i="1" dirty="0" smtClean="0"/>
              <a:t>June 12, 2014 </a:t>
            </a:r>
            <a:r>
              <a:rPr lang="en-US" sz="1200" i="1" dirty="0" err="1" smtClean="0"/>
              <a:t>af</a:t>
            </a:r>
            <a:r>
              <a:rPr lang="en-US" sz="1200" i="1" dirty="0" smtClean="0"/>
              <a:t> mw</a:t>
            </a:r>
            <a:endParaRPr lang="en-US" sz="1200" i="1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514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745</TotalTime>
  <Words>855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Discussing Unaccompanied Children: An Advocacy Guide</vt:lpstr>
      <vt:lpstr>Unaccompanied Children: Who Are They?</vt:lpstr>
      <vt:lpstr>   From Where are the Unaccompanied Children Coming and Why? Overview of International Protection Concerns</vt:lpstr>
      <vt:lpstr>Addressing the Recent Trends in Arriving Unaccompanied Children</vt:lpstr>
      <vt:lpstr>What Happens to Unaccompanied Children If/When They Arrive in the US?</vt:lpstr>
      <vt:lpstr>Important Themes to Remember When Speaking About Unaccompanied Children</vt:lpstr>
      <vt:lpstr>Faith-Based Talking Points about UAC</vt:lpstr>
      <vt:lpstr>PowerPoint Presentation</vt:lpstr>
      <vt:lpstr>Questions?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Discussing Unaccompanied Children: An Advocacy Guide</dc:title>
  <dc:creator>Ashley Feasley</dc:creator>
  <cp:lastModifiedBy>Matthew Wilch</cp:lastModifiedBy>
  <cp:revision>21</cp:revision>
  <dcterms:created xsi:type="dcterms:W3CDTF">2014-05-01T17:42:10Z</dcterms:created>
  <dcterms:modified xsi:type="dcterms:W3CDTF">2014-06-12T14:55:49Z</dcterms:modified>
</cp:coreProperties>
</file>