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3" r:id="rId2"/>
    <p:sldId id="512" r:id="rId3"/>
    <p:sldId id="551" r:id="rId4"/>
    <p:sldId id="552" r:id="rId5"/>
    <p:sldId id="553" r:id="rId6"/>
    <p:sldId id="554" r:id="rId7"/>
    <p:sldId id="549" r:id="rId8"/>
    <p:sldId id="544" r:id="rId9"/>
    <p:sldId id="545" r:id="rId10"/>
    <p:sldId id="546" r:id="rId11"/>
    <p:sldId id="547" r:id="rId12"/>
    <p:sldId id="548" r:id="rId13"/>
    <p:sldId id="550" r:id="rId14"/>
    <p:sldId id="539" r:id="rId15"/>
    <p:sldId id="542" r:id="rId16"/>
    <p:sldId id="543" r:id="rId17"/>
    <p:sldId id="540" r:id="rId18"/>
    <p:sldId id="541" r:id="rId19"/>
    <p:sldId id="555" r:id="rId20"/>
    <p:sldId id="559" r:id="rId21"/>
    <p:sldId id="556" r:id="rId22"/>
    <p:sldId id="557" r:id="rId23"/>
    <p:sldId id="558" r:id="rId24"/>
    <p:sldId id="560" r:id="rId25"/>
    <p:sldId id="538" r:id="rId26"/>
    <p:sldId id="45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ttney Nystrom" initials="BRN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80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728" y="-8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2"/>
    </p:cViewPr>
  </p:sorterViewPr>
  <p:notesViewPr>
    <p:cSldViewPr>
      <p:cViewPr>
        <p:scale>
          <a:sx n="100" d="100"/>
          <a:sy n="100" d="100"/>
        </p:scale>
        <p:origin x="9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4154BA-9BD4-4A1D-A84E-821E2507FEC6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B11648-B9B0-419A-A6CF-5EC342CC1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6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E11B-EB84-4D1A-84E4-276B1DA7A2DF}" type="datetimeFigureOut">
              <a:rPr lang="en-US" smtClean="0"/>
              <a:pPr/>
              <a:t>12/10/15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7E70F-E1B6-4125-B5BF-7FA5849A4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55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028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16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35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6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43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0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76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1" y="740801"/>
            <a:ext cx="2807999" cy="100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1" y="1852800"/>
            <a:ext cx="2807999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185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39998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1" y="1536633"/>
            <a:ext cx="39998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45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2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4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9393-7A3F-463F-8322-5F33AC59A4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oin.me/faith4immigration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Interfaithimmigration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ithimmigration.org/welcoming-dinners-resources-2/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faithimmigration.org/2015/10/30/welcome-weekend-resourc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ithimmigration.org/wp-content/uploads/2015/09/Religious-Leader-Letter-Syrian-refugees_12.01.15.pdf?utm" TargetMode="External"/><Relationship Id="rId4" Type="http://schemas.openxmlformats.org/officeDocument/2006/relationships/hyperlink" Target="http://www.hias.org/1000-rabbis-sign-letter-support-welcoming-refugees?utm_source=RIM:+Disciples+Refugee+Alert+-Dec.+7&amp;utm_campaign=RIM+News+Jan.+2015&amp;utm_medium=emai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angelicalimmigrationtable.com/evangelical-immigration-table-syrian-refugee-letter/?ut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cagle@cwsglobal.org" TargetMode="External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hyperlink" Target="mailto:msmall@jesuit.org" TargetMode="External"/><Relationship Id="rId21" Type="http://schemas.openxmlformats.org/officeDocument/2006/relationships/hyperlink" Target="mailto:jborak@thejcpa.org" TargetMode="External"/><Relationship Id="rId22" Type="http://schemas.openxmlformats.org/officeDocument/2006/relationships/hyperlink" Target="mailto:ascholz@lcwr.org" TargetMode="External"/><Relationship Id="rId23" Type="http://schemas.openxmlformats.org/officeDocument/2006/relationships/hyperlink" Target="mailto:Bnystrom@lirs.org" TargetMode="External"/><Relationship Id="rId24" Type="http://schemas.openxmlformats.org/officeDocument/2006/relationships/hyperlink" Target="mailto:jcoode@maryknoll.org" TargetMode="External"/><Relationship Id="rId25" Type="http://schemas.openxmlformats.org/officeDocument/2006/relationships/hyperlink" Target="mailto:TammyAlexander@mcc.org" TargetMode="External"/><Relationship Id="rId26" Type="http://schemas.openxmlformats.org/officeDocument/2006/relationships/hyperlink" Target="mailto:hoda@mpac.org" TargetMode="External"/><Relationship Id="rId27" Type="http://schemas.openxmlformats.org/officeDocument/2006/relationships/hyperlink" Target="mailto:lclobbyist@gsadvocacy.org" TargetMode="External"/><Relationship Id="rId28" Type="http://schemas.openxmlformats.org/officeDocument/2006/relationships/hyperlink" Target="mailto:rmeyer@floridachurches.org" TargetMode="External"/><Relationship Id="rId29" Type="http://schemas.openxmlformats.org/officeDocument/2006/relationships/hyperlink" Target="mailto:madeline@ncjwdc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lmalachi@pfaw.org" TargetMode="External"/><Relationship Id="rId3" Type="http://schemas.openxmlformats.org/officeDocument/2006/relationships/hyperlink" Target="mailto:Audreia.Alexander@abhms.org" TargetMode="External"/><Relationship Id="rId4" Type="http://schemas.openxmlformats.org/officeDocument/2006/relationships/hyperlink" Target="mailto:llindsey@afsc.org" TargetMode="External"/><Relationship Id="rId5" Type="http://schemas.openxmlformats.org/officeDocument/2006/relationships/hyperlink" Target="mailto:hansonc@ajc.org" TargetMode="External"/><Relationship Id="rId30" Type="http://schemas.openxmlformats.org/officeDocument/2006/relationships/hyperlink" Target="mailto:LPeralta@networklobby.org" TargetMode="External"/><Relationship Id="rId31" Type="http://schemas.openxmlformats.org/officeDocument/2006/relationships/hyperlink" Target="mailto:anadeau@paxchristiusa.org" TargetMode="External"/><Relationship Id="rId32" Type="http://schemas.openxmlformats.org/officeDocument/2006/relationships/hyperlink" Target="mailto:gwhitman@piconetwork.org" TargetMode="External"/><Relationship Id="rId9" Type="http://schemas.openxmlformats.org/officeDocument/2006/relationships/hyperlink" Target="mailto:nhosler@brethren.org" TargetMode="External"/><Relationship Id="rId6" Type="http://schemas.openxmlformats.org/officeDocument/2006/relationships/hyperlink" Target="mailto:awainer@bread.org" TargetMode="External"/><Relationship Id="rId7" Type="http://schemas.openxmlformats.org/officeDocument/2006/relationships/hyperlink" Target="mailto:sstanley@dhm.disciples.org" TargetMode="External"/><Relationship Id="rId8" Type="http://schemas.openxmlformats.org/officeDocument/2006/relationships/hyperlink" Target="mailto:kvanengen@crcna.org" TargetMode="External"/><Relationship Id="rId33" Type="http://schemas.openxmlformats.org/officeDocument/2006/relationships/hyperlink" Target="mailto:Teresa.Waggener@pcusa.org" TargetMode="External"/><Relationship Id="rId34" Type="http://schemas.openxmlformats.org/officeDocument/2006/relationships/hyperlink" Target="mailto:rmurphy@sistersofmercy.org" TargetMode="External"/><Relationship Id="rId35" Type="http://schemas.openxmlformats.org/officeDocument/2006/relationships/hyperlink" Target="mailto:iguillen@sojo.net" TargetMode="External"/><Relationship Id="rId36" Type="http://schemas.openxmlformats.org/officeDocument/2006/relationships/hyperlink" Target="mailto:cooperativebydesign@gmail.com" TargetMode="External"/><Relationship Id="rId10" Type="http://schemas.openxmlformats.org/officeDocument/2006/relationships/hyperlink" Target="mailto:jsmyers@cwsglobal.org" TargetMode="External"/><Relationship Id="rId11" Type="http://schemas.openxmlformats.org/officeDocument/2006/relationships/hyperlink" Target="mailto:cschwabe@columban.org" TargetMode="External"/><Relationship Id="rId12" Type="http://schemas.openxmlformats.org/officeDocument/2006/relationships/hyperlink" Target="mailto:emccarthy@cmsm.org" TargetMode="External"/><Relationship Id="rId13" Type="http://schemas.openxmlformats.org/officeDocument/2006/relationships/hyperlink" Target="mailto:Maryellen.lacy@doc.org" TargetMode="External"/><Relationship Id="rId14" Type="http://schemas.openxmlformats.org/officeDocument/2006/relationships/hyperlink" Target="mailto:kconway@episcopalchurch.org" TargetMode="External"/><Relationship Id="rId15" Type="http://schemas.openxmlformats.org/officeDocument/2006/relationships/hyperlink" Target="mailto:lucey@franciscanaction.org" TargetMode="External"/><Relationship Id="rId16" Type="http://schemas.openxmlformats.org/officeDocument/2006/relationships/hyperlink" Target="mailto:flower@fcnl.org" TargetMode="External"/><Relationship Id="rId17" Type="http://schemas.openxmlformats.org/officeDocument/2006/relationships/hyperlink" Target="mailto:liza.lieberman@hias.org" TargetMode="External"/><Relationship Id="rId18" Type="http://schemas.openxmlformats.org/officeDocument/2006/relationships/hyperlink" Target="mailto:mlivingston@iwj.org" TargetMode="External"/><Relationship Id="rId19" Type="http://schemas.openxmlformats.org/officeDocument/2006/relationships/hyperlink" Target="mailto:administrator@usairish.org" TargetMode="External"/><Relationship Id="rId37" Type="http://schemas.openxmlformats.org/officeDocument/2006/relationships/hyperlink" Target="mailto:rkahntroster@truah.org" TargetMode="External"/><Relationship Id="rId38" Type="http://schemas.openxmlformats.org/officeDocument/2006/relationships/hyperlink" Target="mailto:jedelman@rac.org" TargetMode="External"/><Relationship Id="rId39" Type="http://schemas.openxmlformats.org/officeDocument/2006/relationships/hyperlink" Target="mailto:JToth@uua.org" TargetMode="External"/><Relationship Id="rId40" Type="http://schemas.openxmlformats.org/officeDocument/2006/relationships/hyperlink" Target="mailto:castellm@ucc.org" TargetMode="External"/><Relationship Id="rId41" Type="http://schemas.openxmlformats.org/officeDocument/2006/relationships/hyperlink" Target="mailto:bmefford@umc-gbcs.org" TargetMode="External"/><Relationship Id="rId42" Type="http://schemas.openxmlformats.org/officeDocument/2006/relationships/hyperlink" Target="mailto:anisha.singh@unitedsikhs.org" TargetMode="External"/><Relationship Id="rId43" Type="http://schemas.openxmlformats.org/officeDocument/2006/relationships/hyperlink" Target="mailto:kappleby@usccb.org" TargetMode="External"/><Relationship Id="rId44" Type="http://schemas.openxmlformats.org/officeDocument/2006/relationships/hyperlink" Target="mailto:saber@jesuit.org" TargetMode="External"/><Relationship Id="rId45" Type="http://schemas.openxmlformats.org/officeDocument/2006/relationships/hyperlink" Target="mailto:jhwang@worldrelief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457200"/>
            <a:ext cx="5795519" cy="992749"/>
          </a:xfrm>
        </p:spPr>
        <p:txBody>
          <a:bodyPr/>
          <a:lstStyle/>
          <a:p>
            <a:r>
              <a:rPr lang="en-US" sz="3600" dirty="0">
                <a:hlinkClick r:id="rId2" action="ppaction://hlinkfile"/>
              </a:rPr>
              <a:t>i</a:t>
            </a:r>
            <a:r>
              <a:rPr lang="en-US" sz="3600" dirty="0" smtClean="0">
                <a:hlinkClick r:id="rId2" action="ppaction://hlinkfile"/>
              </a:rPr>
              <a:t>nterfaithimmigration.org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1524000"/>
            <a:ext cx="9143999" cy="5334000"/>
          </a:xfrm>
        </p:spPr>
        <p:txBody>
          <a:bodyPr>
            <a:normAutofit/>
          </a:bodyPr>
          <a:lstStyle/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Call and Webinar will begin on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Monday, December 7th at 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 p.m. ET</a:t>
            </a:r>
          </a:p>
          <a:p>
            <a:endParaRPr lang="en-US" sz="11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For audio, please dial 805-399-1000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and enter access code 104402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Audio </a:t>
            </a:r>
            <a:r>
              <a:rPr lang="en-US" b="1" dirty="0">
                <a:solidFill>
                  <a:srgbClr val="000000"/>
                </a:solidFill>
              </a:rPr>
              <a:t>Visual </a:t>
            </a:r>
            <a:r>
              <a:rPr lang="en-US" b="1" dirty="0" smtClean="0">
                <a:solidFill>
                  <a:srgbClr val="000000"/>
                </a:solidFill>
              </a:rPr>
              <a:t>Link is at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hlinkClick r:id="rId3"/>
              </a:rPr>
              <a:t>http://join.me/faith4immigration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4290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8076" y="930625"/>
            <a:ext cx="3360299" cy="50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821887" y="3451950"/>
            <a:ext cx="2819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763445" y="925863"/>
            <a:ext cx="2936274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7077075" y="3897100"/>
            <a:ext cx="2001000" cy="19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7077076" y="930626"/>
            <a:ext cx="2000999" cy="2830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Shape 158"/>
          <p:cNvGrpSpPr/>
          <p:nvPr/>
        </p:nvGrpSpPr>
        <p:grpSpPr>
          <a:xfrm>
            <a:off x="2047651" y="975525"/>
            <a:ext cx="2226899" cy="2233200"/>
            <a:chOff x="632000" y="3380200"/>
            <a:chExt cx="2226899" cy="2233200"/>
          </a:xfrm>
        </p:grpSpPr>
        <p:sp>
          <p:nvSpPr>
            <p:cNvPr id="159" name="Shape 159"/>
            <p:cNvSpPr/>
            <p:nvPr/>
          </p:nvSpPr>
          <p:spPr>
            <a:xfrm>
              <a:off x="632000" y="3380200"/>
              <a:ext cx="2226899" cy="2233200"/>
            </a:xfrm>
            <a:prstGeom prst="ellipse">
              <a:avLst/>
            </a:prstGeom>
            <a:solidFill>
              <a:srgbClr val="F15F27"/>
            </a:solidFill>
            <a:ln w="9525" cap="flat" cmpd="sng">
              <a:solidFill>
                <a:srgbClr val="F15F2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708200" y="4075850"/>
              <a:ext cx="2053499" cy="954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>
                  <a:solidFill>
                    <a:srgbClr val="FFFFFF"/>
                  </a:solidFill>
                  <a:latin typeface="Average"/>
                  <a:ea typeface="Average"/>
                  <a:cs typeface="Average"/>
                  <a:sym typeface="Average"/>
                </a:rPr>
                <a:t>Anti-immigrant movement</a:t>
              </a:r>
            </a:p>
          </p:txBody>
        </p:sp>
      </p:grpSp>
      <p:grpSp>
        <p:nvGrpSpPr>
          <p:cNvPr id="161" name="Shape 161"/>
          <p:cNvGrpSpPr/>
          <p:nvPr/>
        </p:nvGrpSpPr>
        <p:grpSpPr>
          <a:xfrm>
            <a:off x="4493236" y="975533"/>
            <a:ext cx="2226899" cy="2233200"/>
            <a:chOff x="5241285" y="623533"/>
            <a:chExt cx="2226899" cy="2233200"/>
          </a:xfrm>
        </p:grpSpPr>
        <p:sp>
          <p:nvSpPr>
            <p:cNvPr id="162" name="Shape 162"/>
            <p:cNvSpPr/>
            <p:nvPr/>
          </p:nvSpPr>
          <p:spPr>
            <a:xfrm>
              <a:off x="5241285" y="623533"/>
              <a:ext cx="2226899" cy="2233200"/>
            </a:xfrm>
            <a:prstGeom prst="ellipse">
              <a:avLst/>
            </a:prstGeom>
            <a:solidFill>
              <a:srgbClr val="F15F27"/>
            </a:solidFill>
            <a:ln w="9525" cap="flat" cmpd="sng">
              <a:solidFill>
                <a:srgbClr val="F15F2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5327975" y="1262975"/>
              <a:ext cx="2053499" cy="954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>
                  <a:solidFill>
                    <a:srgbClr val="FFFFFF"/>
                  </a:solidFill>
                  <a:latin typeface="Average"/>
                  <a:ea typeface="Average"/>
                  <a:cs typeface="Average"/>
                  <a:sym typeface="Average"/>
                </a:rPr>
                <a:t>Islamophobia movement</a:t>
              </a:r>
            </a:p>
          </p:txBody>
        </p:sp>
      </p:grpSp>
      <p:cxnSp>
        <p:nvCxnSpPr>
          <p:cNvPr id="164" name="Shape 164"/>
          <p:cNvCxnSpPr/>
          <p:nvPr/>
        </p:nvCxnSpPr>
        <p:spPr>
          <a:xfrm flipH="1">
            <a:off x="2424149" y="2680825"/>
            <a:ext cx="1850400" cy="129960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65" name="Shape 165"/>
          <p:cNvCxnSpPr/>
          <p:nvPr/>
        </p:nvCxnSpPr>
        <p:spPr>
          <a:xfrm>
            <a:off x="4383137" y="2778151"/>
            <a:ext cx="1500" cy="1400699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66" name="Shape 166"/>
          <p:cNvCxnSpPr/>
          <p:nvPr/>
        </p:nvCxnSpPr>
        <p:spPr>
          <a:xfrm>
            <a:off x="4493250" y="2680825"/>
            <a:ext cx="1961700" cy="124470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462450" y="3980425"/>
            <a:ext cx="19617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POLICY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813850" y="4178850"/>
            <a:ext cx="3140100" cy="145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MEDIA/</a:t>
            </a:r>
          </a:p>
          <a:p>
            <a:pPr algn="ctr"/>
            <a:r>
              <a:rPr lang="en" sz="3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MESSAGING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176000" y="3980425"/>
            <a:ext cx="2945400" cy="12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2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TARGETING INCLUSION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1" y="2126051"/>
            <a:ext cx="8191499" cy="876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Clr>
                <a:schemeClr val="dk1"/>
              </a:buClr>
              <a:buSzPct val="27500"/>
              <a:buNone/>
            </a:pPr>
            <a:r>
              <a:rPr lang="en" sz="4000" b="1">
                <a:solidFill>
                  <a:schemeClr val="accent5"/>
                </a:solidFill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‘Global Rally for Humanity’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10100" y="5162850"/>
            <a:ext cx="212219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91800" y="2940975"/>
            <a:ext cx="3029174" cy="22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215000" y="3380201"/>
            <a:ext cx="4266974" cy="235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10100" y="5162850"/>
            <a:ext cx="212219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59400" y="857251"/>
            <a:ext cx="5912102" cy="50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4498775" y="1742175"/>
            <a:ext cx="1344300" cy="867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latin typeface="Oswald"/>
                <a:ea typeface="Oswald"/>
                <a:cs typeface="Oswald"/>
                <a:sym typeface="Oswald"/>
              </a:rPr>
              <a:t>Control</a:t>
            </a:r>
          </a:p>
          <a:p>
            <a:pPr algn="ctr"/>
            <a:r>
              <a:rPr lang="en" sz="1600">
                <a:latin typeface="Oswald"/>
                <a:ea typeface="Oswald"/>
                <a:cs typeface="Oswald"/>
                <a:sym typeface="Oswald"/>
              </a:rPr>
              <a:t>the message</a:t>
            </a:r>
          </a:p>
        </p:txBody>
      </p:sp>
      <p:sp>
        <p:nvSpPr>
          <p:cNvPr id="190" name="Shape 190"/>
          <p:cNvSpPr/>
          <p:nvPr/>
        </p:nvSpPr>
        <p:spPr>
          <a:xfrm>
            <a:off x="2728926" y="946800"/>
            <a:ext cx="1479899" cy="867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latin typeface="Oswald"/>
                <a:ea typeface="Oswald"/>
                <a:cs typeface="Oswald"/>
                <a:sym typeface="Oswald"/>
              </a:rPr>
              <a:t>Define</a:t>
            </a:r>
          </a:p>
          <a:p>
            <a:pPr algn="ctr"/>
            <a:r>
              <a:rPr lang="en" sz="1600">
                <a:latin typeface="Oswald"/>
                <a:ea typeface="Oswald"/>
                <a:cs typeface="Oswald"/>
                <a:sym typeface="Oswald"/>
              </a:rPr>
              <a:t>the opposition</a:t>
            </a:r>
          </a:p>
        </p:txBody>
      </p:sp>
      <p:sp>
        <p:nvSpPr>
          <p:cNvPr id="191" name="Shape 191"/>
          <p:cNvSpPr/>
          <p:nvPr/>
        </p:nvSpPr>
        <p:spPr>
          <a:xfrm>
            <a:off x="882876" y="1742175"/>
            <a:ext cx="1479899" cy="867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latin typeface="Oswald"/>
                <a:ea typeface="Oswald"/>
                <a:cs typeface="Oswald"/>
                <a:sym typeface="Oswald"/>
              </a:rPr>
              <a:t>Know</a:t>
            </a:r>
          </a:p>
          <a:p>
            <a:pPr algn="ctr"/>
            <a:r>
              <a:rPr lang="en" sz="1600">
                <a:latin typeface="Oswald"/>
                <a:ea typeface="Oswald"/>
                <a:cs typeface="Oswald"/>
                <a:sym typeface="Oswald"/>
              </a:rPr>
              <a:t>the opposition</a:t>
            </a:r>
          </a:p>
        </p:txBody>
      </p:sp>
      <p:sp>
        <p:nvSpPr>
          <p:cNvPr id="192" name="Shape 192"/>
          <p:cNvSpPr/>
          <p:nvPr/>
        </p:nvSpPr>
        <p:spPr>
          <a:xfrm>
            <a:off x="4363176" y="4423075"/>
            <a:ext cx="1479899" cy="867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latin typeface="Oswald"/>
                <a:ea typeface="Oswald"/>
                <a:cs typeface="Oswald"/>
                <a:sym typeface="Oswald"/>
              </a:rPr>
              <a:t>Create echo chamber</a:t>
            </a:r>
          </a:p>
        </p:txBody>
      </p:sp>
      <p:sp>
        <p:nvSpPr>
          <p:cNvPr id="193" name="Shape 193"/>
          <p:cNvSpPr/>
          <p:nvPr/>
        </p:nvSpPr>
        <p:spPr>
          <a:xfrm>
            <a:off x="1246151" y="4423075"/>
            <a:ext cx="1479899" cy="867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latin typeface="Oswald"/>
                <a:ea typeface="Oswald"/>
                <a:cs typeface="Oswald"/>
                <a:sym typeface="Oswald"/>
              </a:rPr>
              <a:t>Motivate</a:t>
            </a:r>
          </a:p>
          <a:p>
            <a:pPr algn="ctr"/>
            <a:r>
              <a:rPr lang="en" sz="1600">
                <a:latin typeface="Oswald"/>
                <a:ea typeface="Oswald"/>
                <a:cs typeface="Oswald"/>
                <a:sym typeface="Oswald"/>
              </a:rPr>
              <a:t>action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S2Slogo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19034" r="1143" b="-262710"/>
          <a:stretch/>
        </p:blipFill>
        <p:spPr>
          <a:xfrm>
            <a:off x="564396" y="2164678"/>
            <a:ext cx="7981305" cy="3856408"/>
          </a:xfrm>
        </p:spPr>
      </p:pic>
      <p:pic>
        <p:nvPicPr>
          <p:cNvPr id="9" name="Picture 8" descr="S2S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5388864" cy="103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9050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31 national Religious denominations and faith-based organizations (</a:t>
            </a:r>
            <a:r>
              <a:rPr lang="en-US" sz="2400" dirty="0"/>
              <a:t>list at </a:t>
            </a:r>
            <a:r>
              <a:rPr lang="en-US" sz="2400" dirty="0" err="1" smtClean="0"/>
              <a:t>www.shouldertoshouldercampaign.org</a:t>
            </a:r>
            <a:r>
              <a:rPr lang="en-US" sz="2400" dirty="0"/>
              <a:t>/about</a:t>
            </a:r>
            <a:r>
              <a:rPr lang="en-US" sz="2400" dirty="0" smtClean="0"/>
              <a:t>/) = 44 Community Organizations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Focus on anti-Muslim sentiment in US as a challenge to all of our national, religious &amp; moral values 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National &amp; local action, resourcing, and networking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0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5-12-04 at 3.06.4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431800"/>
            <a:ext cx="88138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5-12-04 at 3.08.0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6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9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Faith Community Push-back on Anti-Muslim </a:t>
            </a:r>
            <a:r>
              <a:rPr lang="en-US" dirty="0"/>
              <a:t>R</a:t>
            </a:r>
            <a:r>
              <a:rPr lang="en-US" dirty="0" smtClean="0"/>
              <a:t>hetoric and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Faith leader videos- digital/social campaign #</a:t>
            </a:r>
            <a:r>
              <a:rPr lang="en-US" sz="2400" dirty="0" err="1" smtClean="0"/>
              <a:t>LoveThyNeighbor</a:t>
            </a:r>
            <a:r>
              <a:rPr lang="en-US" sz="2400" dirty="0" smtClean="0"/>
              <a:t> #</a:t>
            </a:r>
            <a:r>
              <a:rPr lang="en-US" sz="2400" dirty="0" err="1" smtClean="0"/>
              <a:t>LiftMyLamp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Op-eds, clergy letters &amp; meetings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Gather a few other faith leaders &amp; meet with local Muslim community (through mosque or other networks)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Organizing local vigils, solidarity events, panels, town halls, community dialogues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6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5-12-04 at 3.02.5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400928" cy="2819400"/>
          </a:xfrm>
          <a:prstGeom prst="rect">
            <a:avLst/>
          </a:prstGeom>
        </p:spPr>
      </p:pic>
      <p:pic>
        <p:nvPicPr>
          <p:cNvPr id="6" name="Picture 5" descr="Screen Shot 2015-12-04 at 3.04.1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7391400" cy="32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1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Faith Communities Are Doing that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Welcome activities led by congregations include:</a:t>
            </a:r>
          </a:p>
          <a:p>
            <a:r>
              <a:rPr lang="en-US" sz="2800" dirty="0" smtClean="0"/>
              <a:t>Highlighting Refugees’ stories in their weekly service and prayers</a:t>
            </a:r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://www.interfaithimmigration.org/2015/10/30/welcome-weekend-resources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r>
              <a:rPr lang="en-US" sz="2800" dirty="0" smtClean="0"/>
              <a:t>Hosting Interfaith prayer services, vigils and welcome dinners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http://www.interfaithimmigration.org/welcoming-dinners-resources-2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800" dirty="0" smtClean="0"/>
              <a:t>Holding press </a:t>
            </a:r>
            <a:r>
              <a:rPr lang="en-US" sz="2800" dirty="0"/>
              <a:t>c</a:t>
            </a:r>
            <a:r>
              <a:rPr lang="en-US" sz="2800" dirty="0" smtClean="0"/>
              <a:t>onferences, forums and roundtables </a:t>
            </a:r>
          </a:p>
          <a:p>
            <a:r>
              <a:rPr lang="en-US" sz="2800" dirty="0" smtClean="0"/>
              <a:t>Gathering Refugee Hospitality Kits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45350"/>
            <a:ext cx="2015819" cy="15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7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Welcome and </a:t>
            </a:r>
            <a:r>
              <a:rPr lang="en-US" dirty="0" smtClean="0"/>
              <a:t>Introductions- </a:t>
            </a:r>
            <a:r>
              <a:rPr lang="en-US" b="1" dirty="0" smtClean="0"/>
              <a:t>Rev. Dr. Sharon Stanley-Rea, </a:t>
            </a:r>
            <a:r>
              <a:rPr lang="en-US" i="1" dirty="0"/>
              <a:t>Director, Refugee &amp; Immigration </a:t>
            </a:r>
            <a:r>
              <a:rPr lang="en-US" i="1" dirty="0" smtClean="0"/>
              <a:t>Ministries</a:t>
            </a:r>
            <a:r>
              <a:rPr lang="en-US" dirty="0" smtClean="0"/>
              <a:t>, </a:t>
            </a:r>
            <a:r>
              <a:rPr lang="en-US" i="1" dirty="0" smtClean="0"/>
              <a:t>Christian </a:t>
            </a:r>
            <a:r>
              <a:rPr lang="en-US" i="1" dirty="0"/>
              <a:t>Church (Disciples of Christ</a:t>
            </a:r>
            <a:r>
              <a:rPr lang="en-US" i="1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Jen </a:t>
            </a:r>
            <a:r>
              <a:rPr lang="en-US" b="1" dirty="0" err="1"/>
              <a:t>Smyers</a:t>
            </a:r>
            <a:r>
              <a:rPr lang="en-US" b="1" dirty="0"/>
              <a:t>, </a:t>
            </a:r>
            <a:r>
              <a:rPr lang="en-US" i="1" dirty="0"/>
              <a:t>Director of </a:t>
            </a:r>
            <a:r>
              <a:rPr lang="en-US" i="1" dirty="0" smtClean="0"/>
              <a:t>Policy and Advocacy, Church </a:t>
            </a:r>
            <a:r>
              <a:rPr lang="en-US" i="1" dirty="0"/>
              <a:t>World </a:t>
            </a:r>
            <a:r>
              <a:rPr lang="en-US" i="1" dirty="0" smtClean="0"/>
              <a:t>Service - </a:t>
            </a:r>
            <a:r>
              <a:rPr lang="en-US" i="1" dirty="0"/>
              <a:t>Immigration </a:t>
            </a:r>
            <a:r>
              <a:rPr lang="en-US" i="1" dirty="0" smtClean="0"/>
              <a:t>and Refugee Program</a:t>
            </a:r>
            <a:endParaRPr lang="en-US" i="1" dirty="0"/>
          </a:p>
          <a:p>
            <a:endParaRPr lang="en-US" i="1" dirty="0"/>
          </a:p>
          <a:p>
            <a:r>
              <a:rPr lang="en-US" b="1" dirty="0"/>
              <a:t>Terri Johnson, </a:t>
            </a:r>
            <a:r>
              <a:rPr lang="en-US" i="1" dirty="0"/>
              <a:t>Executive Director, Center for New Community</a:t>
            </a:r>
            <a:endParaRPr lang="en-US" dirty="0"/>
          </a:p>
          <a:p>
            <a:endParaRPr lang="en-US" dirty="0"/>
          </a:p>
          <a:p>
            <a:r>
              <a:rPr lang="en-US" b="1" i="1" dirty="0"/>
              <a:t>Catherine </a:t>
            </a:r>
            <a:r>
              <a:rPr lang="en-US" b="1" i="1" dirty="0" err="1"/>
              <a:t>Orsborn</a:t>
            </a:r>
            <a:r>
              <a:rPr lang="en-US" b="1" i="1" dirty="0"/>
              <a:t>, </a:t>
            </a:r>
            <a:r>
              <a:rPr lang="en-US" i="1" dirty="0"/>
              <a:t>Campaign Director, Shoulder to Shoulder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Faith Communities Are Doing that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Writing </a:t>
            </a:r>
            <a:r>
              <a:rPr lang="en-US" dirty="0" smtClean="0"/>
              <a:t>Opinion </a:t>
            </a:r>
            <a:r>
              <a:rPr lang="en-US" dirty="0"/>
              <a:t>Editorials and Letters to the </a:t>
            </a:r>
            <a:r>
              <a:rPr lang="en-US" dirty="0" smtClean="0"/>
              <a:t>Editor to encourage Congress to Listen to Faith Voices, Accept Syrian Refugees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Faith Leader Sign On Letters</a:t>
            </a:r>
          </a:p>
          <a:p>
            <a:pPr marL="0" indent="0">
              <a:buNone/>
            </a:pPr>
            <a:r>
              <a:rPr lang="en-US" sz="2800" dirty="0" smtClean="0"/>
              <a:t>Evangelical Leaders Letter: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://evangelicalimmigrationtable.com/evangelical-immigration-table-syrian-refugee-letter</a:t>
            </a:r>
            <a:r>
              <a:rPr lang="en-US" sz="2000" dirty="0" smtClean="0">
                <a:hlinkClick r:id="rId2"/>
              </a:rPr>
              <a:t>/?utm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Multi-Faith Leaders Letter: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www.interfaithimmigration.org/wp-content/uploads/2015/09/Religious-Leader-Letter-Syrian-refugees_12.01.15.pdf?utm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/>
              <a:t>1000 </a:t>
            </a:r>
            <a:r>
              <a:rPr lang="en-US" sz="2800" dirty="0"/>
              <a:t>Rabbis Letter:  </a:t>
            </a:r>
            <a:r>
              <a:rPr lang="en-US" sz="2000" dirty="0">
                <a:hlinkClick r:id="rId4"/>
              </a:rPr>
              <a:t>http://www.hias.org/1000-rabbis-sign-letter-support-welcoming-refugees?utm_source=RIM%3A+Disciples+Refugee+Alert+-Dec.+7&amp;utm_campaign=RIM+News+Jan.+</a:t>
            </a:r>
            <a:r>
              <a:rPr lang="en-US" sz="2000" dirty="0" smtClean="0">
                <a:hlinkClick r:id="rId4"/>
              </a:rPr>
              <a:t>2015&amp;utm_medium=email</a:t>
            </a: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Petitions and petition deliveries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Greensboro, NC- Multicultural Thanksgiving Dinner and Press Conference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https://scontent-atl3-1.xx.fbcdn.net/hphotos-xaf1/v/t1.0-9/12246929_10205425006005636_1785859389199603303_n.jpg?oh=5b17b467a51073a545ffc45f94bde517&amp;oe=56E8850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b="2944"/>
          <a:stretch>
            <a:fillRect/>
          </a:stretch>
        </p:blipFill>
        <p:spPr bwMode="auto">
          <a:xfrm>
            <a:off x="228600" y="1371600"/>
            <a:ext cx="51816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80111"/>
            <a:ext cx="6370320" cy="21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7840" y="1447800"/>
            <a:ext cx="3261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other State by State Resources at:</a:t>
            </a:r>
          </a:p>
          <a:p>
            <a:r>
              <a:rPr lang="en-US" sz="2800" dirty="0"/>
              <a:t>http://www.interfaithimmigration.org/2015/12/03/welcoming-refugees-state-by-state-resources/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996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Falls Church, VA: Local </a:t>
            </a:r>
            <a:r>
              <a:rPr lang="en-US" sz="2800" b="1" dirty="0"/>
              <a:t>church, mosque draw on interfaith alliance to aid refugees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 descr="athy Moore, senior minister at First Christian Church, and Imam Johari Abdul Malik of Dar Al-Hijrah mosque led followers during an interfaith event in Falls Church, Va. on Dec. 5, 2015. They were collecting blankets and coats for refugees n Syria and Jordan. (WTOP/Dick Uliano)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r="764"/>
          <a:stretch/>
        </p:blipFill>
        <p:spPr bwMode="auto">
          <a:xfrm>
            <a:off x="490220" y="1219200"/>
            <a:ext cx="2514600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832" y="1929568"/>
            <a:ext cx="3249613" cy="243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6535" b="4761"/>
          <a:stretch/>
        </p:blipFill>
        <p:spPr bwMode="auto">
          <a:xfrm rot="5400000">
            <a:off x="3074708" y="1599280"/>
            <a:ext cx="3244850" cy="24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88"/>
          <a:stretch/>
        </p:blipFill>
        <p:spPr bwMode="auto">
          <a:xfrm>
            <a:off x="685800" y="3771106"/>
            <a:ext cx="2463800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ron\AppData\Local\Microsoft\Windows\Temporary Internet Files\Content.Outlook\TDYYSQXB\IMG_665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3" r="14375"/>
          <a:stretch/>
        </p:blipFill>
        <p:spPr bwMode="auto">
          <a:xfrm>
            <a:off x="3886200" y="4166395"/>
            <a:ext cx="3213734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37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100 N.J. religious leaders to Christie: Follow your faith, accept Syrian refugees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Nearly 100 New Jersey religious leaders have signed a letter urging Gov. Chris Christie as "a man of faith" to reconsider his widely-publicized statements that the nation refuse all Syrian refugees, even "orphans under age 5." </a:t>
            </a:r>
            <a:endParaRPr lang="en-US" dirty="0" smtClean="0"/>
          </a:p>
          <a:p>
            <a:r>
              <a:rPr lang="en-US" b="1" dirty="0" smtClean="0"/>
              <a:t>PARTNER WITH SYRIAN LED ORGANIZATIONS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1" y="4876801"/>
            <a:ext cx="213114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4876801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Such as the Syrian American Council’s new MEET A REFUGEE campaign, shown at left in a Press Conference in Maryland recently—just four days after arrival to the U.S.!!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32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Faith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From Hamburg Report- Local Newspaper</a:t>
            </a:r>
          </a:p>
          <a:p>
            <a:r>
              <a:rPr lang="en-US" dirty="0" smtClean="0"/>
              <a:t>Faith </a:t>
            </a:r>
            <a:r>
              <a:rPr lang="en-US" dirty="0"/>
              <a:t>groups react to efforts to keep Syrian refugees out of the U.S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Leaders from Catholic, evangelical Christian and Jewish groups have spoken out against politicians' plans to reject Syrian refugees. </a:t>
            </a:r>
            <a:endParaRPr lang="en-US" dirty="0" smtClean="0"/>
          </a:p>
          <a:p>
            <a:r>
              <a:rPr lang="en-US" dirty="0" smtClean="0"/>
              <a:t>Clergy delivered Petition to Governor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Discussion, Questions &amp; Answers</a:t>
            </a:r>
          </a:p>
          <a:p>
            <a:pPr marL="0" indent="0" algn="ctr">
              <a:buNone/>
            </a:pPr>
            <a:r>
              <a:rPr lang="en-US" sz="5200" dirty="0" smtClean="0"/>
              <a:t>What are you doing?</a:t>
            </a:r>
          </a:p>
          <a:p>
            <a:pPr marL="0" indent="0" algn="ctr">
              <a:buNone/>
            </a:pPr>
            <a:endParaRPr lang="en-US" sz="5200" dirty="0"/>
          </a:p>
          <a:p>
            <a:pPr marL="0" indent="0" algn="ctr">
              <a:buNone/>
            </a:pPr>
            <a:endParaRPr lang="en-US" sz="5200" dirty="0" smtClean="0"/>
          </a:p>
          <a:p>
            <a:pPr marL="0" indent="0" algn="ctr">
              <a:buNone/>
            </a:pPr>
            <a:endParaRPr lang="en-US" sz="5200" dirty="0" smtClean="0"/>
          </a:p>
          <a:p>
            <a:pPr marL="0" indent="0" algn="ctr">
              <a:buNone/>
            </a:pPr>
            <a:r>
              <a:rPr lang="en-US" sz="3600" dirty="0" smtClean="0"/>
              <a:t>SEND your info. to: </a:t>
            </a:r>
            <a:r>
              <a:rPr lang="en-US" sz="3600" dirty="0" smtClean="0">
                <a:hlinkClick r:id="rId2"/>
              </a:rPr>
              <a:t>mcagle@cwsglobal.org</a:t>
            </a:r>
            <a:r>
              <a:rPr lang="en-US" sz="3600" dirty="0" smtClean="0"/>
              <a:t> or your faith organization staffer.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209800" cy="29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r="3072"/>
          <a:stretch/>
        </p:blipFill>
        <p:spPr bwMode="auto">
          <a:xfrm>
            <a:off x="3703320" y="2240504"/>
            <a:ext cx="45525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71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7082"/>
            <a:ext cx="9098358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IIC Contacts by organization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-25517" y="304800"/>
            <a:ext cx="9144003" cy="6609272"/>
          </a:xfrm>
        </p:spPr>
        <p:txBody>
          <a:bodyPr numCol="3">
            <a:noAutofit/>
          </a:bodyPr>
          <a:lstStyle/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African American Ministers in Action: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Leslie Malachi,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"/>
              </a:rPr>
              <a:t>lmalachi@pfaw.org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American Baptist Home Mission Societies of the American Baptist Churches, USA:</a:t>
            </a:r>
          </a:p>
          <a:p>
            <a:pPr marL="0" indent="0" defTabSz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	  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Aundreia Alexander,      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	  		</a:t>
            </a:r>
          </a:p>
          <a:p>
            <a:pPr marL="0" indent="0" defTabSz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"/>
              </a:rPr>
              <a:t>Aundreia.Alexander@abhms.org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American Friends Service Committee: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Lia Lindsey,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4"/>
              </a:rPr>
              <a:t>llindsey@afsc.org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American Jewish Committee: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Chelsea Hanson,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5"/>
              </a:rPr>
              <a:t>hansonc@ajc.org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Bread for the World Institute: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Andrew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Wainer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6"/>
              </a:rPr>
              <a:t>awainer@bread.org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Christian Church (Disciples of Christ):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Sharon Stanley,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7"/>
              </a:rPr>
              <a:t>sstanley@dhm.disciples.org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Christian Reformed Church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100" b="1" dirty="0">
                <a:latin typeface="Arial" pitchFamily="34" charset="0"/>
                <a:cs typeface="Arial" pitchFamily="34" charset="0"/>
              </a:rPr>
            </a:br>
            <a:r>
              <a:rPr lang="en-US" sz="1100" dirty="0">
                <a:latin typeface="Arial" pitchFamily="34" charset="0"/>
                <a:cs typeface="Arial" pitchFamily="34" charset="0"/>
              </a:rPr>
              <a:t>Kris Van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Engen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>
                <a:latin typeface="Arial" pitchFamily="34" charset="0"/>
                <a:cs typeface="Arial" pitchFamily="34" charset="0"/>
                <a:hlinkClick r:id="rId8"/>
              </a:rPr>
              <a:t>kvanengen@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8"/>
              </a:rPr>
              <a:t>crcna.org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Church of the Brethren: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Nate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Hosler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9"/>
              </a:rPr>
              <a:t>nhosler@brethren.org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Church World Service: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Jen Smyers,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0"/>
              </a:rPr>
              <a:t>jsmyers@cwsglobal.org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Columban Center for Advocacy and Outreach: Chloe Schwabe, </a:t>
            </a:r>
          </a:p>
          <a:p>
            <a:pPr marL="0" indent="0" defTabSz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	   </a:t>
            </a:r>
            <a:r>
              <a:rPr lang="en-US" sz="1100" dirty="0">
                <a:latin typeface="Arial" pitchFamily="34" charset="0"/>
                <a:cs typeface="Arial" pitchFamily="34" charset="0"/>
                <a:hlinkClick r:id="rId11"/>
              </a:rPr>
              <a:t>cschwabe@columban.org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Conference of Major Superiors of Men: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Eli McCarthy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2"/>
              </a:rPr>
              <a:t>emccarthy@cmsm.org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Daughters of Charity: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Mary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Ellen Lacey,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3"/>
              </a:rPr>
              <a:t>Maryellen.lacy@doc.org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Episcopal Church: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Katie Conway,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4"/>
              </a:rPr>
              <a:t>kconway@episcopalchurch.org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Franciscan Action Network: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Lucey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5"/>
              </a:rPr>
              <a:t>lucey@franciscanaction.org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Friends Committee on National Legislation: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Ruth Flower,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6"/>
              </a:rPr>
              <a:t>flower@fcnl.org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HIAS: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Liza Lieberman,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7"/>
              </a:rPr>
              <a:t>liza.lieberman@hias.org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Interfaith Worker Justice: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Michael Livingston,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8"/>
              </a:rPr>
              <a:t>mlivingston@iwj.org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Irish Apostolate USA: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Geri Garvey,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9"/>
              </a:rPr>
              <a:t>administrator@usairish.org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Islamic Information Center: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(currently no contact available)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Jesuit Refugee Service/USA,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Mary Small,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0"/>
              </a:rPr>
              <a:t>msmall@jesuit.org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Jewish Council for Public Affairs: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Jill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Borak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1"/>
              </a:rPr>
              <a:t>jborak@thejcpa.org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Leadership Conference of Women Religious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Ann Scholz, SSND </a:t>
            </a:r>
            <a:r>
              <a:rPr lang="en-US" sz="1100" u="sng" dirty="0" smtClean="0">
                <a:latin typeface="Arial" pitchFamily="34" charset="0"/>
                <a:cs typeface="Arial" pitchFamily="34" charset="0"/>
                <a:hlinkClick r:id="rId22"/>
              </a:rPr>
              <a:t>ascholz@lcwr.org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Lutheran Immigration and Refugee Service: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Brittney Nystrom,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3"/>
              </a:rPr>
              <a:t>Bnystrom@lirs.org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err="1">
                <a:latin typeface="Arial" pitchFamily="34" charset="0"/>
                <a:cs typeface="Arial" pitchFamily="34" charset="0"/>
              </a:rPr>
              <a:t>Maryknoll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 Office for Global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Concerns: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Judy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Coode, </a:t>
            </a:r>
            <a:r>
              <a:rPr lang="en-US" sz="1100" dirty="0">
                <a:latin typeface="Arial" pitchFamily="34" charset="0"/>
                <a:cs typeface="Arial" pitchFamily="34" charset="0"/>
                <a:hlinkClick r:id="rId24"/>
              </a:rPr>
              <a:t>jcoode@maryknoll.org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Mennonite Central Committee: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Tammy Alexander,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5"/>
              </a:rPr>
              <a:t>TammyAlexander@mcc.org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Muslim Public Affairs Council: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Hoda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Elshishtawy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6"/>
              </a:rPr>
              <a:t>hoda@mpac.org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Sisters of the Good Shepherd: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Larry Couch,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7"/>
              </a:rPr>
              <a:t>lclobbyist@gsadvocacy.org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National Council of Churches: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Russell Meyer,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8"/>
              </a:rPr>
              <a:t>rmeyer@floridachurches.org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National Council of Jewish Women: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Madeline Shepherd,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29"/>
              </a:rPr>
              <a:t>madeline@ncjwdc.org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NETWORK Lobby: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Laura Peralta-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Schulte</a:t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  <a:hlinkClick r:id="rId30"/>
              </a:rPr>
              <a:t>LPeralta</a:t>
            </a:r>
            <a:r>
              <a:rPr lang="en-US" sz="1100" dirty="0">
                <a:latin typeface="Arial" pitchFamily="34" charset="0"/>
                <a:cs typeface="Arial" pitchFamily="34" charset="0"/>
                <a:hlinkClick r:id="rId30"/>
              </a:rPr>
              <a:t>@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0"/>
              </a:rPr>
              <a:t>networklobby.org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Pax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Christi: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Anne-Louise Nadeau,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1"/>
              </a:rPr>
              <a:t>anadeau@paxchristiusa.org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PICO: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Gordon Whitman,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2"/>
              </a:rPr>
              <a:t>gwhitman@piconetwork.org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Presbyterian Church, USA: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Teresa Waggener,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3"/>
              </a:rPr>
              <a:t>Teresa.Waggener@pcusa.org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Sisters of Mercy of the Americas: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Ryan Murphy,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4"/>
              </a:rPr>
              <a:t>rmurphy@sistersofmercy.org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Sojourners: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Ivone Guillen,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5"/>
              </a:rPr>
              <a:t>iguillen@sojo.net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3P Human Security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Tom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Brenneman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6"/>
              </a:rPr>
              <a:t>cooperativebydesign@gmail.com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T’ruah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: The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Rabbinic Call for Human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Rights,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Rabbi Rachel Kahn-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Troster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defTabSz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7"/>
              </a:rPr>
              <a:t>rkahntroster@truah.org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Union for Reform Judaism</a:t>
            </a:r>
            <a:r>
              <a:rPr lang="en-US" sz="110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1100" smtClean="0">
                <a:latin typeface="Arial" pitchFamily="34" charset="0"/>
                <a:cs typeface="Arial" pitchFamily="34" charset="0"/>
              </a:rPr>
            </a:br>
            <a:r>
              <a:rPr lang="en-US" sz="1100" smtClean="0">
                <a:latin typeface="Arial" pitchFamily="34" charset="0"/>
                <a:cs typeface="Arial" pitchFamily="34" charset="0"/>
              </a:rPr>
              <a:t>Jonathan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Edelman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8"/>
              </a:rPr>
              <a:t>jedelman</a:t>
            </a:r>
            <a:r>
              <a:rPr lang="en-US" sz="1100" dirty="0">
                <a:latin typeface="Arial" pitchFamily="34" charset="0"/>
                <a:cs typeface="Arial" pitchFamily="34" charset="0"/>
                <a:hlinkClick r:id="rId38"/>
              </a:rPr>
              <a:t>@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8"/>
              </a:rPr>
              <a:t>rac.org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Unitarian Universalist Association: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Jen Toth,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39"/>
              </a:rPr>
              <a:t>JToth@uua.org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United Church of Christ: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Rev. Mari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Castellanos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40"/>
              </a:rPr>
              <a:t>castellm@ucc.org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United Methodist Church: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Bill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Mefford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41"/>
              </a:rPr>
              <a:t>bmefford@umc-gbcs.org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UNITED SIKHS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Anisha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Singh, </a:t>
            </a:r>
            <a:r>
              <a:rPr lang="en-US" sz="1100" dirty="0">
                <a:latin typeface="Arial" pitchFamily="34" charset="0"/>
                <a:cs typeface="Arial" pitchFamily="34" charset="0"/>
                <a:hlinkClick r:id="rId42"/>
              </a:rPr>
              <a:t>anisha.singh@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42"/>
              </a:rPr>
              <a:t>unitedsikhs.org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U.S. Conference of Catholic Bishops: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Kevin Appleby,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43"/>
              </a:rPr>
              <a:t>kappleby@usccb.org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U.S. Jesuit Conference,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Shaina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Aber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44"/>
              </a:rPr>
              <a:t>saber@jesuit.org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117475" indent="-117475" defTabSz="0">
              <a:lnSpc>
                <a:spcPts val="1600"/>
              </a:lnSpc>
              <a:spcBef>
                <a:spcPts val="0"/>
              </a:spcBef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World Relief: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Jenny Hwang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  <a:hlinkClick r:id="rId45"/>
              </a:rPr>
              <a:t>jhwang@worldrelief.org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1660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Syrian Refugees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November 13</a:t>
            </a:r>
            <a:r>
              <a:rPr lang="en-US" baseline="30000" dirty="0" smtClean="0"/>
              <a:t>th</a:t>
            </a:r>
            <a:r>
              <a:rPr lang="en-US" dirty="0" smtClean="0"/>
              <a:t> Paris Attacks</a:t>
            </a:r>
          </a:p>
          <a:p>
            <a:r>
              <a:rPr lang="en-US" dirty="0" smtClean="0"/>
              <a:t>Now-debunked rumors that one of the attackers was a Syrian refugee</a:t>
            </a:r>
          </a:p>
          <a:p>
            <a:r>
              <a:rPr lang="en-US" dirty="0" smtClean="0"/>
              <a:t>31 Governors announced that their states will not accept Syrian refuges</a:t>
            </a:r>
          </a:p>
          <a:p>
            <a:r>
              <a:rPr lang="en-US" dirty="0" smtClean="0"/>
              <a:t>Lawsuits in Indiana, Texas, others pending</a:t>
            </a:r>
          </a:p>
          <a:p>
            <a:r>
              <a:rPr lang="en-US" dirty="0" smtClean="0"/>
              <a:t>House of Representatives passed HR 4038, which would grind the resettlement of Syrian and Iraqi refugees to a halt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257800" cy="1417638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U.S. has the most secure refugee screening process in the world.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334000" cy="2590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Biometric screenings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Medical tests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Interagency name &amp; biography checks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Forensic document testing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In-person interviews with Department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of Homeland Security (DHS) officials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DNA testing for family reunification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7160" t="10938" r="34187" b="6250"/>
          <a:stretch>
            <a:fillRect/>
          </a:stretch>
        </p:blipFill>
        <p:spPr bwMode="auto">
          <a:xfrm>
            <a:off x="5562600" y="2286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3982" t="15625" r="23646" b="21875"/>
          <a:stretch>
            <a:fillRect/>
          </a:stretch>
        </p:blipFill>
        <p:spPr bwMode="auto">
          <a:xfrm>
            <a:off x="228600" y="3796048"/>
            <a:ext cx="5029200" cy="283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4343400"/>
            <a:ext cx="3886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FBI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DHS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Department of 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Department of Defense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National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Counterterrorism Center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 smtClean="0"/>
              <a:t>Please take action TODAY: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Call your Representative and Senators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en-US" dirty="0" smtClean="0"/>
              <a:t>The U.S. Senate and House of Representatives are working on a funding bill that they must pass by December 11th to keep the government open.</a:t>
            </a:r>
          </a:p>
          <a:p>
            <a:pPr algn="ctr" fontAlgn="base">
              <a:buNone/>
            </a:pPr>
            <a:endParaRPr lang="en-US" sz="1000" dirty="0" smtClean="0"/>
          </a:p>
          <a:p>
            <a:pPr algn="ctr" fontAlgn="base">
              <a:buNone/>
            </a:pPr>
            <a:r>
              <a:rPr lang="en-US" dirty="0" smtClean="0"/>
              <a:t>Tell Congress to OPPOSE any legislation or policy riders that would stop, pause or defund the resettlement of Syrian refugees.</a:t>
            </a:r>
          </a:p>
          <a:p>
            <a:pPr algn="ctr">
              <a:buNone/>
            </a:pPr>
            <a:r>
              <a:rPr lang="en-US" b="1" dirty="0" smtClean="0"/>
              <a:t> </a:t>
            </a:r>
            <a:r>
              <a:rPr lang="en-US" sz="4800" b="1" dirty="0" smtClean="0"/>
              <a:t>1-866-961-4293</a:t>
            </a:r>
          </a:p>
          <a:p>
            <a:pPr algn="ctr">
              <a:buNone/>
            </a:pPr>
            <a:r>
              <a:rPr lang="en-US" sz="2700" dirty="0" smtClean="0"/>
              <a:t>www.interfaithimmigration.org/issues/syrian-refugee-crisis/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1347" t="10938" r="22767" b="6250"/>
          <a:stretch>
            <a:fillRect/>
          </a:stretch>
        </p:blipFill>
        <p:spPr bwMode="auto">
          <a:xfrm>
            <a:off x="609600" y="1143000"/>
            <a:ext cx="5715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1500" dirty="0" smtClean="0"/>
          </a:p>
          <a:p>
            <a:pPr algn="ctr">
              <a:buNone/>
            </a:pPr>
            <a:r>
              <a:rPr lang="en-US" dirty="0" smtClean="0"/>
              <a:t>www.interfaithimmigration.org/welcoming-refugees-state-by-state-reference/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9393-7A3F-463F-8322-5F33AC59A40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3104" t="14063" r="14861" b="7812"/>
          <a:stretch>
            <a:fillRect/>
          </a:stretch>
        </p:blipFill>
        <p:spPr bwMode="auto">
          <a:xfrm>
            <a:off x="2590800" y="304800"/>
            <a:ext cx="624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1" y="1683275"/>
            <a:ext cx="8520599" cy="37071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Clr>
                <a:schemeClr val="dk1"/>
              </a:buClr>
              <a:buSzPct val="26190"/>
            </a:pPr>
            <a:r>
              <a:rPr lang="en" sz="4200">
                <a:latin typeface="Oswald"/>
                <a:ea typeface="Oswald"/>
                <a:cs typeface="Oswald"/>
                <a:sym typeface="Oswald"/>
              </a:rPr>
              <a:t>The Center for New Community </a:t>
            </a:r>
            <a:r>
              <a:rPr lang="en" sz="42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tracks</a:t>
            </a:r>
            <a:r>
              <a:rPr lang="en" sz="4200">
                <a:latin typeface="Oswald"/>
                <a:ea typeface="Oswald"/>
                <a:cs typeface="Oswald"/>
                <a:sym typeface="Oswald"/>
              </a:rPr>
              <a:t> organized bigotry and </a:t>
            </a:r>
            <a:r>
              <a:rPr lang="en" sz="42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equips</a:t>
            </a:r>
            <a:r>
              <a:rPr lang="en" sz="4200">
                <a:latin typeface="Oswald"/>
                <a:ea typeface="Oswald"/>
                <a:cs typeface="Oswald"/>
                <a:sym typeface="Oswald"/>
              </a:rPr>
              <a:t> grassroots movements to </a:t>
            </a:r>
            <a:r>
              <a:rPr lang="en" sz="42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mobilize</a:t>
            </a:r>
            <a:r>
              <a:rPr lang="en" sz="4200">
                <a:latin typeface="Oswald"/>
                <a:ea typeface="Oswald"/>
                <a:cs typeface="Oswald"/>
                <a:sym typeface="Oswald"/>
              </a:rPr>
              <a:t> a powerful force for justice, fairness, and opportunity.</a:t>
            </a:r>
          </a:p>
          <a:p>
            <a:endParaRPr sz="4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76200" y="1096450"/>
            <a:ext cx="6477000" cy="17256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organized nativism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title" idx="4294967295"/>
          </p:nvPr>
        </p:nvSpPr>
        <p:spPr>
          <a:xfrm>
            <a:off x="409227" y="2184976"/>
            <a:ext cx="5527858" cy="3314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000" dirty="0">
                <a:latin typeface="Average"/>
                <a:ea typeface="Average"/>
                <a:cs typeface="Average"/>
                <a:sym typeface="Average"/>
              </a:rPr>
              <a:t>Ideological backbone of the modern day organized anti-immigrant movement &amp; the Islamophobia movement.  </a:t>
            </a:r>
          </a:p>
        </p:txBody>
      </p:sp>
      <p:grpSp>
        <p:nvGrpSpPr>
          <p:cNvPr id="84" name="Shape 84"/>
          <p:cNvGrpSpPr/>
          <p:nvPr/>
        </p:nvGrpSpPr>
        <p:grpSpPr>
          <a:xfrm>
            <a:off x="6044776" y="3598650"/>
            <a:ext cx="2226899" cy="2233200"/>
            <a:chOff x="4200" y="2939650"/>
            <a:chExt cx="2226899" cy="2233200"/>
          </a:xfrm>
        </p:grpSpPr>
        <p:sp>
          <p:nvSpPr>
            <p:cNvPr id="85" name="Shape 85"/>
            <p:cNvSpPr/>
            <p:nvPr/>
          </p:nvSpPr>
          <p:spPr>
            <a:xfrm>
              <a:off x="4200" y="2939650"/>
              <a:ext cx="2226899" cy="2233200"/>
            </a:xfrm>
            <a:prstGeom prst="ellipse">
              <a:avLst/>
            </a:prstGeom>
            <a:solidFill>
              <a:srgbClr val="F15F27"/>
            </a:solidFill>
            <a:ln w="9525" cap="flat" cmpd="sng">
              <a:solidFill>
                <a:srgbClr val="F15F2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80400" y="3635300"/>
              <a:ext cx="2053499" cy="954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>
                  <a:solidFill>
                    <a:srgbClr val="FFFFFF"/>
                  </a:solidFill>
                  <a:latin typeface="Average"/>
                  <a:ea typeface="Average"/>
                  <a:cs typeface="Average"/>
                  <a:sym typeface="Average"/>
                </a:rPr>
                <a:t>Anti-immigrant movement</a:t>
              </a:r>
            </a:p>
          </p:txBody>
        </p:sp>
      </p:grpSp>
      <p:sp>
        <p:nvSpPr>
          <p:cNvPr id="87" name="Shape 87"/>
          <p:cNvSpPr/>
          <p:nvPr/>
        </p:nvSpPr>
        <p:spPr>
          <a:xfrm>
            <a:off x="6034286" y="1068383"/>
            <a:ext cx="2226899" cy="2233200"/>
          </a:xfrm>
          <a:prstGeom prst="ellipse">
            <a:avLst/>
          </a:prstGeom>
          <a:solidFill>
            <a:srgbClr val="F15F27"/>
          </a:solidFill>
          <a:ln w="9525" cap="flat" cmpd="sng">
            <a:solidFill>
              <a:srgbClr val="F15F2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6120976" y="1707825"/>
            <a:ext cx="2053499" cy="9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Islamophobia movement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1" y="1302276"/>
            <a:ext cx="8520599" cy="572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500" b="1">
                <a:latin typeface="Oswald"/>
                <a:ea typeface="Oswald"/>
                <a:cs typeface="Oswald"/>
                <a:sym typeface="Oswald"/>
              </a:rPr>
              <a:t>The Islamophobia Movement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 cstate="print">
            <a:alphaModFix/>
          </a:blip>
          <a:srcRect t="99" b="99"/>
          <a:stretch/>
        </p:blipFill>
        <p:spPr>
          <a:xfrm>
            <a:off x="549876" y="2783851"/>
            <a:ext cx="2300049" cy="1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332601" y="2782626"/>
            <a:ext cx="2300049" cy="123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 cstate="print">
            <a:alphaModFix/>
          </a:blip>
          <a:srcRect l="298" r="298"/>
          <a:stretch/>
        </p:blipFill>
        <p:spPr>
          <a:xfrm>
            <a:off x="6115325" y="2781401"/>
            <a:ext cx="2300050" cy="124203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627400" y="3899126"/>
            <a:ext cx="2222400" cy="41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" b="1">
                <a:latin typeface="Average"/>
                <a:ea typeface="Average"/>
                <a:cs typeface="Average"/>
                <a:sym typeface="Average"/>
              </a:rPr>
              <a:t>est. 1988</a:t>
            </a:r>
          </a:p>
          <a:p>
            <a:pPr algn="ctr"/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3371425" y="3871026"/>
            <a:ext cx="2222400" cy="41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" b="1">
                <a:latin typeface="Average"/>
                <a:ea typeface="Average"/>
                <a:cs typeface="Average"/>
                <a:sym typeface="Average"/>
              </a:rPr>
              <a:t>est. 1988</a:t>
            </a:r>
          </a:p>
          <a:p>
            <a:pPr algn="ctr"/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6154150" y="3871026"/>
            <a:ext cx="2222400" cy="41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" b="1">
                <a:latin typeface="Average"/>
                <a:ea typeface="Average"/>
                <a:cs typeface="Average"/>
                <a:sym typeface="Average"/>
              </a:rPr>
              <a:t>est. 2007</a:t>
            </a:r>
          </a:p>
          <a:p>
            <a:pPr algn="r"/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627400" y="4385251"/>
            <a:ext cx="2222400" cy="41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b="1">
                <a:latin typeface="Average"/>
                <a:ea typeface="Average"/>
                <a:cs typeface="Average"/>
                <a:sym typeface="Average"/>
              </a:rPr>
              <a:t>Lobby Arm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371425" y="4394701"/>
            <a:ext cx="2222400" cy="41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b="1">
                <a:latin typeface="Average"/>
                <a:ea typeface="Average"/>
                <a:cs typeface="Average"/>
                <a:sym typeface="Average"/>
              </a:rPr>
              <a:t>‘Think-Tank’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201400" y="4386276"/>
            <a:ext cx="2222400" cy="41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b="1">
                <a:latin typeface="Average"/>
                <a:ea typeface="Average"/>
                <a:cs typeface="Average"/>
                <a:sym typeface="Average"/>
              </a:rPr>
              <a:t>Grassroots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62928</TotalTime>
  <Words>972</Words>
  <Application>Microsoft Macintosh PowerPoint</Application>
  <PresentationFormat>On-screen Show (4:3)</PresentationFormat>
  <Paragraphs>199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interfaithimmigration.org</vt:lpstr>
      <vt:lpstr>Agenda</vt:lpstr>
      <vt:lpstr>Syrian Refugees</vt:lpstr>
      <vt:lpstr>The U.S. has the most secure refugee screening process in the world.</vt:lpstr>
      <vt:lpstr>Please take action TODAY: Call your Representative and Senators </vt:lpstr>
      <vt:lpstr>PowerPoint Presentation</vt:lpstr>
      <vt:lpstr>The Center for New Community tracks organized bigotry and equips grassroots movements to mobilize a powerful force for justice, fairness, and opportunity. </vt:lpstr>
      <vt:lpstr>organized nativism</vt:lpstr>
      <vt:lpstr>The Islamophobia 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Faith Community Push-back on Anti-Muslim Rhetoric and Actions</vt:lpstr>
      <vt:lpstr>PowerPoint Presentation</vt:lpstr>
      <vt:lpstr>What Faith Communities Are Doing that Works</vt:lpstr>
      <vt:lpstr>What Faith Communities Are Doing that Works</vt:lpstr>
      <vt:lpstr>Greensboro, NC- Multicultural Thanksgiving Dinner and Press Conference</vt:lpstr>
      <vt:lpstr>Falls Church, VA: Local church, mosque draw on interfaith alliance to aid refugees </vt:lpstr>
      <vt:lpstr>100 N.J. religious leaders to Christie: Follow your faith, accept Syrian refugees </vt:lpstr>
      <vt:lpstr>Iowa Faith Leaders</vt:lpstr>
      <vt:lpstr>PowerPoint Presentation</vt:lpstr>
      <vt:lpstr>IIC Contacts by organization </vt:lpstr>
    </vt:vector>
  </TitlesOfParts>
  <Company>ACLU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Neema Singh Guliani</dc:creator>
  <cp:lastModifiedBy>Megan Cagle</cp:lastModifiedBy>
  <cp:revision>369</cp:revision>
  <cp:lastPrinted>2014-04-01T21:08:38Z</cp:lastPrinted>
  <dcterms:created xsi:type="dcterms:W3CDTF">2014-03-18T15:09:24Z</dcterms:created>
  <dcterms:modified xsi:type="dcterms:W3CDTF">2015-12-10T14:58:20Z</dcterms:modified>
</cp:coreProperties>
</file>