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3" r:id="rId2"/>
    <p:sldId id="512" r:id="rId3"/>
    <p:sldId id="514" r:id="rId4"/>
    <p:sldId id="537" r:id="rId5"/>
    <p:sldId id="538" r:id="rId6"/>
    <p:sldId id="520" r:id="rId7"/>
    <p:sldId id="521" r:id="rId8"/>
    <p:sldId id="522" r:id="rId9"/>
    <p:sldId id="523" r:id="rId10"/>
    <p:sldId id="524" r:id="rId11"/>
    <p:sldId id="525" r:id="rId12"/>
    <p:sldId id="526" r:id="rId13"/>
    <p:sldId id="527" r:id="rId14"/>
    <p:sldId id="528" r:id="rId15"/>
    <p:sldId id="529" r:id="rId16"/>
    <p:sldId id="530" r:id="rId17"/>
    <p:sldId id="531" r:id="rId18"/>
    <p:sldId id="515" r:id="rId19"/>
    <p:sldId id="516" r:id="rId20"/>
    <p:sldId id="517" r:id="rId21"/>
    <p:sldId id="519" r:id="rId22"/>
    <p:sldId id="532" r:id="rId23"/>
    <p:sldId id="533" r:id="rId24"/>
    <p:sldId id="534" r:id="rId25"/>
    <p:sldId id="535" r:id="rId26"/>
    <p:sldId id="536" r:id="rId27"/>
    <p:sldId id="511" r:id="rId28"/>
    <p:sldId id="45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ney Nystrom" initials="BR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80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8" autoAdjust="0"/>
  </p:normalViewPr>
  <p:slideViewPr>
    <p:cSldViewPr>
      <p:cViewPr>
        <p:scale>
          <a:sx n="76" d="100"/>
          <a:sy n="76" d="100"/>
        </p:scale>
        <p:origin x="-768" y="208"/>
      </p:cViewPr>
      <p:guideLst>
        <p:guide orient="horz" pos="2160"/>
        <p:guide pos="2880"/>
      </p:guideLst>
    </p:cSldViewPr>
  </p:slideViewPr>
  <p:notesTextViewPr>
    <p:cViewPr>
      <p:scale>
        <a:sx n="1" d="1"/>
        <a:sy n="1" d="1"/>
      </p:scale>
      <p:origin x="0" y="0"/>
    </p:cViewPr>
  </p:notesTextViewPr>
  <p:sorterViewPr>
    <p:cViewPr>
      <p:scale>
        <a:sx n="100" d="100"/>
        <a:sy n="100" d="100"/>
      </p:scale>
      <p:origin x="0" y="-2192"/>
    </p:cViewPr>
  </p:sorterViewPr>
  <p:notesViewPr>
    <p:cSldViewPr>
      <p:cViewPr>
        <p:scale>
          <a:sx n="100" d="100"/>
          <a:sy n="100" d="100"/>
        </p:scale>
        <p:origin x="984" y="4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4154BA-9BD4-4A1D-A84E-821E2507FEC6}" type="datetimeFigureOut">
              <a:rPr lang="en-US" smtClean="0"/>
              <a:pPr/>
              <a:t>10/20/15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B11648-B9B0-419A-A6CF-5EC342CC1EC6}" type="slidenum">
              <a:rPr lang="en-US" smtClean="0"/>
              <a:pPr/>
              <a:t>‹#›</a:t>
            </a:fld>
            <a:endParaRPr lang="en-US" dirty="0"/>
          </a:p>
        </p:txBody>
      </p:sp>
    </p:spTree>
    <p:extLst>
      <p:ext uri="{BB962C8B-B14F-4D97-AF65-F5344CB8AC3E}">
        <p14:creationId xmlns:p14="http://schemas.microsoft.com/office/powerpoint/2010/main" val="2944861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41FE11B-EB84-4D1A-84E4-276B1DA7A2DF}" type="datetimeFigureOut">
              <a:rPr lang="en-US" smtClean="0"/>
              <a:pPr/>
              <a:t>10/20/15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C97E70F-E1B6-4125-B5BF-7FA5849A45BF}" type="slidenum">
              <a:rPr lang="en-US" smtClean="0"/>
              <a:pPr/>
              <a:t>‹#›</a:t>
            </a:fld>
            <a:endParaRPr lang="en-US" dirty="0"/>
          </a:p>
        </p:txBody>
      </p:sp>
    </p:spTree>
    <p:extLst>
      <p:ext uri="{BB962C8B-B14F-4D97-AF65-F5344CB8AC3E}">
        <p14:creationId xmlns:p14="http://schemas.microsoft.com/office/powerpoint/2010/main" val="155195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6</a:t>
            </a:fld>
            <a:endParaRPr lang="en-US"/>
          </a:p>
        </p:txBody>
      </p:sp>
    </p:spTree>
    <p:extLst>
      <p:ext uri="{BB962C8B-B14F-4D97-AF65-F5344CB8AC3E}">
        <p14:creationId xmlns:p14="http://schemas.microsoft.com/office/powerpoint/2010/main" val="211568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7E70F-E1B6-4125-B5BF-7FA5849A45BF}" type="slidenum">
              <a:rPr lang="en-US" smtClean="0"/>
              <a:pPr/>
              <a:t>21</a:t>
            </a:fld>
            <a:endParaRPr lang="en-US" dirty="0"/>
          </a:p>
        </p:txBody>
      </p:sp>
    </p:spTree>
    <p:extLst>
      <p:ext uri="{BB962C8B-B14F-4D97-AF65-F5344CB8AC3E}">
        <p14:creationId xmlns:p14="http://schemas.microsoft.com/office/powerpoint/2010/main" val="242268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7</a:t>
            </a:fld>
            <a:endParaRPr lang="en-US"/>
          </a:p>
        </p:txBody>
      </p:sp>
    </p:spTree>
    <p:extLst>
      <p:ext uri="{BB962C8B-B14F-4D97-AF65-F5344CB8AC3E}">
        <p14:creationId xmlns:p14="http://schemas.microsoft.com/office/powerpoint/2010/main" val="379976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8</a:t>
            </a:fld>
            <a:endParaRPr lang="en-US"/>
          </a:p>
        </p:txBody>
      </p:sp>
    </p:spTree>
    <p:extLst>
      <p:ext uri="{BB962C8B-B14F-4D97-AF65-F5344CB8AC3E}">
        <p14:creationId xmlns:p14="http://schemas.microsoft.com/office/powerpoint/2010/main" val="332864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9</a:t>
            </a:fld>
            <a:endParaRPr lang="en-US"/>
          </a:p>
        </p:txBody>
      </p:sp>
    </p:spTree>
    <p:extLst>
      <p:ext uri="{BB962C8B-B14F-4D97-AF65-F5344CB8AC3E}">
        <p14:creationId xmlns:p14="http://schemas.microsoft.com/office/powerpoint/2010/main" val="196187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11</a:t>
            </a:fld>
            <a:endParaRPr lang="en-US"/>
          </a:p>
        </p:txBody>
      </p:sp>
    </p:spTree>
    <p:extLst>
      <p:ext uri="{BB962C8B-B14F-4D97-AF65-F5344CB8AC3E}">
        <p14:creationId xmlns:p14="http://schemas.microsoft.com/office/powerpoint/2010/main" val="192046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12</a:t>
            </a:fld>
            <a:endParaRPr lang="en-US"/>
          </a:p>
        </p:txBody>
      </p:sp>
    </p:spTree>
    <p:extLst>
      <p:ext uri="{BB962C8B-B14F-4D97-AF65-F5344CB8AC3E}">
        <p14:creationId xmlns:p14="http://schemas.microsoft.com/office/powerpoint/2010/main" val="67483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1BD41F-7B3C-4189-A818-0FAF60F234E7}" type="slidenum">
              <a:rPr lang="en-US"/>
              <a:pPr/>
              <a:t>17</a:t>
            </a:fld>
            <a:endParaRPr lang="en-US"/>
          </a:p>
        </p:txBody>
      </p:sp>
    </p:spTree>
    <p:extLst>
      <p:ext uri="{BB962C8B-B14F-4D97-AF65-F5344CB8AC3E}">
        <p14:creationId xmlns:p14="http://schemas.microsoft.com/office/powerpoint/2010/main" val="159745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7E70F-E1B6-4125-B5BF-7FA5849A45BF}" type="slidenum">
              <a:rPr lang="en-US" smtClean="0"/>
              <a:pPr/>
              <a:t>18</a:t>
            </a:fld>
            <a:endParaRPr lang="en-US" dirty="0"/>
          </a:p>
        </p:txBody>
      </p:sp>
    </p:spTree>
    <p:extLst>
      <p:ext uri="{BB962C8B-B14F-4D97-AF65-F5344CB8AC3E}">
        <p14:creationId xmlns:p14="http://schemas.microsoft.com/office/powerpoint/2010/main" val="37784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7E70F-E1B6-4125-B5BF-7FA5849A45BF}" type="slidenum">
              <a:rPr lang="en-US" smtClean="0"/>
              <a:pPr/>
              <a:t>20</a:t>
            </a:fld>
            <a:endParaRPr lang="en-US" dirty="0"/>
          </a:p>
        </p:txBody>
      </p:sp>
    </p:spTree>
    <p:extLst>
      <p:ext uri="{BB962C8B-B14F-4D97-AF65-F5344CB8AC3E}">
        <p14:creationId xmlns:p14="http://schemas.microsoft.com/office/powerpoint/2010/main" val="242268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285968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418118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6398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24269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297229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40065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7144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24370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424926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302192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870847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C9393-7A3F-463F-8322-5F33AC59A40D}" type="slidenum">
              <a:rPr lang="en-US" smtClean="0"/>
              <a:pPr/>
              <a:t>‹#›</a:t>
            </a:fld>
            <a:endParaRPr lang="en-US" dirty="0"/>
          </a:p>
        </p:txBody>
      </p:sp>
    </p:spTree>
    <p:extLst>
      <p:ext uri="{BB962C8B-B14F-4D97-AF65-F5344CB8AC3E}">
        <p14:creationId xmlns:p14="http://schemas.microsoft.com/office/powerpoint/2010/main" val="192464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oin.me/faith4immigration"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Interfaithimmigratio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lcenter.org/hatewatch/2015/07/13/lauded-racist-groups-refugee-resettlement-watch-founder-ann-corcoran-moves-further-right" TargetMode="Externa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cusa.org/uploads/pdfs/members/Local%20Congressional%20Visit%20Advocacy%20Toolkit_09.16.15.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cusa.org/uploads/pdfs/members/Local%20Congressional%20Visit%20Advocacy%20Toolkit_09.16.15.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www.whitehouse.gov/contact/submit-questions-and-comments" TargetMode="External"/><Relationship Id="rId1" Type="http://schemas.openxmlformats.org/officeDocument/2006/relationships/slideLayout" Target="../slideLayouts/slideLayout2.xml"/><Relationship Id="rId2" Type="http://schemas.openxmlformats.org/officeDocument/2006/relationships/hyperlink" Target="mailto:sstanley@dhm.disciples.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aicestexas.org/pages/action" TargetMode="External"/><Relationship Id="rId4" Type="http://schemas.openxmlformats.org/officeDocument/2006/relationships/hyperlink" Target="mailto:kim@kimhunterlaw.com" TargetMode="External"/><Relationship Id="rId5" Type="http://schemas.openxmlformats.org/officeDocument/2006/relationships/hyperlink" Target="mailto:sheila@sheilahahn.com" TargetMode="External"/><Relationship Id="rId6" Type="http://schemas.openxmlformats.org/officeDocument/2006/relationships/hyperlink" Target="mailto:jenna@attorneypeyton.com" TargetMode="External"/><Relationship Id="rId7" Type="http://schemas.openxmlformats.org/officeDocument/2006/relationships/hyperlink" Target="mailto:andrew@immigrantcivilrights.com" TargetMode="External"/><Relationship Id="rId8" Type="http://schemas.openxmlformats.org/officeDocument/2006/relationships/hyperlink" Target="mailto:mo@raicestexas.org" TargetMode="External"/><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s://www.facebook.com/events/163641666995107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assrootsleadership.ourpowerbase.net/sites/all/modules/civicrm/extern/url.php?u=5714&amp;qid=336639" TargetMode="External"/><Relationship Id="rId4" Type="http://schemas.openxmlformats.org/officeDocument/2006/relationships/hyperlink" Target="https://grassrootsleadership.ourpowerbase.net/civicrm/petition/sign?sid=22&amp;reset=1" TargetMode="Externa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hyperlink" Target="https://grassrootsleadership.ourpowerbase.net/sites/all/modules/civicrm/extern/url.php?u=5715&amp;qid=33663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jasmine@vamosjuntos.org"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s://docs.google.com/forms/d/1-wzaADPmuJa8zhIicex65BvPaQePY_YX70SL4ylaY48/formRespons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0" Type="http://schemas.openxmlformats.org/officeDocument/2006/relationships/hyperlink" Target="mailto:msmall@jesuit.org" TargetMode="External"/><Relationship Id="rId21" Type="http://schemas.openxmlformats.org/officeDocument/2006/relationships/hyperlink" Target="mailto:jborak@thejcpa.org" TargetMode="External"/><Relationship Id="rId22" Type="http://schemas.openxmlformats.org/officeDocument/2006/relationships/hyperlink" Target="mailto:ascholz@lcwr.org" TargetMode="External"/><Relationship Id="rId23" Type="http://schemas.openxmlformats.org/officeDocument/2006/relationships/hyperlink" Target="mailto:Bnystrom@lirs.org" TargetMode="External"/><Relationship Id="rId24" Type="http://schemas.openxmlformats.org/officeDocument/2006/relationships/hyperlink" Target="mailto:jcoode@maryknoll.org" TargetMode="External"/><Relationship Id="rId25" Type="http://schemas.openxmlformats.org/officeDocument/2006/relationships/hyperlink" Target="mailto:TammyAlexander@mcc.org" TargetMode="External"/><Relationship Id="rId26" Type="http://schemas.openxmlformats.org/officeDocument/2006/relationships/hyperlink" Target="mailto:hoda@mpac.org" TargetMode="External"/><Relationship Id="rId27" Type="http://schemas.openxmlformats.org/officeDocument/2006/relationships/hyperlink" Target="mailto:lclobbyist@gsadvocacy.org" TargetMode="External"/><Relationship Id="rId28" Type="http://schemas.openxmlformats.org/officeDocument/2006/relationships/hyperlink" Target="mailto:rmeyer@floridachurches.org" TargetMode="External"/><Relationship Id="rId29" Type="http://schemas.openxmlformats.org/officeDocument/2006/relationships/hyperlink" Target="mailto:madeline@ncjwdc.org" TargetMode="External"/><Relationship Id="rId1" Type="http://schemas.openxmlformats.org/officeDocument/2006/relationships/slideLayout" Target="../slideLayouts/slideLayout7.xml"/><Relationship Id="rId2" Type="http://schemas.openxmlformats.org/officeDocument/2006/relationships/hyperlink" Target="mailto:lmalachi@pfaw.org" TargetMode="External"/><Relationship Id="rId3" Type="http://schemas.openxmlformats.org/officeDocument/2006/relationships/hyperlink" Target="mailto:Audreia.Alexander@abhms.org" TargetMode="External"/><Relationship Id="rId4" Type="http://schemas.openxmlformats.org/officeDocument/2006/relationships/hyperlink" Target="mailto:llindsey@afsc.org" TargetMode="External"/><Relationship Id="rId5" Type="http://schemas.openxmlformats.org/officeDocument/2006/relationships/hyperlink" Target="mailto:hansonc@ajc.org" TargetMode="External"/><Relationship Id="rId30" Type="http://schemas.openxmlformats.org/officeDocument/2006/relationships/hyperlink" Target="mailto:LPeralta@networklobby.org" TargetMode="External"/><Relationship Id="rId31" Type="http://schemas.openxmlformats.org/officeDocument/2006/relationships/hyperlink" Target="mailto:anadeau@paxchristiusa.org" TargetMode="External"/><Relationship Id="rId32" Type="http://schemas.openxmlformats.org/officeDocument/2006/relationships/hyperlink" Target="mailto:gwhitman@piconetwork.org" TargetMode="External"/><Relationship Id="rId9" Type="http://schemas.openxmlformats.org/officeDocument/2006/relationships/hyperlink" Target="mailto:nhosler@brethren.org" TargetMode="External"/><Relationship Id="rId6" Type="http://schemas.openxmlformats.org/officeDocument/2006/relationships/hyperlink" Target="mailto:awainer@bread.org" TargetMode="External"/><Relationship Id="rId7" Type="http://schemas.openxmlformats.org/officeDocument/2006/relationships/hyperlink" Target="mailto:sstanley@dhm.disciples.org" TargetMode="External"/><Relationship Id="rId8" Type="http://schemas.openxmlformats.org/officeDocument/2006/relationships/hyperlink" Target="mailto:kvanengen@crcna.org" TargetMode="External"/><Relationship Id="rId33" Type="http://schemas.openxmlformats.org/officeDocument/2006/relationships/hyperlink" Target="mailto:Teresa.Waggener@pcusa.org" TargetMode="External"/><Relationship Id="rId34" Type="http://schemas.openxmlformats.org/officeDocument/2006/relationships/hyperlink" Target="mailto:rmurphy@sistersofmercy.org" TargetMode="External"/><Relationship Id="rId35" Type="http://schemas.openxmlformats.org/officeDocument/2006/relationships/hyperlink" Target="mailto:iguillen@sojo.net" TargetMode="External"/><Relationship Id="rId36" Type="http://schemas.openxmlformats.org/officeDocument/2006/relationships/hyperlink" Target="mailto:cooperativebydesign@gmail.com" TargetMode="External"/><Relationship Id="rId10" Type="http://schemas.openxmlformats.org/officeDocument/2006/relationships/hyperlink" Target="mailto:jsmyers@cwsglobal.org" TargetMode="External"/><Relationship Id="rId11" Type="http://schemas.openxmlformats.org/officeDocument/2006/relationships/hyperlink" Target="mailto:cschwabe@columban.org" TargetMode="External"/><Relationship Id="rId12" Type="http://schemas.openxmlformats.org/officeDocument/2006/relationships/hyperlink" Target="mailto:emccarthy@cmsm.org" TargetMode="External"/><Relationship Id="rId13" Type="http://schemas.openxmlformats.org/officeDocument/2006/relationships/hyperlink" Target="mailto:Maryellen.lacy@doc.org" TargetMode="External"/><Relationship Id="rId14" Type="http://schemas.openxmlformats.org/officeDocument/2006/relationships/hyperlink" Target="mailto:kconway@episcopalchurch.org" TargetMode="External"/><Relationship Id="rId15" Type="http://schemas.openxmlformats.org/officeDocument/2006/relationships/hyperlink" Target="mailto:lucey@franciscanaction.org" TargetMode="External"/><Relationship Id="rId16" Type="http://schemas.openxmlformats.org/officeDocument/2006/relationships/hyperlink" Target="mailto:flower@fcnl.org" TargetMode="External"/><Relationship Id="rId17" Type="http://schemas.openxmlformats.org/officeDocument/2006/relationships/hyperlink" Target="mailto:liza.lieberman@hias.org" TargetMode="External"/><Relationship Id="rId18" Type="http://schemas.openxmlformats.org/officeDocument/2006/relationships/hyperlink" Target="mailto:mlivingston@iwj.org" TargetMode="External"/><Relationship Id="rId19" Type="http://schemas.openxmlformats.org/officeDocument/2006/relationships/hyperlink" Target="mailto:administrator@usairish.org" TargetMode="External"/><Relationship Id="rId37" Type="http://schemas.openxmlformats.org/officeDocument/2006/relationships/hyperlink" Target="mailto:rkahntroster@truah.org" TargetMode="External"/><Relationship Id="rId38" Type="http://schemas.openxmlformats.org/officeDocument/2006/relationships/hyperlink" Target="mailto:jedelman@rac.org" TargetMode="External"/><Relationship Id="rId39" Type="http://schemas.openxmlformats.org/officeDocument/2006/relationships/hyperlink" Target="mailto:JToth@uua.org" TargetMode="External"/><Relationship Id="rId40" Type="http://schemas.openxmlformats.org/officeDocument/2006/relationships/hyperlink" Target="mailto:castellm@ucc.org" TargetMode="External"/><Relationship Id="rId41" Type="http://schemas.openxmlformats.org/officeDocument/2006/relationships/hyperlink" Target="mailto:bmefford@umc-gbcs.org" TargetMode="External"/><Relationship Id="rId42" Type="http://schemas.openxmlformats.org/officeDocument/2006/relationships/hyperlink" Target="mailto:anisha.singh@unitedsikhs.org" TargetMode="External"/><Relationship Id="rId43" Type="http://schemas.openxmlformats.org/officeDocument/2006/relationships/hyperlink" Target="mailto:kappleby@usccb.org" TargetMode="External"/><Relationship Id="rId44" Type="http://schemas.openxmlformats.org/officeDocument/2006/relationships/hyperlink" Target="mailto:saber@jesuit.org" TargetMode="External"/><Relationship Id="rId45" Type="http://schemas.openxmlformats.org/officeDocument/2006/relationships/hyperlink" Target="mailto:jhwang@worldrelief.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5795519" cy="992749"/>
          </a:xfrm>
        </p:spPr>
        <p:txBody>
          <a:bodyPr/>
          <a:lstStyle/>
          <a:p>
            <a:r>
              <a:rPr lang="en-US" sz="3600" dirty="0">
                <a:hlinkClick r:id="rId2" action="ppaction://hlinkfile"/>
              </a:rPr>
              <a:t>i</a:t>
            </a:r>
            <a:r>
              <a:rPr lang="en-US" sz="3600" dirty="0" smtClean="0">
                <a:hlinkClick r:id="rId2" action="ppaction://hlinkfile"/>
              </a:rPr>
              <a:t>nterfaithimmigration.org</a:t>
            </a:r>
            <a:endParaRPr lang="en-US" sz="3600" dirty="0"/>
          </a:p>
        </p:txBody>
      </p:sp>
      <p:sp>
        <p:nvSpPr>
          <p:cNvPr id="3" name="Subtitle 2"/>
          <p:cNvSpPr>
            <a:spLocks noGrp="1"/>
          </p:cNvSpPr>
          <p:nvPr>
            <p:ph type="subTitle" idx="1"/>
          </p:nvPr>
        </p:nvSpPr>
        <p:spPr>
          <a:xfrm>
            <a:off x="2" y="1524000"/>
            <a:ext cx="9143999" cy="5334000"/>
          </a:xfrm>
        </p:spPr>
        <p:txBody>
          <a:bodyPr>
            <a:normAutofit/>
          </a:bodyPr>
          <a:lstStyle/>
          <a:p>
            <a:endParaRPr lang="en-US" sz="2200" dirty="0" smtClean="0">
              <a:solidFill>
                <a:schemeClr val="tx1"/>
              </a:solidFill>
            </a:endParaRPr>
          </a:p>
          <a:p>
            <a:endParaRPr lang="en-US" sz="1100" dirty="0" smtClean="0">
              <a:solidFill>
                <a:schemeClr val="tx1"/>
              </a:solidFill>
            </a:endParaRPr>
          </a:p>
          <a:p>
            <a:r>
              <a:rPr lang="en-US" b="1" dirty="0">
                <a:solidFill>
                  <a:srgbClr val="000000"/>
                </a:solidFill>
              </a:rPr>
              <a:t>Responding to Humanitarian Crises: Syrian Refugees &amp; Central American Refugees</a:t>
            </a:r>
            <a:endParaRPr lang="en-US" b="1" dirty="0" smtClean="0">
              <a:solidFill>
                <a:srgbClr val="000000"/>
              </a:solidFill>
            </a:endParaRPr>
          </a:p>
          <a:p>
            <a:r>
              <a:rPr lang="en-US" b="1" dirty="0" smtClean="0">
                <a:solidFill>
                  <a:schemeClr val="tx1"/>
                </a:solidFill>
              </a:rPr>
              <a:t>Call and Webinar will begin on </a:t>
            </a:r>
          </a:p>
          <a:p>
            <a:r>
              <a:rPr lang="en-US" b="1" dirty="0" smtClean="0">
                <a:solidFill>
                  <a:schemeClr val="tx1"/>
                </a:solidFill>
              </a:rPr>
              <a:t>Monday, October 19th at </a:t>
            </a:r>
            <a:r>
              <a:rPr lang="en-US" b="1" dirty="0">
                <a:solidFill>
                  <a:schemeClr val="tx1"/>
                </a:solidFill>
              </a:rPr>
              <a:t>4</a:t>
            </a:r>
            <a:r>
              <a:rPr lang="en-US" b="1" dirty="0" smtClean="0">
                <a:solidFill>
                  <a:schemeClr val="tx1"/>
                </a:solidFill>
              </a:rPr>
              <a:t> p.m. ET</a:t>
            </a:r>
          </a:p>
          <a:p>
            <a:endParaRPr lang="en-US" sz="1100" dirty="0" smtClean="0"/>
          </a:p>
          <a:p>
            <a:r>
              <a:rPr lang="en-US" b="1" dirty="0" smtClean="0">
                <a:solidFill>
                  <a:srgbClr val="FF0000"/>
                </a:solidFill>
              </a:rPr>
              <a:t>For audio, please dial 805-399-1000 </a:t>
            </a:r>
          </a:p>
          <a:p>
            <a:r>
              <a:rPr lang="en-US" b="1" dirty="0" smtClean="0">
                <a:solidFill>
                  <a:srgbClr val="FF0000"/>
                </a:solidFill>
              </a:rPr>
              <a:t>and enter access code 104402</a:t>
            </a:r>
          </a:p>
          <a:p>
            <a:r>
              <a:rPr lang="en-US" b="1" dirty="0" smtClean="0">
                <a:solidFill>
                  <a:srgbClr val="000000"/>
                </a:solidFill>
              </a:rPr>
              <a:t>Audio </a:t>
            </a:r>
            <a:r>
              <a:rPr lang="en-US" b="1" dirty="0">
                <a:solidFill>
                  <a:srgbClr val="000000"/>
                </a:solidFill>
              </a:rPr>
              <a:t>Visual </a:t>
            </a:r>
            <a:r>
              <a:rPr lang="en-US" b="1" dirty="0" smtClean="0">
                <a:solidFill>
                  <a:srgbClr val="000000"/>
                </a:solidFill>
              </a:rPr>
              <a:t>Link is at </a:t>
            </a:r>
            <a:endParaRPr lang="en-US" b="1" dirty="0" smtClean="0">
              <a:solidFill>
                <a:srgbClr val="FF0000"/>
              </a:solidFill>
            </a:endParaRPr>
          </a:p>
          <a:p>
            <a:r>
              <a:rPr lang="en-US" sz="2400" dirty="0" smtClean="0">
                <a:hlinkClick r:id="rId3"/>
              </a:rPr>
              <a:t>http://join.me/faith4immigration</a:t>
            </a:r>
            <a:endParaRPr lang="en-US" sz="2400" dirty="0" smtClean="0">
              <a:solidFill>
                <a:srgbClr val="000000"/>
              </a:solidFill>
            </a:endParaRPr>
          </a:p>
          <a:p>
            <a:endParaRPr lang="en-US" sz="2400" dirty="0">
              <a:solidFill>
                <a:srgbClr val="000000"/>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28600"/>
            <a:ext cx="3429000" cy="144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990600"/>
          </a:xfrm>
        </p:spPr>
        <p:txBody>
          <a:bodyPr>
            <a:normAutofit/>
          </a:bodyPr>
          <a:lstStyle/>
          <a:p>
            <a:pPr algn="ctr"/>
            <a:r>
              <a:rPr lang="en-US" sz="3600" dirty="0" smtClean="0">
                <a:solidFill>
                  <a:srgbClr val="000000"/>
                </a:solidFill>
              </a:rPr>
              <a:t>Positive Refugee Legislation</a:t>
            </a:r>
            <a:endParaRPr lang="en-US" sz="3600" dirty="0">
              <a:solidFill>
                <a:srgbClr val="000000"/>
              </a:solidFill>
            </a:endParaRPr>
          </a:p>
        </p:txBody>
      </p:sp>
      <p:sp>
        <p:nvSpPr>
          <p:cNvPr id="5" name="Content Placeholder 2"/>
          <p:cNvSpPr>
            <a:spLocks noGrp="1"/>
          </p:cNvSpPr>
          <p:nvPr>
            <p:ph idx="1"/>
          </p:nvPr>
        </p:nvSpPr>
        <p:spPr>
          <a:xfrm>
            <a:off x="0" y="1066801"/>
            <a:ext cx="8873836" cy="4876800"/>
          </a:xfrm>
        </p:spPr>
        <p:txBody>
          <a:bodyPr>
            <a:normAutofit fontScale="92500" lnSpcReduction="10000"/>
          </a:bodyPr>
          <a:lstStyle/>
          <a:p>
            <a:pPr marL="228600" indent="-228600">
              <a:spcBef>
                <a:spcPct val="0"/>
              </a:spcBef>
              <a:buNone/>
            </a:pPr>
            <a:r>
              <a:rPr lang="en-US" sz="1900" b="1" dirty="0" smtClean="0">
                <a:solidFill>
                  <a:srgbClr val="000000"/>
                </a:solidFill>
              </a:rPr>
              <a:t>Protecting Religious Minorities Persecuted by ISIS Act</a:t>
            </a:r>
            <a:r>
              <a:rPr lang="en-US" sz="1900" b="1" i="1" dirty="0" smtClean="0">
                <a:solidFill>
                  <a:srgbClr val="000000"/>
                </a:solidFill>
              </a:rPr>
              <a:t>, </a:t>
            </a:r>
            <a:r>
              <a:rPr lang="en-US" sz="1900" b="1" dirty="0" smtClean="0">
                <a:solidFill>
                  <a:srgbClr val="000000"/>
                </a:solidFill>
              </a:rPr>
              <a:t>H.R. 1568 </a:t>
            </a:r>
          </a:p>
          <a:p>
            <a:pPr marL="228600" indent="-228600">
              <a:spcBef>
                <a:spcPct val="0"/>
              </a:spcBef>
              <a:buNone/>
            </a:pPr>
            <a:r>
              <a:rPr lang="en-US" sz="1900" i="1" dirty="0" smtClean="0">
                <a:solidFill>
                  <a:srgbClr val="000000"/>
                </a:solidFill>
              </a:rPr>
              <a:t>Rep. Vargas (D-CA-51) and Rooney (R-FL-17)</a:t>
            </a:r>
          </a:p>
          <a:p>
            <a:pPr marL="631825" lvl="1" indent="-342900">
              <a:spcBef>
                <a:spcPct val="0"/>
              </a:spcBef>
              <a:buFont typeface="Arial" panose="020B0604020202020204" pitchFamily="34" charset="0"/>
              <a:buChar char="•"/>
            </a:pPr>
            <a:r>
              <a:rPr lang="en-US" sz="1900" dirty="0" smtClean="0">
                <a:solidFill>
                  <a:srgbClr val="000000"/>
                </a:solidFill>
              </a:rPr>
              <a:t>Help Syrian and Iraqi refugees facing gender-based violence and religious and ethnic minorities; open more processing entities, increase staff, streamline security checks, expand video interviewing, improve accountability, transparency</a:t>
            </a:r>
            <a:endParaRPr lang="en-US" sz="1900" b="1" dirty="0" smtClean="0">
              <a:solidFill>
                <a:srgbClr val="000000"/>
              </a:solidFill>
            </a:endParaRPr>
          </a:p>
          <a:p>
            <a:pPr>
              <a:buNone/>
            </a:pPr>
            <a:r>
              <a:rPr lang="en-US" sz="1900" b="1" dirty="0" smtClean="0">
                <a:solidFill>
                  <a:srgbClr val="000000"/>
                </a:solidFill>
              </a:rPr>
              <a:t>Strengthening Refugee Resettlement Act, H.R. 2798 - </a:t>
            </a:r>
            <a:r>
              <a:rPr lang="en-US" sz="1900" i="1" dirty="0" smtClean="0">
                <a:solidFill>
                  <a:srgbClr val="000000"/>
                </a:solidFill>
              </a:rPr>
              <a:t>Rep. Ellison (D-MN-5)</a:t>
            </a:r>
          </a:p>
          <a:p>
            <a:pPr lvl="1">
              <a:spcBef>
                <a:spcPts val="0"/>
              </a:spcBef>
              <a:buFont typeface="Arial" panose="020B0604020202020204" pitchFamily="34" charset="0"/>
              <a:buChar char="•"/>
            </a:pPr>
            <a:r>
              <a:rPr lang="en-US" sz="1900" dirty="0" smtClean="0">
                <a:solidFill>
                  <a:srgbClr val="000000"/>
                </a:solidFill>
              </a:rPr>
              <a:t>Admit refugees as LPRs; expand MG, R&amp;P, case management; domestic resettlement emergency fund</a:t>
            </a:r>
          </a:p>
          <a:p>
            <a:pPr>
              <a:buNone/>
            </a:pPr>
            <a:r>
              <a:rPr lang="en-US" sz="1900" b="1" dirty="0" smtClean="0">
                <a:solidFill>
                  <a:srgbClr val="000000"/>
                </a:solidFill>
              </a:rPr>
              <a:t>Refugee Protection Act, S. 645 and H.R. 1375 (last year) - </a:t>
            </a:r>
            <a:r>
              <a:rPr lang="en-US" sz="1900" i="1" dirty="0" smtClean="0">
                <a:solidFill>
                  <a:srgbClr val="000000"/>
                </a:solidFill>
              </a:rPr>
              <a:t>Sen. Leahy (D-VT) and Rep. Lofgren (D-CA-14)</a:t>
            </a:r>
          </a:p>
          <a:p>
            <a:pPr lvl="1">
              <a:spcBef>
                <a:spcPts val="0"/>
              </a:spcBef>
              <a:buFont typeface="Arial" panose="020B0604020202020204" pitchFamily="34" charset="0"/>
              <a:buChar char="•"/>
            </a:pPr>
            <a:r>
              <a:rPr lang="en-US" sz="1900" dirty="0" smtClean="0">
                <a:solidFill>
                  <a:srgbClr val="000000"/>
                </a:solidFill>
              </a:rPr>
              <a:t>Eliminate one-year filing deadline; protect refugee families; authority to designate groups for resettlement (“Lautenberg”)</a:t>
            </a:r>
          </a:p>
          <a:p>
            <a:pPr>
              <a:buNone/>
            </a:pPr>
            <a:r>
              <a:rPr lang="en-US" sz="1900" b="1" spc="-50" dirty="0" smtClean="0">
                <a:solidFill>
                  <a:srgbClr val="000000"/>
                </a:solidFill>
              </a:rPr>
              <a:t>Domestic Refugee Resettlement Reform &amp; Modernization Act, </a:t>
            </a:r>
            <a:r>
              <a:rPr lang="en-US" sz="1900" b="1" dirty="0" smtClean="0">
                <a:solidFill>
                  <a:srgbClr val="000000"/>
                </a:solidFill>
              </a:rPr>
              <a:t>S.1615 &amp; H.R. 2839</a:t>
            </a:r>
            <a:endParaRPr lang="en-US" sz="1900" b="1" spc="-50" dirty="0" smtClean="0">
              <a:solidFill>
                <a:srgbClr val="000000"/>
              </a:solidFill>
            </a:endParaRPr>
          </a:p>
          <a:p>
            <a:pPr>
              <a:buNone/>
            </a:pPr>
            <a:r>
              <a:rPr lang="en-US" sz="1900" i="1" dirty="0" smtClean="0">
                <a:solidFill>
                  <a:srgbClr val="000000"/>
                </a:solidFill>
              </a:rPr>
              <a:t>Sen. Stabenow (D-MI) and Rep. Pascrell (D-NJ-9)</a:t>
            </a:r>
            <a:endParaRPr lang="en-US" sz="1900" spc="-50" dirty="0" smtClean="0">
              <a:solidFill>
                <a:srgbClr val="000000"/>
              </a:solidFill>
            </a:endParaRPr>
          </a:p>
          <a:p>
            <a:pPr lvl="1">
              <a:spcBef>
                <a:spcPts val="0"/>
              </a:spcBef>
            </a:pPr>
            <a:r>
              <a:rPr lang="en-US" sz="1900" dirty="0" smtClean="0">
                <a:solidFill>
                  <a:srgbClr val="000000"/>
                </a:solidFill>
              </a:rPr>
              <a:t>Elevates ORR within the HHS bureaucracy; allows formula state </a:t>
            </a:r>
            <a:br>
              <a:rPr lang="en-US" sz="1900" dirty="0" smtClean="0">
                <a:solidFill>
                  <a:srgbClr val="000000"/>
                </a:solidFill>
              </a:rPr>
            </a:br>
            <a:r>
              <a:rPr lang="en-US" sz="1900" dirty="0" smtClean="0">
                <a:solidFill>
                  <a:srgbClr val="000000"/>
                </a:solidFill>
              </a:rPr>
              <a:t>funding to include projected arrivals; helps with data collection </a:t>
            </a:r>
            <a:br>
              <a:rPr lang="en-US" sz="1900" dirty="0" smtClean="0">
                <a:solidFill>
                  <a:srgbClr val="000000"/>
                </a:solidFill>
              </a:rPr>
            </a:br>
            <a:r>
              <a:rPr lang="en-US" sz="1900" dirty="0" smtClean="0">
                <a:solidFill>
                  <a:srgbClr val="000000"/>
                </a:solidFill>
              </a:rPr>
              <a:t>&amp; assistance to secondary migrants</a:t>
            </a:r>
          </a:p>
          <a:p>
            <a:endParaRPr lang="en-US" sz="2600" dirty="0" smtClean="0">
              <a:solidFill>
                <a:schemeClr val="bg1">
                  <a:lumMod val="50000"/>
                </a:schemeClr>
              </a:solidFill>
              <a:latin typeface="Times New Roman" panose="02020603050405020304" pitchFamily="18" charset="0"/>
              <a:cs typeface="Times New Roman" panose="02020603050405020304" pitchFamily="18" charset="0"/>
            </a:endParaRPr>
          </a:p>
          <a:p>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41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1143000"/>
          </a:xfrm>
        </p:spPr>
        <p:txBody>
          <a:bodyPr>
            <a:normAutofit/>
          </a:bodyPr>
          <a:lstStyle/>
          <a:p>
            <a:pPr algn="ctr" eaLnBrk="1" hangingPunct="1"/>
            <a:r>
              <a:rPr lang="en-US" sz="3600" dirty="0" smtClean="0">
                <a:solidFill>
                  <a:srgbClr val="000000"/>
                </a:solidFill>
              </a:rPr>
              <a:t>Negative Proposals</a:t>
            </a:r>
          </a:p>
        </p:txBody>
      </p:sp>
      <p:sp>
        <p:nvSpPr>
          <p:cNvPr id="11" name="Content Placeholder 2"/>
          <p:cNvSpPr>
            <a:spLocks noGrp="1"/>
          </p:cNvSpPr>
          <p:nvPr>
            <p:ph idx="1"/>
          </p:nvPr>
        </p:nvSpPr>
        <p:spPr>
          <a:xfrm>
            <a:off x="246342" y="1510144"/>
            <a:ext cx="8686800" cy="5119255"/>
          </a:xfrm>
        </p:spPr>
        <p:txBody>
          <a:bodyPr>
            <a:normAutofit lnSpcReduction="10000"/>
          </a:bodyPr>
          <a:lstStyle/>
          <a:p>
            <a:pPr marL="228600" indent="-228600" eaLnBrk="1" hangingPunct="1">
              <a:spcBef>
                <a:spcPts val="0"/>
              </a:spcBef>
              <a:buNone/>
            </a:pPr>
            <a:r>
              <a:rPr lang="en-US" sz="2000" b="1" dirty="0" smtClean="0">
                <a:solidFill>
                  <a:srgbClr val="000000"/>
                </a:solidFill>
              </a:rPr>
              <a:t>Resettlement Accountability National Security Act, H.R. 3314</a:t>
            </a:r>
            <a:br>
              <a:rPr lang="en-US" sz="2000" b="1" dirty="0" smtClean="0">
                <a:solidFill>
                  <a:srgbClr val="000000"/>
                </a:solidFill>
              </a:rPr>
            </a:br>
            <a:r>
              <a:rPr lang="en-US" sz="2000" i="1" dirty="0" smtClean="0">
                <a:solidFill>
                  <a:srgbClr val="000000"/>
                </a:solidFill>
              </a:rPr>
              <a:t>Rep. </a:t>
            </a:r>
            <a:r>
              <a:rPr lang="en-US" sz="2000" i="1" dirty="0" err="1" smtClean="0">
                <a:solidFill>
                  <a:srgbClr val="000000"/>
                </a:solidFill>
              </a:rPr>
              <a:t>Babin</a:t>
            </a:r>
            <a:r>
              <a:rPr lang="en-US" sz="2000" i="1" dirty="0" smtClean="0">
                <a:solidFill>
                  <a:srgbClr val="000000"/>
                </a:solidFill>
              </a:rPr>
              <a:t> (R-TX-36) – Houston area</a:t>
            </a:r>
          </a:p>
          <a:p>
            <a:pPr marL="631825" lvl="1" indent="-342900" eaLnBrk="1" hangingPunct="1">
              <a:spcBef>
                <a:spcPts val="0"/>
              </a:spcBef>
              <a:buFont typeface="Arial" panose="020B0604020202020204" pitchFamily="34" charset="0"/>
              <a:buChar char="•"/>
            </a:pPr>
            <a:r>
              <a:rPr lang="en-US" sz="2000" dirty="0" smtClean="0">
                <a:solidFill>
                  <a:srgbClr val="000000"/>
                </a:solidFill>
              </a:rPr>
              <a:t>Stop all U.S. resettlement until House and Senate pass resolution to re-establish the resettlement program; study on how many refugees use benefits, for how long, how many pay taxes during their first year in the U.S., various costs to programs </a:t>
            </a:r>
          </a:p>
          <a:p>
            <a:pPr>
              <a:spcBef>
                <a:spcPts val="0"/>
              </a:spcBef>
              <a:buNone/>
            </a:pPr>
            <a:r>
              <a:rPr lang="en-US" sz="2000" b="1" dirty="0" smtClean="0">
                <a:solidFill>
                  <a:srgbClr val="000000"/>
                </a:solidFill>
              </a:rPr>
              <a:t>The Refugee Resettlement Oversight and Security Act, H.R. 3573</a:t>
            </a:r>
            <a:br>
              <a:rPr lang="en-US" sz="2000" b="1" dirty="0" smtClean="0">
                <a:solidFill>
                  <a:srgbClr val="000000"/>
                </a:solidFill>
              </a:rPr>
            </a:br>
            <a:r>
              <a:rPr lang="en-US" sz="2000" i="1" dirty="0" smtClean="0">
                <a:solidFill>
                  <a:srgbClr val="000000"/>
                </a:solidFill>
              </a:rPr>
              <a:t>Rep. </a:t>
            </a:r>
            <a:r>
              <a:rPr lang="en-US" sz="2000" i="1" dirty="0" err="1" smtClean="0">
                <a:solidFill>
                  <a:srgbClr val="000000"/>
                </a:solidFill>
              </a:rPr>
              <a:t>McCaul</a:t>
            </a:r>
            <a:r>
              <a:rPr lang="en-US" sz="2000" i="1" dirty="0" smtClean="0">
                <a:solidFill>
                  <a:srgbClr val="000000"/>
                </a:solidFill>
              </a:rPr>
              <a:t> (TX-10)</a:t>
            </a:r>
          </a:p>
          <a:p>
            <a:pPr marL="639763" lvl="1" indent="-357188">
              <a:spcBef>
                <a:spcPts val="0"/>
              </a:spcBef>
              <a:buFont typeface="Arial" panose="020B0604020202020204" pitchFamily="34" charset="0"/>
              <a:buChar char="•"/>
            </a:pPr>
            <a:r>
              <a:rPr lang="en-US" sz="2000" dirty="0" smtClean="0">
                <a:solidFill>
                  <a:srgbClr val="000000"/>
                </a:solidFill>
              </a:rPr>
              <a:t>Would place U.S. resettlement on hold, or stop it altogether, if Senate &amp; House can’t pass joint resolution on refugee resettlement every year; would mandate that for resettlement from Iraq and Syria, religious minorities should be prioritized - aiming to prevent the resettlement of Muslim refugees.</a:t>
            </a:r>
          </a:p>
          <a:p>
            <a:pPr marL="0" indent="-117475">
              <a:spcBef>
                <a:spcPts val="0"/>
              </a:spcBef>
              <a:buNone/>
            </a:pPr>
            <a:endParaRPr lang="en-US" sz="2000" dirty="0" smtClean="0">
              <a:solidFill>
                <a:srgbClr val="000000"/>
              </a:solidFill>
            </a:endParaRPr>
          </a:p>
          <a:p>
            <a:pPr marL="0" indent="-117475">
              <a:spcBef>
                <a:spcPts val="0"/>
              </a:spcBef>
              <a:buNone/>
            </a:pPr>
            <a:r>
              <a:rPr lang="en-US" sz="2000" b="1" dirty="0" smtClean="0">
                <a:solidFill>
                  <a:srgbClr val="000000"/>
                </a:solidFill>
              </a:rPr>
              <a:t>Join religious leaders in opposing any proposal that would </a:t>
            </a:r>
            <a:br>
              <a:rPr lang="en-US" sz="2000" b="1" dirty="0" smtClean="0">
                <a:solidFill>
                  <a:srgbClr val="000000"/>
                </a:solidFill>
              </a:rPr>
            </a:br>
            <a:r>
              <a:rPr lang="en-US" sz="2000" b="1" dirty="0" smtClean="0">
                <a:solidFill>
                  <a:srgbClr val="000000"/>
                </a:solidFill>
              </a:rPr>
              <a:t>prevent Muslim refugees from accessing resettlement: https://docs.google.com/forms/d/1PNbNKO3TV1ZcoaKhhddNCV209kzGJvDs4yS11y5ODZw/viewform</a:t>
            </a:r>
            <a:endParaRPr lang="en-US" sz="1800" dirty="0" smtClean="0">
              <a:solidFill>
                <a:srgbClr val="000000"/>
              </a:solidFill>
            </a:endParaRPr>
          </a:p>
          <a:p>
            <a:pPr marL="639763" lvl="1" indent="-357188">
              <a:spcBef>
                <a:spcPts val="0"/>
              </a:spcBef>
              <a:buNone/>
            </a:pPr>
            <a:endParaRPr lang="en-US" sz="1800" dirty="0" smtClean="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24921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0"/>
            <a:ext cx="8229600" cy="1143000"/>
          </a:xfrm>
        </p:spPr>
        <p:txBody>
          <a:bodyPr/>
          <a:lstStyle/>
          <a:p>
            <a:pPr algn="ctr"/>
            <a:r>
              <a:rPr lang="en-US" sz="3600" dirty="0" smtClean="0">
                <a:solidFill>
                  <a:srgbClr val="000000"/>
                </a:solidFill>
              </a:rPr>
              <a:t>Helpful Points</a:t>
            </a:r>
            <a:endParaRPr lang="en-US" sz="3600" dirty="0">
              <a:solidFill>
                <a:srgbClr val="000000"/>
              </a:solidFill>
            </a:endParaRPr>
          </a:p>
        </p:txBody>
      </p:sp>
      <p:sp>
        <p:nvSpPr>
          <p:cNvPr id="11" name="Content Placeholder 2"/>
          <p:cNvSpPr>
            <a:spLocks noGrp="1"/>
          </p:cNvSpPr>
          <p:nvPr>
            <p:ph idx="1"/>
          </p:nvPr>
        </p:nvSpPr>
        <p:spPr>
          <a:xfrm>
            <a:off x="457200" y="1066800"/>
            <a:ext cx="8229600" cy="5791200"/>
          </a:xfrm>
        </p:spPr>
        <p:txBody>
          <a:bodyPr>
            <a:noAutofit/>
          </a:bodyPr>
          <a:lstStyle/>
          <a:p>
            <a:pPr>
              <a:lnSpc>
                <a:spcPct val="120000"/>
              </a:lnSpc>
              <a:spcBef>
                <a:spcPts val="0"/>
              </a:spcBef>
            </a:pPr>
            <a:r>
              <a:rPr lang="en-US" sz="2000" dirty="0" smtClean="0">
                <a:solidFill>
                  <a:srgbClr val="000000"/>
                </a:solidFill>
              </a:rPr>
              <a:t>Refugees are the most scrutinized and vetted individuals to enter the US.</a:t>
            </a:r>
          </a:p>
          <a:p>
            <a:pPr>
              <a:lnSpc>
                <a:spcPct val="120000"/>
              </a:lnSpc>
              <a:spcBef>
                <a:spcPts val="0"/>
              </a:spcBef>
            </a:pPr>
            <a:r>
              <a:rPr lang="en-US" sz="2000" dirty="0" smtClean="0">
                <a:solidFill>
                  <a:srgbClr val="000000"/>
                </a:solidFill>
              </a:rPr>
              <a:t>All refugees undergo thorough and rigorous security screenings.</a:t>
            </a:r>
          </a:p>
          <a:p>
            <a:pPr>
              <a:lnSpc>
                <a:spcPct val="120000"/>
              </a:lnSpc>
              <a:spcBef>
                <a:spcPts val="0"/>
              </a:spcBef>
            </a:pPr>
            <a:r>
              <a:rPr lang="en-US" sz="2000" dirty="0" smtClean="0">
                <a:solidFill>
                  <a:srgbClr val="000000"/>
                </a:solidFill>
              </a:rPr>
              <a:t>Multiple systems are in place to maintain the security of the refugee resettlement program.</a:t>
            </a:r>
          </a:p>
          <a:p>
            <a:pPr>
              <a:lnSpc>
                <a:spcPct val="120000"/>
              </a:lnSpc>
              <a:spcBef>
                <a:spcPts val="0"/>
              </a:spcBef>
            </a:pPr>
            <a:r>
              <a:rPr lang="en-US" sz="2000" dirty="0" smtClean="0">
                <a:solidFill>
                  <a:srgbClr val="000000"/>
                </a:solidFill>
              </a:rPr>
              <a:t>Communities, schools, congregations, and employers welcome refugees.</a:t>
            </a:r>
          </a:p>
          <a:p>
            <a:pPr>
              <a:lnSpc>
                <a:spcPct val="120000"/>
              </a:lnSpc>
              <a:spcBef>
                <a:spcPts val="0"/>
              </a:spcBef>
            </a:pPr>
            <a:r>
              <a:rPr lang="en-US" sz="2000" dirty="0" smtClean="0">
                <a:solidFill>
                  <a:srgbClr val="000000"/>
                </a:solidFill>
              </a:rPr>
              <a:t>Refugees contribute to their new communities with their innovative skills, dedicated work, and inspiring perseverance.</a:t>
            </a:r>
          </a:p>
          <a:p>
            <a:pPr>
              <a:lnSpc>
                <a:spcPct val="120000"/>
              </a:lnSpc>
              <a:spcBef>
                <a:spcPts val="0"/>
              </a:spcBef>
            </a:pPr>
            <a:r>
              <a:rPr lang="en-US" sz="2000" dirty="0" smtClean="0">
                <a:solidFill>
                  <a:srgbClr val="000000"/>
                </a:solidFill>
              </a:rPr>
              <a:t>Refugees provide substantial contributions to the workforce and to local economic development. </a:t>
            </a:r>
          </a:p>
          <a:p>
            <a:pPr>
              <a:lnSpc>
                <a:spcPct val="120000"/>
              </a:lnSpc>
              <a:spcBef>
                <a:spcPts val="0"/>
              </a:spcBef>
            </a:pPr>
            <a:r>
              <a:rPr lang="en-US" sz="2000" dirty="0" smtClean="0">
                <a:solidFill>
                  <a:srgbClr val="000000"/>
                </a:solidFill>
              </a:rPr>
              <a:t>Many refugees are highly skilled and obtained high levels of education in their home countries.</a:t>
            </a:r>
          </a:p>
          <a:p>
            <a:pPr>
              <a:lnSpc>
                <a:spcPct val="120000"/>
              </a:lnSpc>
              <a:spcBef>
                <a:spcPts val="0"/>
              </a:spcBef>
            </a:pPr>
            <a:r>
              <a:rPr lang="en-US" sz="2000" dirty="0" smtClean="0">
                <a:solidFill>
                  <a:srgbClr val="000000"/>
                </a:solidFill>
              </a:rPr>
              <a:t>Refugees are entrepreneurs, employers and employees, consumers, tax-payers, and engaged citizens. </a:t>
            </a:r>
            <a:endParaRPr lang="en-US" sz="2000" dirty="0">
              <a:solidFill>
                <a:srgbClr val="000000"/>
              </a:solidFill>
            </a:endParaRPr>
          </a:p>
        </p:txBody>
      </p:sp>
    </p:spTree>
    <p:extLst>
      <p:ext uri="{BB962C8B-B14F-4D97-AF65-F5344CB8AC3E}">
        <p14:creationId xmlns:p14="http://schemas.microsoft.com/office/powerpoint/2010/main" val="2954386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pPr algn="ctr"/>
            <a:r>
              <a:rPr lang="en-US" b="1" dirty="0" smtClean="0">
                <a:solidFill>
                  <a:schemeClr val="accent1">
                    <a:lumMod val="50000"/>
                  </a:schemeClr>
                </a:solidFill>
              </a:rPr>
              <a:t>Anti-Refugee Sentiment</a:t>
            </a:r>
            <a:endParaRPr lang="en-US" b="1" dirty="0">
              <a:solidFill>
                <a:schemeClr val="accent1">
                  <a:lumMod val="50000"/>
                </a:schemeClr>
              </a:solidFill>
            </a:endParaRPr>
          </a:p>
        </p:txBody>
      </p:sp>
      <p:sp>
        <p:nvSpPr>
          <p:cNvPr id="3" name="Content Placeholder 2"/>
          <p:cNvSpPr>
            <a:spLocks noGrp="1"/>
          </p:cNvSpPr>
          <p:nvPr>
            <p:ph idx="1"/>
          </p:nvPr>
        </p:nvSpPr>
        <p:spPr>
          <a:xfrm>
            <a:off x="457200" y="1066800"/>
            <a:ext cx="8229600" cy="5257800"/>
          </a:xfrm>
        </p:spPr>
        <p:txBody>
          <a:bodyPr>
            <a:normAutofit/>
          </a:bodyPr>
          <a:lstStyle/>
          <a:p>
            <a:pPr marL="233363" lvl="1" indent="-233363">
              <a:spcBef>
                <a:spcPts val="0"/>
              </a:spcBef>
            </a:pPr>
            <a:r>
              <a:rPr lang="en-US" sz="2000" dirty="0" smtClean="0"/>
              <a:t>Anti-Muslim protests last weekend</a:t>
            </a:r>
          </a:p>
          <a:p>
            <a:pPr marL="233363" lvl="1" indent="-233363">
              <a:spcBef>
                <a:spcPts val="0"/>
              </a:spcBef>
            </a:pPr>
            <a:r>
              <a:rPr lang="en-US" sz="2000" dirty="0" smtClean="0"/>
              <a:t>Recent hearings negatively conflated refugees with terrorism and public cost</a:t>
            </a:r>
          </a:p>
          <a:p>
            <a:pPr marL="233363" lvl="1" indent="-233363">
              <a:spcBef>
                <a:spcPts val="0"/>
              </a:spcBef>
            </a:pPr>
            <a:r>
              <a:rPr lang="en-US" sz="2000" dirty="0" smtClean="0"/>
              <a:t>Refugee Resettlement Watch, Act! For America, Numbers USA, and The Federal of Americans for Immigration Reform (FAIR) have joined with other hate groups to try to stop resettlement altogether</a:t>
            </a:r>
          </a:p>
          <a:p>
            <a:pPr marL="233363" lvl="1" indent="-233363">
              <a:spcBef>
                <a:spcPts val="0"/>
              </a:spcBef>
            </a:pPr>
            <a:r>
              <a:rPr lang="en-US" sz="2000" dirty="0" smtClean="0"/>
              <a:t>Resources on these groups: </a:t>
            </a:r>
            <a:r>
              <a:rPr lang="en-US" sz="2000" dirty="0" smtClean="0">
                <a:hlinkClick r:id="rId2"/>
              </a:rPr>
              <a:t>www.splcenter.org/hatewatch/2015/07/13/lauded-racist-groups-refugee-resettlement-watch-founder-ann-corcoran-moves-further-right</a:t>
            </a:r>
            <a:r>
              <a:rPr lang="en-US" sz="2000" dirty="0" smtClean="0"/>
              <a:t> </a:t>
            </a:r>
          </a:p>
        </p:txBody>
      </p:sp>
      <p:pic>
        <p:nvPicPr>
          <p:cNvPr id="33794" name="Picture 2"/>
          <p:cNvPicPr>
            <a:picLocks noChangeAspect="1" noChangeArrowheads="1"/>
          </p:cNvPicPr>
          <p:nvPr/>
        </p:nvPicPr>
        <p:blipFill>
          <a:blip r:embed="rId3" cstate="print"/>
          <a:srcRect t="12500" b="42188"/>
          <a:stretch>
            <a:fillRect/>
          </a:stretch>
        </p:blipFill>
        <p:spPr bwMode="auto">
          <a:xfrm>
            <a:off x="228600" y="4648200"/>
            <a:ext cx="8674100" cy="2209800"/>
          </a:xfrm>
          <a:prstGeom prst="rect">
            <a:avLst/>
          </a:prstGeom>
          <a:noFill/>
          <a:ln w="9525">
            <a:noFill/>
            <a:miter lim="800000"/>
            <a:headEnd/>
            <a:tailEnd/>
          </a:ln>
        </p:spPr>
      </p:pic>
    </p:spTree>
    <p:extLst>
      <p:ext uri="{BB962C8B-B14F-4D97-AF65-F5344CB8AC3E}">
        <p14:creationId xmlns:p14="http://schemas.microsoft.com/office/powerpoint/2010/main" val="167231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normAutofit/>
          </a:bodyPr>
          <a:lstStyle/>
          <a:p>
            <a:pPr marL="514350" indent="-514350" algn="ctr" eaLnBrk="1" hangingPunct="1"/>
            <a:r>
              <a:rPr lang="en-US" b="1" dirty="0" smtClean="0">
                <a:solidFill>
                  <a:schemeClr val="accent1">
                    <a:lumMod val="50000"/>
                  </a:schemeClr>
                </a:solidFill>
              </a:rPr>
              <a:t>How can we help Syrians?</a:t>
            </a:r>
          </a:p>
        </p:txBody>
      </p:sp>
      <p:sp>
        <p:nvSpPr>
          <p:cNvPr id="17411" name="Content Placeholder 2"/>
          <p:cNvSpPr>
            <a:spLocks noGrp="1"/>
          </p:cNvSpPr>
          <p:nvPr>
            <p:ph idx="1"/>
          </p:nvPr>
        </p:nvSpPr>
        <p:spPr>
          <a:xfrm>
            <a:off x="228600" y="1371600"/>
            <a:ext cx="8686800" cy="5257800"/>
          </a:xfrm>
        </p:spPr>
        <p:txBody>
          <a:bodyPr>
            <a:normAutofit/>
          </a:bodyPr>
          <a:lstStyle/>
          <a:p>
            <a:pPr marL="514350" indent="-514350" eaLnBrk="1" hangingPunct="1">
              <a:lnSpc>
                <a:spcPct val="90000"/>
              </a:lnSpc>
              <a:spcBef>
                <a:spcPct val="0"/>
              </a:spcBef>
              <a:buNone/>
            </a:pPr>
            <a:r>
              <a:rPr lang="en-US" sz="2400" b="1" dirty="0" smtClean="0"/>
              <a:t>Call the White House</a:t>
            </a:r>
            <a:r>
              <a:rPr lang="en-US" sz="2400" dirty="0" smtClean="0"/>
              <a:t>: 202-456-1111 </a:t>
            </a:r>
          </a:p>
          <a:p>
            <a:pPr marL="514350" indent="-514350" eaLnBrk="1" hangingPunct="1">
              <a:lnSpc>
                <a:spcPct val="90000"/>
              </a:lnSpc>
              <a:spcBef>
                <a:spcPct val="0"/>
              </a:spcBef>
              <a:buFont typeface="Arial" pitchFamily="34" charset="0"/>
              <a:buNone/>
            </a:pPr>
            <a:r>
              <a:rPr lang="en-US" sz="2400" dirty="0" smtClean="0"/>
              <a:t>	“</a:t>
            </a:r>
            <a:r>
              <a:rPr lang="en-US" sz="2400" i="1" dirty="0" smtClean="0"/>
              <a:t>The U.S. must show leadership in responding to the global refugee crisis, including in Syria. I urge President Obama to increase refugee resettlement to 200,000 this coming year, including 100,000 Syrian refugees.”</a:t>
            </a:r>
          </a:p>
          <a:p>
            <a:pPr marL="514350" indent="-514350" eaLnBrk="1" hangingPunct="1">
              <a:lnSpc>
                <a:spcPct val="90000"/>
              </a:lnSpc>
              <a:spcBef>
                <a:spcPct val="0"/>
              </a:spcBef>
              <a:buFont typeface="Arial" pitchFamily="34" charset="0"/>
              <a:buNone/>
            </a:pPr>
            <a:endParaRPr lang="en-US" sz="1100" i="1" dirty="0" smtClean="0"/>
          </a:p>
          <a:p>
            <a:pPr marL="514350" indent="-514350" eaLnBrk="1" hangingPunct="1">
              <a:lnSpc>
                <a:spcPct val="90000"/>
              </a:lnSpc>
              <a:spcBef>
                <a:spcPct val="0"/>
              </a:spcBef>
              <a:buFont typeface="Arial" pitchFamily="34" charset="0"/>
              <a:buNone/>
            </a:pPr>
            <a:r>
              <a:rPr lang="en-US" sz="2400" b="1" dirty="0" smtClean="0"/>
              <a:t>Meet</a:t>
            </a:r>
            <a:r>
              <a:rPr lang="en-US" sz="2400" dirty="0" smtClean="0"/>
              <a:t> with Senators &amp; Representatives when they’re home Nov 9-13 &amp; beyond. </a:t>
            </a:r>
            <a:r>
              <a:rPr lang="en-US" sz="2400" b="1" dirty="0" smtClean="0">
                <a:hlinkClick r:id="rId2"/>
              </a:rPr>
              <a:t>RCUSA Congressional Visit Toolkit</a:t>
            </a:r>
            <a:r>
              <a:rPr lang="en-US" sz="2400" dirty="0" smtClean="0"/>
              <a:t>!</a:t>
            </a:r>
          </a:p>
          <a:p>
            <a:pPr marL="514350" indent="-514350" eaLnBrk="1" hangingPunct="1">
              <a:lnSpc>
                <a:spcPct val="90000"/>
              </a:lnSpc>
              <a:spcBef>
                <a:spcPct val="0"/>
              </a:spcBef>
              <a:buFont typeface="Arial" pitchFamily="34" charset="0"/>
              <a:buNone/>
            </a:pPr>
            <a:endParaRPr lang="en-US" sz="1100" dirty="0" smtClean="0"/>
          </a:p>
          <a:p>
            <a:pPr marL="514350" indent="-514350">
              <a:lnSpc>
                <a:spcPct val="90000"/>
              </a:lnSpc>
              <a:buNone/>
            </a:pPr>
            <a:r>
              <a:rPr lang="en-US" sz="2400" b="1" dirty="0" smtClean="0"/>
              <a:t>Urge your community members to call </a:t>
            </a:r>
            <a:r>
              <a:rPr lang="en-US" sz="2400" dirty="0" smtClean="0"/>
              <a:t>their Members of Congress: 202-224-3121 </a:t>
            </a:r>
          </a:p>
          <a:p>
            <a:pPr marL="514350" indent="-514350" algn="ctr">
              <a:lnSpc>
                <a:spcPct val="90000"/>
              </a:lnSpc>
              <a:buFont typeface="Calibri" pitchFamily="34" charset="0"/>
              <a:buAutoNum type="arabicPeriod"/>
            </a:pPr>
            <a:endParaRPr lang="en-US" sz="1100" dirty="0" smtClean="0"/>
          </a:p>
          <a:p>
            <a:pPr marL="514350" indent="-514350" algn="ctr">
              <a:lnSpc>
                <a:spcPct val="90000"/>
              </a:lnSpc>
              <a:buNone/>
            </a:pPr>
            <a:r>
              <a:rPr lang="en-US" sz="2400" dirty="0" smtClean="0"/>
              <a:t>Ask them to </a:t>
            </a:r>
            <a:r>
              <a:rPr lang="en-US" sz="2400" b="1" dirty="0" smtClean="0"/>
              <a:t>urge the administration </a:t>
            </a:r>
            <a:r>
              <a:rPr lang="en-US" sz="2400" dirty="0" smtClean="0"/>
              <a:t>to show leadership in response to the global refugee crisis by increasing resettlement numbers to 200,000, including100,000 Syrians, and to </a:t>
            </a:r>
            <a:r>
              <a:rPr lang="en-US" sz="2400" b="1" dirty="0" smtClean="0"/>
              <a:t>co-sponsor</a:t>
            </a:r>
            <a:r>
              <a:rPr lang="en-US" sz="2400" dirty="0" smtClean="0"/>
              <a:t> H.R. 1568, The Protecting Religious Minorities Persecuted by ISIS Act.</a:t>
            </a:r>
          </a:p>
          <a:p>
            <a:pPr marL="514350" indent="-514350">
              <a:lnSpc>
                <a:spcPct val="90000"/>
              </a:lnSpc>
              <a:buFont typeface="Calibri" pitchFamily="34" charset="0"/>
              <a:buAutoNum type="arabicPeriod"/>
            </a:pPr>
            <a:endParaRPr lang="en-US" sz="2400" dirty="0" smtClean="0"/>
          </a:p>
          <a:p>
            <a:pPr marL="514350" indent="-514350" eaLnBrk="1" hangingPunct="1">
              <a:lnSpc>
                <a:spcPct val="90000"/>
              </a:lnSpc>
              <a:spcBef>
                <a:spcPct val="0"/>
              </a:spcBef>
              <a:buFont typeface="Arial" pitchFamily="34" charset="0"/>
              <a:buNone/>
            </a:pPr>
            <a:endParaRPr lang="en-US" sz="2600" i="1" dirty="0" smtClean="0"/>
          </a:p>
        </p:txBody>
      </p:sp>
    </p:spTree>
    <p:extLst>
      <p:ext uri="{BB962C8B-B14F-4D97-AF65-F5344CB8AC3E}">
        <p14:creationId xmlns:p14="http://schemas.microsoft.com/office/powerpoint/2010/main" val="20307048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990600"/>
          </a:xfrm>
        </p:spPr>
        <p:txBody>
          <a:bodyPr/>
          <a:lstStyle/>
          <a:p>
            <a:pPr algn="ctr" eaLnBrk="1" hangingPunct="1"/>
            <a:r>
              <a:rPr lang="en-US" b="1" dirty="0" smtClean="0">
                <a:solidFill>
                  <a:schemeClr val="accent1">
                    <a:lumMod val="50000"/>
                  </a:schemeClr>
                </a:solidFill>
              </a:rPr>
              <a:t>Have your voice heard!</a:t>
            </a:r>
          </a:p>
        </p:txBody>
      </p:sp>
      <p:sp>
        <p:nvSpPr>
          <p:cNvPr id="19459" name="Content Placeholder 2"/>
          <p:cNvSpPr>
            <a:spLocks noGrp="1"/>
          </p:cNvSpPr>
          <p:nvPr>
            <p:ph idx="1"/>
          </p:nvPr>
        </p:nvSpPr>
        <p:spPr>
          <a:xfrm>
            <a:off x="228600" y="1143000"/>
            <a:ext cx="8686800" cy="5486400"/>
          </a:xfrm>
        </p:spPr>
        <p:txBody>
          <a:bodyPr>
            <a:normAutofit/>
          </a:bodyPr>
          <a:lstStyle/>
          <a:p>
            <a:pPr eaLnBrk="1" hangingPunct="1">
              <a:lnSpc>
                <a:spcPct val="90000"/>
              </a:lnSpc>
            </a:pPr>
            <a:r>
              <a:rPr lang="en-US" sz="2700" dirty="0" smtClean="0"/>
              <a:t>Write an Opinion Editorial or Letter to the Editor of your local paper about the need to welcome Syrian refugees</a:t>
            </a:r>
          </a:p>
          <a:p>
            <a:pPr eaLnBrk="1" hangingPunct="1">
              <a:lnSpc>
                <a:spcPct val="90000"/>
              </a:lnSpc>
            </a:pPr>
            <a:r>
              <a:rPr lang="en-US" sz="2700" dirty="0" smtClean="0"/>
              <a:t>Host events in your community to </a:t>
            </a:r>
            <a:br>
              <a:rPr lang="en-US" sz="2700" dirty="0" smtClean="0"/>
            </a:br>
            <a:r>
              <a:rPr lang="en-US" sz="2700" dirty="0" smtClean="0"/>
              <a:t>educate people about the crisis in </a:t>
            </a:r>
            <a:br>
              <a:rPr lang="en-US" sz="2700" dirty="0" smtClean="0"/>
            </a:br>
            <a:r>
              <a:rPr lang="en-US" sz="2700" dirty="0" smtClean="0"/>
              <a:t>Syria, the need for U.S. leadership, </a:t>
            </a:r>
            <a:br>
              <a:rPr lang="en-US" sz="2700" dirty="0" smtClean="0"/>
            </a:br>
            <a:r>
              <a:rPr lang="en-US" sz="2700" dirty="0" smtClean="0"/>
              <a:t>and how resettlement works</a:t>
            </a:r>
          </a:p>
          <a:p>
            <a:pPr>
              <a:lnSpc>
                <a:spcPct val="90000"/>
              </a:lnSpc>
            </a:pPr>
            <a:r>
              <a:rPr lang="en-US" sz="2800" dirty="0" smtClean="0"/>
              <a:t>Share stories and photos of your </a:t>
            </a:r>
            <a:br>
              <a:rPr lang="en-US" sz="2800" dirty="0" smtClean="0"/>
            </a:br>
            <a:r>
              <a:rPr lang="en-US" sz="2800" dirty="0" smtClean="0"/>
              <a:t>community extending welcome to </a:t>
            </a:r>
            <a:br>
              <a:rPr lang="en-US" sz="2800" dirty="0" smtClean="0"/>
            </a:br>
            <a:r>
              <a:rPr lang="en-US" sz="2800" dirty="0" smtClean="0"/>
              <a:t>Syrian refugees on social media </a:t>
            </a:r>
            <a:br>
              <a:rPr lang="en-US" sz="2800" dirty="0" smtClean="0"/>
            </a:br>
            <a:r>
              <a:rPr lang="en-US" sz="2800" dirty="0" smtClean="0"/>
              <a:t>with </a:t>
            </a:r>
            <a:r>
              <a:rPr lang="en-US" sz="2700" dirty="0" smtClean="0"/>
              <a:t>#</a:t>
            </a:r>
            <a:r>
              <a:rPr lang="en-US" sz="2700" dirty="0" err="1" smtClean="0"/>
              <a:t>AmericaWelomes</a:t>
            </a:r>
            <a:r>
              <a:rPr lang="en-US" sz="2700" dirty="0" smtClean="0"/>
              <a:t>, </a:t>
            </a:r>
            <a:br>
              <a:rPr lang="en-US" sz="2700" dirty="0" smtClean="0"/>
            </a:br>
            <a:r>
              <a:rPr lang="en-US" sz="2700" dirty="0" smtClean="0"/>
              <a:t>#</a:t>
            </a:r>
            <a:r>
              <a:rPr lang="en-US" sz="2700" dirty="0" err="1" smtClean="0"/>
              <a:t>RefugeesWelcome</a:t>
            </a:r>
            <a:r>
              <a:rPr lang="en-US" sz="2700" dirty="0" smtClean="0"/>
              <a:t>, </a:t>
            </a:r>
            <a:br>
              <a:rPr lang="en-US" sz="2700" dirty="0" smtClean="0"/>
            </a:br>
            <a:r>
              <a:rPr lang="en-US" sz="2700" dirty="0" smtClean="0"/>
              <a:t>#</a:t>
            </a:r>
            <a:r>
              <a:rPr lang="en-US" sz="2700" dirty="0" err="1" smtClean="0"/>
              <a:t>WelcomeWorld</a:t>
            </a:r>
            <a:endParaRPr lang="en-US" sz="2700" dirty="0" smtClean="0"/>
          </a:p>
        </p:txBody>
      </p:sp>
      <p:pic>
        <p:nvPicPr>
          <p:cNvPr id="4" name="Picture 2" descr="https://americawelcomes.us/wp-content/uploads/2015/09/image372.jpg"/>
          <p:cNvPicPr>
            <a:picLocks noChangeAspect="1" noChangeArrowheads="1"/>
          </p:cNvPicPr>
          <p:nvPr/>
        </p:nvPicPr>
        <p:blipFill>
          <a:blip r:embed="rId2" cstate="print"/>
          <a:srcRect/>
          <a:stretch>
            <a:fillRect/>
          </a:stretch>
        </p:blipFill>
        <p:spPr bwMode="auto">
          <a:xfrm>
            <a:off x="6172200" y="2819400"/>
            <a:ext cx="2743200" cy="3657600"/>
          </a:xfrm>
          <a:prstGeom prst="rect">
            <a:avLst/>
          </a:prstGeom>
          <a:noFill/>
          <a:ln w="9525">
            <a:noFill/>
            <a:miter lim="800000"/>
            <a:headEnd/>
            <a:tailEnd/>
          </a:ln>
        </p:spPr>
      </p:pic>
    </p:spTree>
    <p:extLst>
      <p:ext uri="{BB962C8B-B14F-4D97-AF65-F5344CB8AC3E}">
        <p14:creationId xmlns:p14="http://schemas.microsoft.com/office/powerpoint/2010/main" val="35526013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4000" b="1" dirty="0" smtClean="0">
                <a:solidFill>
                  <a:schemeClr val="accent1">
                    <a:lumMod val="50000"/>
                  </a:schemeClr>
                </a:solidFill>
                <a:latin typeface="Arial" pitchFamily="34" charset="0"/>
                <a:cs typeface="Arial" pitchFamily="34" charset="0"/>
              </a:rPr>
              <a:t>Resources</a:t>
            </a:r>
            <a:endParaRPr lang="en-US" sz="4000" b="1"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04800" y="1066800"/>
            <a:ext cx="8610600" cy="5791201"/>
          </a:xfrm>
        </p:spPr>
        <p:txBody>
          <a:bodyPr>
            <a:normAutofit fontScale="85000" lnSpcReduction="10000"/>
          </a:bodyPr>
          <a:lstStyle/>
          <a:p>
            <a:pPr>
              <a:buClr>
                <a:srgbClr val="0070C0"/>
              </a:buClr>
              <a:buSzPct val="100000"/>
              <a:buFont typeface="Wingdings 2" pitchFamily="18" charset="2"/>
              <a:buChar char=""/>
              <a:defRPr/>
            </a:pPr>
            <a:r>
              <a:rPr lang="en-US" dirty="0" smtClean="0">
                <a:latin typeface="Arial" pitchFamily="34" charset="0"/>
                <a:cs typeface="Arial" pitchFamily="34" charset="0"/>
              </a:rPr>
              <a:t>Toolkits for congressional visits: </a:t>
            </a:r>
          </a:p>
          <a:p>
            <a:pPr lvl="1">
              <a:buClr>
                <a:srgbClr val="FFC000"/>
              </a:buClr>
              <a:buSzPct val="100000"/>
              <a:buFont typeface="Wingdings 2" pitchFamily="18" charset="2"/>
              <a:buChar char=""/>
              <a:defRPr/>
            </a:pPr>
            <a:r>
              <a:rPr lang="en-US" dirty="0" smtClean="0">
                <a:latin typeface="Arial" pitchFamily="34" charset="0"/>
                <a:cs typeface="Arial" pitchFamily="34" charset="0"/>
              </a:rPr>
              <a:t>Refugee Council USA: </a:t>
            </a:r>
            <a:r>
              <a:rPr lang="en-US" dirty="0" smtClean="0">
                <a:hlinkClick r:id="rId2"/>
              </a:rPr>
              <a:t>www.rcusa.org/uploads/pdfs/members/Local Congressional Visit Advocacy Toolkit_09.16.15.pdf</a:t>
            </a:r>
            <a:endParaRPr lang="en-US" u="sng" dirty="0" smtClean="0">
              <a:solidFill>
                <a:schemeClr val="accent1">
                  <a:lumMod val="50000"/>
                </a:schemeClr>
              </a:solidFill>
              <a:latin typeface="Arial" pitchFamily="34" charset="0"/>
              <a:cs typeface="Arial" pitchFamily="34" charset="0"/>
            </a:endParaRPr>
          </a:p>
          <a:p>
            <a:pPr lvl="1">
              <a:buClr>
                <a:srgbClr val="FFC000"/>
              </a:buClr>
              <a:buSzPct val="100000"/>
              <a:buFont typeface="Wingdings 2" pitchFamily="18" charset="2"/>
              <a:buChar char=""/>
              <a:defRPr/>
            </a:pPr>
            <a:r>
              <a:rPr lang="en-US" dirty="0" smtClean="0">
                <a:latin typeface="Arial" pitchFamily="34" charset="0"/>
                <a:cs typeface="Arial" pitchFamily="34" charset="0"/>
              </a:rPr>
              <a:t>Interfaith Immigration Coalition: </a:t>
            </a:r>
            <a:r>
              <a:rPr lang="en-US" u="sng" dirty="0" smtClean="0">
                <a:solidFill>
                  <a:schemeClr val="accent1">
                    <a:lumMod val="50000"/>
                  </a:schemeClr>
                </a:solidFill>
                <a:latin typeface="Arial" pitchFamily="34" charset="0"/>
                <a:cs typeface="Arial" pitchFamily="34" charset="0"/>
              </a:rPr>
              <a:t>www.interfaithimmigration.org/wp-content/uploads/ 2013/01/IIC_NEIGHBOR_to_NEIGHBOR_Toolkit_01.pdf</a:t>
            </a:r>
            <a:endParaRPr lang="en-US" dirty="0" smtClean="0">
              <a:solidFill>
                <a:schemeClr val="accent1">
                  <a:lumMod val="50000"/>
                </a:schemeClr>
              </a:solidFill>
              <a:latin typeface="Arial" pitchFamily="34" charset="0"/>
              <a:cs typeface="Arial" pitchFamily="34" charset="0"/>
            </a:endParaRPr>
          </a:p>
          <a:p>
            <a:pPr>
              <a:buClr>
                <a:srgbClr val="0070C0"/>
              </a:buClr>
              <a:buSzPct val="100000"/>
              <a:buFont typeface="Wingdings 2" pitchFamily="18" charset="2"/>
              <a:buChar char=""/>
              <a:defRPr/>
            </a:pPr>
            <a:r>
              <a:rPr lang="en-US" dirty="0" smtClean="0">
                <a:latin typeface="Arial" pitchFamily="34" charset="0"/>
                <a:cs typeface="Arial" pitchFamily="34" charset="0"/>
              </a:rPr>
              <a:t>Information on Senators, Representatives, Committees: </a:t>
            </a:r>
            <a:r>
              <a:rPr lang="en-US" u="sng" dirty="0" smtClean="0">
                <a:solidFill>
                  <a:schemeClr val="accent1">
                    <a:lumMod val="50000"/>
                  </a:schemeClr>
                </a:solidFill>
                <a:latin typeface="Arial" pitchFamily="34" charset="0"/>
                <a:cs typeface="Arial" pitchFamily="34" charset="0"/>
              </a:rPr>
              <a:t>www.senate.gov</a:t>
            </a:r>
            <a:r>
              <a:rPr lang="en-US" dirty="0" smtClean="0">
                <a:solidFill>
                  <a:schemeClr val="accent1">
                    <a:lumMod val="50000"/>
                  </a:schemeClr>
                </a:solidFill>
                <a:latin typeface="Arial" pitchFamily="34" charset="0"/>
                <a:cs typeface="Arial" pitchFamily="34" charset="0"/>
              </a:rPr>
              <a:t> </a:t>
            </a:r>
            <a:r>
              <a:rPr lang="en-US" dirty="0" smtClean="0">
                <a:latin typeface="Arial" pitchFamily="34" charset="0"/>
                <a:cs typeface="Arial" pitchFamily="34" charset="0"/>
              </a:rPr>
              <a:t>and </a:t>
            </a:r>
            <a:r>
              <a:rPr lang="en-US" u="sng" dirty="0" smtClean="0">
                <a:solidFill>
                  <a:schemeClr val="accent1">
                    <a:lumMod val="50000"/>
                  </a:schemeClr>
                </a:solidFill>
                <a:latin typeface="Arial" pitchFamily="34" charset="0"/>
                <a:cs typeface="Arial" pitchFamily="34" charset="0"/>
              </a:rPr>
              <a:t>www.house.gov</a:t>
            </a:r>
            <a:r>
              <a:rPr lang="en-US" dirty="0" smtClean="0">
                <a:solidFill>
                  <a:schemeClr val="accent1">
                    <a:lumMod val="50000"/>
                  </a:schemeClr>
                </a:solidFill>
                <a:latin typeface="Arial" pitchFamily="34" charset="0"/>
                <a:cs typeface="Arial" pitchFamily="34" charset="0"/>
              </a:rPr>
              <a:t> </a:t>
            </a:r>
          </a:p>
          <a:p>
            <a:pPr>
              <a:lnSpc>
                <a:spcPct val="90000"/>
              </a:lnSpc>
              <a:buClr>
                <a:srgbClr val="0070C0"/>
              </a:buClr>
              <a:buSzPct val="100000"/>
              <a:buFont typeface="Wingdings 2" pitchFamily="18" charset="2"/>
              <a:buChar char=""/>
            </a:pPr>
            <a:r>
              <a:rPr lang="en-US" dirty="0" smtClean="0">
                <a:latin typeface="Arial" pitchFamily="34" charset="0"/>
                <a:cs typeface="Arial" pitchFamily="34" charset="0"/>
              </a:rPr>
              <a:t>Sign up for advocacy alerts: </a:t>
            </a:r>
            <a:r>
              <a:rPr lang="en-US" dirty="0" smtClean="0">
                <a:solidFill>
                  <a:schemeClr val="accent1">
                    <a:lumMod val="50000"/>
                  </a:schemeClr>
                </a:solidFill>
                <a:latin typeface="Arial" pitchFamily="34" charset="0"/>
                <a:cs typeface="Arial" pitchFamily="34" charset="0"/>
              </a:rPr>
              <a:t>bit.ly/</a:t>
            </a:r>
            <a:r>
              <a:rPr lang="en-US" dirty="0" err="1" smtClean="0">
                <a:solidFill>
                  <a:schemeClr val="accent1">
                    <a:lumMod val="50000"/>
                  </a:schemeClr>
                </a:solidFill>
                <a:latin typeface="Arial" pitchFamily="34" charset="0"/>
                <a:cs typeface="Arial" pitchFamily="34" charset="0"/>
              </a:rPr>
              <a:t>refugeeadvocacy</a:t>
            </a:r>
            <a:endParaRPr lang="en-US" dirty="0" smtClean="0">
              <a:solidFill>
                <a:schemeClr val="accent1">
                  <a:lumMod val="50000"/>
                </a:schemeClr>
              </a:solidFill>
              <a:latin typeface="Arial" pitchFamily="34" charset="0"/>
              <a:cs typeface="Arial" pitchFamily="34" charset="0"/>
            </a:endParaRPr>
          </a:p>
          <a:p>
            <a:pPr>
              <a:buClr>
                <a:srgbClr val="0070C0"/>
              </a:buClr>
              <a:buSzPct val="100000"/>
              <a:buFont typeface="Wingdings 2" pitchFamily="18" charset="2"/>
              <a:buChar char=""/>
            </a:pPr>
            <a:r>
              <a:rPr lang="en-US" dirty="0" smtClean="0">
                <a:latin typeface="Arial" pitchFamily="34" charset="0"/>
                <a:cs typeface="Arial" pitchFamily="34" charset="0"/>
              </a:rPr>
              <a:t>Join quarterly National Refugee Advocacy Calls.  Next Call: 12:00 PM EST Friday, November 7</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t>
            </a:r>
            <a:endParaRPr lang="en-US" dirty="0" smtClean="0">
              <a:solidFill>
                <a:schemeClr val="accent3"/>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204661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8229600" cy="1143000"/>
          </a:xfrm>
        </p:spPr>
        <p:txBody>
          <a:bodyPr/>
          <a:lstStyle/>
          <a:p>
            <a:pPr algn="ctr" eaLnBrk="1" hangingPunct="1"/>
            <a:r>
              <a:rPr lang="en-US" sz="3600" dirty="0" smtClean="0">
                <a:solidFill>
                  <a:srgbClr val="000000"/>
                </a:solidFill>
              </a:rPr>
              <a:t>Current “Asks”</a:t>
            </a:r>
          </a:p>
        </p:txBody>
      </p:sp>
      <p:sp>
        <p:nvSpPr>
          <p:cNvPr id="11" name="Content Placeholder 2"/>
          <p:cNvSpPr>
            <a:spLocks noGrp="1"/>
          </p:cNvSpPr>
          <p:nvPr>
            <p:ph idx="1"/>
          </p:nvPr>
        </p:nvSpPr>
        <p:spPr>
          <a:xfrm>
            <a:off x="228600" y="990600"/>
            <a:ext cx="8915400" cy="5638800"/>
          </a:xfrm>
        </p:spPr>
        <p:txBody>
          <a:bodyPr>
            <a:noAutofit/>
          </a:bodyPr>
          <a:lstStyle/>
          <a:p>
            <a:pPr eaLnBrk="1" hangingPunct="1">
              <a:spcBef>
                <a:spcPts val="0"/>
              </a:spcBef>
              <a:buFont typeface="Arial" pitchFamily="34" charset="0"/>
              <a:buNone/>
            </a:pPr>
            <a:r>
              <a:rPr lang="en-US" sz="2000" b="1" dirty="0" smtClean="0">
                <a:solidFill>
                  <a:srgbClr val="000000"/>
                </a:solidFill>
              </a:rPr>
              <a:t>For the Administration:</a:t>
            </a:r>
          </a:p>
          <a:p>
            <a:pPr eaLnBrk="1" hangingPunct="1">
              <a:spcBef>
                <a:spcPts val="0"/>
              </a:spcBef>
            </a:pPr>
            <a:r>
              <a:rPr lang="en-US" sz="2000" dirty="0" smtClean="0">
                <a:solidFill>
                  <a:srgbClr val="000000"/>
                </a:solidFill>
              </a:rPr>
              <a:t>Increase refugee admissions to 200,000 per year, including 100,000 Syrians, and encourage other countries to also increase their welcome of Syrians</a:t>
            </a:r>
          </a:p>
          <a:p>
            <a:pPr eaLnBrk="1" hangingPunct="1">
              <a:spcBef>
                <a:spcPts val="0"/>
              </a:spcBef>
            </a:pPr>
            <a:r>
              <a:rPr lang="en-US" sz="2000" dirty="0" smtClean="0">
                <a:solidFill>
                  <a:srgbClr val="000000"/>
                </a:solidFill>
              </a:rPr>
              <a:t>Reduce the length of time it takes to go through the U.S. admissions process</a:t>
            </a:r>
          </a:p>
          <a:p>
            <a:pPr eaLnBrk="1" hangingPunct="1">
              <a:spcBef>
                <a:spcPts val="0"/>
              </a:spcBef>
            </a:pPr>
            <a:r>
              <a:rPr lang="en-US" sz="2000" dirty="0" smtClean="0">
                <a:solidFill>
                  <a:srgbClr val="000000"/>
                </a:solidFill>
              </a:rPr>
              <a:t>Request increased funding for refugee protection, processing &amp; resettlement to meet needs</a:t>
            </a:r>
          </a:p>
          <a:p>
            <a:pPr eaLnBrk="1" hangingPunct="1">
              <a:spcBef>
                <a:spcPts val="0"/>
              </a:spcBef>
              <a:buFont typeface="Arial" pitchFamily="34" charset="0"/>
              <a:buNone/>
            </a:pPr>
            <a:endParaRPr lang="en-US" sz="2000" dirty="0" smtClean="0">
              <a:solidFill>
                <a:srgbClr val="000000"/>
              </a:solidFill>
            </a:endParaRPr>
          </a:p>
          <a:p>
            <a:pPr eaLnBrk="1" hangingPunct="1">
              <a:spcBef>
                <a:spcPts val="0"/>
              </a:spcBef>
              <a:buFont typeface="Arial" pitchFamily="34" charset="0"/>
              <a:buNone/>
            </a:pPr>
            <a:r>
              <a:rPr lang="en-US" sz="2000" b="1" dirty="0" smtClean="0">
                <a:solidFill>
                  <a:srgbClr val="000000"/>
                </a:solidFill>
              </a:rPr>
              <a:t>For Congress:</a:t>
            </a:r>
          </a:p>
          <a:p>
            <a:pPr eaLnBrk="1" hangingPunct="1">
              <a:spcBef>
                <a:spcPts val="0"/>
              </a:spcBef>
            </a:pPr>
            <a:r>
              <a:rPr lang="en-US" sz="2000" dirty="0" smtClean="0">
                <a:solidFill>
                  <a:srgbClr val="000000"/>
                </a:solidFill>
              </a:rPr>
              <a:t>Urge the Administration to admit 100,000 Syrian refugees, in addition to 100,000 refugees from all over the world</a:t>
            </a:r>
          </a:p>
          <a:p>
            <a:pPr eaLnBrk="1" hangingPunct="1">
              <a:spcBef>
                <a:spcPts val="0"/>
              </a:spcBef>
            </a:pPr>
            <a:r>
              <a:rPr lang="en-US" sz="2000" dirty="0" smtClean="0">
                <a:solidFill>
                  <a:srgbClr val="000000"/>
                </a:solidFill>
              </a:rPr>
              <a:t>Support H.R. 1568, The Protecting Religious Minorities Persecuted by ISIS Act, to help Syrian refugees</a:t>
            </a:r>
          </a:p>
          <a:p>
            <a:pPr eaLnBrk="1" hangingPunct="1">
              <a:spcBef>
                <a:spcPts val="0"/>
              </a:spcBef>
            </a:pPr>
            <a:r>
              <a:rPr lang="en-US" sz="2000" dirty="0" smtClean="0">
                <a:solidFill>
                  <a:srgbClr val="000000"/>
                </a:solidFill>
              </a:rPr>
              <a:t>Affirm support for the life-saving, public-private partnership of refugee resettlement for people of all faiths. Meet with refugees in your states and districts.</a:t>
            </a:r>
          </a:p>
        </p:txBody>
      </p:sp>
    </p:spTree>
    <p:extLst>
      <p:ext uri="{BB962C8B-B14F-4D97-AF65-F5344CB8AC3E}">
        <p14:creationId xmlns:p14="http://schemas.microsoft.com/office/powerpoint/2010/main" val="20392746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7784"/>
            <a:ext cx="8229600" cy="851357"/>
          </a:xfrm>
        </p:spPr>
        <p:txBody>
          <a:bodyPr/>
          <a:lstStyle/>
          <a:p>
            <a:r>
              <a:rPr lang="en-US" b="1" dirty="0" smtClean="0"/>
              <a:t>Central American Refugee Crisis</a:t>
            </a:r>
            <a:endParaRPr lang="en-US" b="1" dirty="0"/>
          </a:p>
        </p:txBody>
      </p:sp>
      <p:sp>
        <p:nvSpPr>
          <p:cNvPr id="3" name="Content Placeholder 2"/>
          <p:cNvSpPr>
            <a:spLocks noGrp="1"/>
          </p:cNvSpPr>
          <p:nvPr>
            <p:ph idx="1"/>
          </p:nvPr>
        </p:nvSpPr>
        <p:spPr>
          <a:xfrm>
            <a:off x="460375" y="1371600"/>
            <a:ext cx="4648200" cy="4876800"/>
          </a:xfrm>
        </p:spPr>
        <p:txBody>
          <a:bodyPr>
            <a:normAutofit fontScale="55000" lnSpcReduction="20000"/>
          </a:bodyPr>
          <a:lstStyle/>
          <a:p>
            <a:r>
              <a:rPr lang="en-US" sz="4400" b="1" dirty="0" smtClean="0"/>
              <a:t>Northern Triangle</a:t>
            </a:r>
            <a:r>
              <a:rPr lang="en-US" sz="4400" dirty="0" smtClean="0"/>
              <a:t>-El Salvador, Guatemala, Honduras </a:t>
            </a:r>
          </a:p>
          <a:p>
            <a:r>
              <a:rPr lang="en-US" sz="4400" b="1" dirty="0" smtClean="0"/>
              <a:t>Serious governance challenges: </a:t>
            </a:r>
            <a:r>
              <a:rPr lang="en-US" sz="4400" dirty="0" smtClean="0"/>
              <a:t>corruption, impunity, inexistent citizen security</a:t>
            </a:r>
          </a:p>
          <a:p>
            <a:r>
              <a:rPr lang="en-US" sz="4400" b="1" dirty="0" smtClean="0"/>
              <a:t>Highest </a:t>
            </a:r>
            <a:r>
              <a:rPr lang="en-US" sz="4400" b="1" dirty="0"/>
              <a:t>homicide rates </a:t>
            </a:r>
            <a:r>
              <a:rPr lang="en-US" sz="4400" dirty="0"/>
              <a:t>in the world</a:t>
            </a:r>
          </a:p>
          <a:p>
            <a:r>
              <a:rPr lang="en-US" sz="4400" i="1" dirty="0"/>
              <a:t>Mano dura </a:t>
            </a:r>
            <a:r>
              <a:rPr lang="en-US" sz="4400" dirty="0"/>
              <a:t>responses to </a:t>
            </a:r>
            <a:r>
              <a:rPr lang="en-US" sz="4400" b="1" dirty="0"/>
              <a:t>organized crime and gang </a:t>
            </a:r>
            <a:r>
              <a:rPr lang="en-US" sz="4400" b="1" dirty="0" smtClean="0"/>
              <a:t>violence</a:t>
            </a:r>
          </a:p>
          <a:p>
            <a:r>
              <a:rPr lang="en-US" sz="4400" dirty="0" smtClean="0"/>
              <a:t>Internal </a:t>
            </a:r>
            <a:r>
              <a:rPr lang="en-US" sz="4400" b="1" dirty="0" smtClean="0"/>
              <a:t>displacement</a:t>
            </a:r>
            <a:r>
              <a:rPr lang="en-US" sz="4400" dirty="0" smtClean="0"/>
              <a:t>, nowhere to flee</a:t>
            </a:r>
          </a:p>
          <a:p>
            <a:r>
              <a:rPr lang="en-US" sz="4400" b="1" dirty="0" smtClean="0"/>
              <a:t>Lack of government response</a:t>
            </a:r>
            <a:r>
              <a:rPr lang="en-US" sz="4400" dirty="0" smtClean="0"/>
              <a:t> &amp; capacity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18</a:t>
            </a:fld>
            <a:endParaRPr lang="en-US" dirty="0"/>
          </a:p>
        </p:txBody>
      </p:sp>
      <p:sp>
        <p:nvSpPr>
          <p:cNvPr id="5" name="AutoShape 2" descr="Covered-up body of a man shot dead in San Pedro Su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055" y="2296960"/>
            <a:ext cx="3581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7506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90600"/>
          </a:xfrm>
        </p:spPr>
        <p:txBody>
          <a:bodyPr/>
          <a:lstStyle/>
          <a:p>
            <a:r>
              <a:rPr lang="en-US" b="1" dirty="0" smtClean="0"/>
              <a:t>Conditions of Migrant Transit</a:t>
            </a:r>
            <a:endParaRPr lang="en-US" b="1" dirty="0"/>
          </a:p>
        </p:txBody>
      </p:sp>
      <p:sp>
        <p:nvSpPr>
          <p:cNvPr id="3" name="Content Placeholder 2"/>
          <p:cNvSpPr>
            <a:spLocks noGrp="1"/>
          </p:cNvSpPr>
          <p:nvPr>
            <p:ph idx="1"/>
          </p:nvPr>
        </p:nvSpPr>
        <p:spPr>
          <a:xfrm>
            <a:off x="304800" y="1143000"/>
            <a:ext cx="4724400" cy="5181600"/>
          </a:xfrm>
        </p:spPr>
        <p:txBody>
          <a:bodyPr>
            <a:noAutofit/>
          </a:bodyPr>
          <a:lstStyle/>
          <a:p>
            <a:r>
              <a:rPr lang="en-US" sz="2400" dirty="0" smtClean="0"/>
              <a:t>70% increase in </a:t>
            </a:r>
            <a:r>
              <a:rPr lang="en-US" sz="2400" b="1" dirty="0" smtClean="0"/>
              <a:t>apprehensions of migrants </a:t>
            </a:r>
            <a:r>
              <a:rPr lang="en-US" sz="2400" dirty="0" smtClean="0"/>
              <a:t>under Mexico’s Southern Border Plan</a:t>
            </a:r>
          </a:p>
          <a:p>
            <a:r>
              <a:rPr lang="en-US" sz="2400" dirty="0" smtClean="0"/>
              <a:t>Extortion, </a:t>
            </a:r>
            <a:r>
              <a:rPr lang="en-US" sz="2400" b="1" dirty="0" smtClean="0"/>
              <a:t>robbery, kidnapping</a:t>
            </a:r>
            <a:r>
              <a:rPr lang="en-US" sz="2400" dirty="0" smtClean="0"/>
              <a:t>, rape, trafficking</a:t>
            </a:r>
          </a:p>
          <a:p>
            <a:r>
              <a:rPr lang="en-US" sz="2400" dirty="0" smtClean="0"/>
              <a:t>New </a:t>
            </a:r>
            <a:r>
              <a:rPr lang="en-US" sz="2400" b="1" dirty="0" smtClean="0"/>
              <a:t>dangerous, isolated routes </a:t>
            </a:r>
            <a:r>
              <a:rPr lang="en-US" sz="2400" dirty="0" smtClean="0"/>
              <a:t>to avoid checkpoints</a:t>
            </a:r>
          </a:p>
          <a:p>
            <a:r>
              <a:rPr lang="en-US" sz="2400" dirty="0" smtClean="0"/>
              <a:t>Migrant shelters or </a:t>
            </a:r>
            <a:r>
              <a:rPr lang="en-US" sz="2400" b="1" dirty="0" smtClean="0"/>
              <a:t>“refugee camps”</a:t>
            </a:r>
          </a:p>
          <a:p>
            <a:r>
              <a:rPr lang="en-US" sz="2400" dirty="0" smtClean="0"/>
              <a:t>Little to no access to </a:t>
            </a:r>
            <a:r>
              <a:rPr lang="en-US" sz="2400" b="1" dirty="0" smtClean="0"/>
              <a:t>asylum processing</a:t>
            </a:r>
            <a:endParaRPr lang="en-US" sz="2400" b="1" dirty="0"/>
          </a:p>
          <a:p>
            <a:r>
              <a:rPr lang="en-US" sz="2400" dirty="0" smtClean="0"/>
              <a:t>92,889 </a:t>
            </a:r>
            <a:r>
              <a:rPr lang="en-US" sz="2400" b="1" dirty="0" smtClean="0"/>
              <a:t>deportations</a:t>
            </a:r>
            <a:r>
              <a:rPr lang="en-US" sz="2400" dirty="0" smtClean="0"/>
              <a:t> </a:t>
            </a:r>
            <a:r>
              <a:rPr lang="en-US" sz="2400" dirty="0"/>
              <a:t>to </a:t>
            </a:r>
            <a:r>
              <a:rPr lang="en-US" sz="2400" dirty="0" smtClean="0"/>
              <a:t>CA, 12,511 children</a:t>
            </a:r>
          </a:p>
        </p:txBody>
      </p:sp>
      <p:sp>
        <p:nvSpPr>
          <p:cNvPr id="4" name="Slide Number Placeholder 3"/>
          <p:cNvSpPr>
            <a:spLocks noGrp="1"/>
          </p:cNvSpPr>
          <p:nvPr>
            <p:ph type="sldNum" sz="quarter" idx="12"/>
          </p:nvPr>
        </p:nvSpPr>
        <p:spPr/>
        <p:txBody>
          <a:bodyPr/>
          <a:lstStyle/>
          <a:p>
            <a:fld id="{DC9C9393-7A3F-463F-8322-5F33AC59A40D}" type="slidenum">
              <a:rPr lang="en-US" smtClean="0"/>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545" y="2438400"/>
            <a:ext cx="4800600" cy="3105084"/>
          </a:xfrm>
          <a:prstGeom prst="rect">
            <a:avLst/>
          </a:prstGeom>
        </p:spPr>
      </p:pic>
    </p:spTree>
    <p:extLst>
      <p:ext uri="{BB962C8B-B14F-4D97-AF65-F5344CB8AC3E}">
        <p14:creationId xmlns:p14="http://schemas.microsoft.com/office/powerpoint/2010/main" val="3009626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Welcome and Introduction</a:t>
            </a:r>
          </a:p>
          <a:p>
            <a:pPr marL="0" indent="0">
              <a:buNone/>
            </a:pPr>
            <a:endParaRPr lang="en-US" sz="2000" dirty="0" smtClean="0"/>
          </a:p>
          <a:p>
            <a:r>
              <a:rPr lang="en-US" sz="2000" dirty="0" smtClean="0"/>
              <a:t>Attack on Sanctuary Cities- Rev. Noel Andersen,</a:t>
            </a:r>
            <a:r>
              <a:rPr lang="en-US" sz="2000" dirty="0"/>
              <a:t> </a:t>
            </a:r>
            <a:r>
              <a:rPr lang="en-US" sz="2000" dirty="0" smtClean="0"/>
              <a:t>National Grassroots Coordinator, Church World Service</a:t>
            </a:r>
          </a:p>
          <a:p>
            <a:endParaRPr lang="en-US" sz="2000" dirty="0"/>
          </a:p>
          <a:p>
            <a:r>
              <a:rPr lang="en-US" sz="2000" dirty="0" smtClean="0"/>
              <a:t>Syrian Refugee Crisis, Jen </a:t>
            </a:r>
            <a:r>
              <a:rPr lang="en-US" sz="2000" dirty="0" err="1" smtClean="0"/>
              <a:t>Smyers</a:t>
            </a:r>
            <a:r>
              <a:rPr lang="en-US" sz="2000" dirty="0" smtClean="0"/>
              <a:t>, Director of Policy and Advocacy, Church World Service</a:t>
            </a:r>
          </a:p>
          <a:p>
            <a:endParaRPr lang="en-US" sz="2000" dirty="0"/>
          </a:p>
          <a:p>
            <a:r>
              <a:rPr lang="en-US" sz="2000" dirty="0" smtClean="0"/>
              <a:t>Central American Humanitarian Crisis- </a:t>
            </a:r>
            <a:r>
              <a:rPr lang="en-US" sz="2000" dirty="0" err="1"/>
              <a:t>Daniella</a:t>
            </a:r>
            <a:r>
              <a:rPr lang="en-US" sz="2000" dirty="0"/>
              <a:t> </a:t>
            </a:r>
            <a:r>
              <a:rPr lang="en-US" sz="2000" dirty="0" err="1"/>
              <a:t>Burgi</a:t>
            </a:r>
            <a:r>
              <a:rPr lang="en-US" sz="2000" dirty="0"/>
              <a:t>-</a:t>
            </a:r>
            <a:r>
              <a:rPr lang="en-US" sz="2000" dirty="0" smtClean="0"/>
              <a:t>Palomino, Senior Associate Mexico</a:t>
            </a:r>
            <a:r>
              <a:rPr lang="en-US" sz="2000" dirty="0"/>
              <a:t>, Migrant Rights, Border </a:t>
            </a:r>
            <a:r>
              <a:rPr lang="en-US" sz="2000" dirty="0" smtClean="0"/>
              <a:t>Issues, Latin </a:t>
            </a:r>
            <a:r>
              <a:rPr lang="en-US" sz="2000" dirty="0"/>
              <a:t>America Working </a:t>
            </a:r>
            <a:r>
              <a:rPr lang="en-US" sz="2000" dirty="0" smtClean="0"/>
              <a:t>Group</a:t>
            </a:r>
          </a:p>
          <a:p>
            <a:endParaRPr lang="en-US" sz="2000" dirty="0"/>
          </a:p>
          <a:p>
            <a:r>
              <a:rPr lang="en-US" sz="2000" dirty="0" smtClean="0"/>
              <a:t>Family Detention- </a:t>
            </a:r>
            <a:r>
              <a:rPr lang="en-US" sz="2000" dirty="0"/>
              <a:t>Rev. Dr. Sharon Stanley-</a:t>
            </a:r>
            <a:r>
              <a:rPr lang="en-US" sz="2000" dirty="0" smtClean="0"/>
              <a:t>Rea, Director</a:t>
            </a:r>
            <a:r>
              <a:rPr lang="en-US" sz="2000" dirty="0"/>
              <a:t>, Refugee &amp; Immigration </a:t>
            </a:r>
            <a:r>
              <a:rPr lang="en-US" sz="2000" dirty="0" smtClean="0"/>
              <a:t>Ministries</a:t>
            </a:r>
            <a:r>
              <a:rPr lang="en-US" sz="2000" dirty="0"/>
              <a:t> </a:t>
            </a:r>
            <a:r>
              <a:rPr lang="en-US" sz="2000" dirty="0" smtClean="0"/>
              <a:t>Christian </a:t>
            </a:r>
            <a:r>
              <a:rPr lang="en-US" sz="2000" dirty="0"/>
              <a:t>Church (Disciples of Christ)</a:t>
            </a:r>
          </a:p>
        </p:txBody>
      </p:sp>
      <p:sp>
        <p:nvSpPr>
          <p:cNvPr id="4" name="Slide Number Placeholder 3"/>
          <p:cNvSpPr>
            <a:spLocks noGrp="1"/>
          </p:cNvSpPr>
          <p:nvPr>
            <p:ph type="sldNum" sz="quarter" idx="12"/>
          </p:nvPr>
        </p:nvSpPr>
        <p:spPr/>
        <p:txBody>
          <a:bodyPr/>
          <a:lstStyle/>
          <a:p>
            <a:fld id="{DC9C9393-7A3F-463F-8322-5F33AC59A40D}" type="slidenum">
              <a:rPr lang="en-US" smtClean="0"/>
              <a:pPr/>
              <a:t>2</a:t>
            </a:fld>
            <a:endParaRPr lang="en-US" dirty="0"/>
          </a:p>
        </p:txBody>
      </p:sp>
    </p:spTree>
    <p:extLst>
      <p:ext uri="{BB962C8B-B14F-4D97-AF65-F5344CB8AC3E}">
        <p14:creationId xmlns:p14="http://schemas.microsoft.com/office/powerpoint/2010/main" val="13482717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b="1" dirty="0" smtClean="0"/>
              <a:t>U.S. Policy Influences</a:t>
            </a:r>
            <a:endParaRPr lang="en-US" b="1" dirty="0"/>
          </a:p>
        </p:txBody>
      </p:sp>
      <p:sp>
        <p:nvSpPr>
          <p:cNvPr id="3" name="Content Placeholder 2"/>
          <p:cNvSpPr>
            <a:spLocks noGrp="1"/>
          </p:cNvSpPr>
          <p:nvPr>
            <p:ph idx="1"/>
          </p:nvPr>
        </p:nvSpPr>
        <p:spPr>
          <a:xfrm>
            <a:off x="457201" y="1143000"/>
            <a:ext cx="4876799" cy="5410200"/>
          </a:xfrm>
        </p:spPr>
        <p:txBody>
          <a:bodyPr>
            <a:noAutofit/>
          </a:bodyPr>
          <a:lstStyle/>
          <a:p>
            <a:r>
              <a:rPr lang="en-US" sz="2000" dirty="0" smtClean="0"/>
              <a:t>U.S. </a:t>
            </a:r>
            <a:r>
              <a:rPr lang="en-US" sz="2000" b="1" dirty="0"/>
              <a:t>o</a:t>
            </a:r>
            <a:r>
              <a:rPr lang="en-US" sz="2000" b="1" dirty="0" smtClean="0"/>
              <a:t>utsourcing</a:t>
            </a:r>
            <a:r>
              <a:rPr lang="en-US" sz="2000" dirty="0" smtClean="0"/>
              <a:t> a refugee crisis, increased pressure for </a:t>
            </a:r>
            <a:r>
              <a:rPr lang="en-US" sz="2000" b="1" dirty="0" smtClean="0"/>
              <a:t>regional enforcement &amp; </a:t>
            </a:r>
            <a:r>
              <a:rPr lang="en-US" sz="2000" b="1" dirty="0"/>
              <a:t>p</a:t>
            </a:r>
            <a:r>
              <a:rPr lang="en-US" sz="2000" b="1" dirty="0" smtClean="0"/>
              <a:t>ublic </a:t>
            </a:r>
            <a:r>
              <a:rPr lang="en-US" sz="2000" b="1" dirty="0"/>
              <a:t>awareness </a:t>
            </a:r>
            <a:r>
              <a:rPr lang="en-US" sz="2000" dirty="0" smtClean="0"/>
              <a:t>campaigns</a:t>
            </a:r>
          </a:p>
          <a:p>
            <a:endParaRPr lang="en-US" sz="2000" b="1" dirty="0" smtClean="0"/>
          </a:p>
          <a:p>
            <a:r>
              <a:rPr lang="en-US" sz="2000" dirty="0" smtClean="0"/>
              <a:t>Assistance to Mexico via </a:t>
            </a:r>
            <a:r>
              <a:rPr lang="en-US" sz="2000" b="1" dirty="0" smtClean="0"/>
              <a:t>Merida Initiative</a:t>
            </a:r>
          </a:p>
          <a:p>
            <a:r>
              <a:rPr lang="en-US" sz="2000" dirty="0"/>
              <a:t>Central American </a:t>
            </a:r>
            <a:r>
              <a:rPr lang="en-US" sz="2000" b="1" dirty="0"/>
              <a:t>Aid Package </a:t>
            </a:r>
            <a:r>
              <a:rPr lang="en-US" sz="2000" dirty="0"/>
              <a:t>&amp; </a:t>
            </a:r>
            <a:r>
              <a:rPr lang="en-US" sz="2000" b="1" dirty="0"/>
              <a:t>Alliance for Prosperity </a:t>
            </a:r>
            <a:r>
              <a:rPr lang="en-US" sz="2000" dirty="0" smtClean="0"/>
              <a:t>Plan</a:t>
            </a:r>
          </a:p>
          <a:p>
            <a:r>
              <a:rPr lang="en-US" sz="2000" dirty="0"/>
              <a:t>House Appropriations Bill </a:t>
            </a:r>
            <a:r>
              <a:rPr lang="en-US" sz="2000" b="1" dirty="0"/>
              <a:t>border security </a:t>
            </a:r>
            <a:r>
              <a:rPr lang="en-US" sz="2000" b="1" dirty="0" smtClean="0"/>
              <a:t>conditions</a:t>
            </a:r>
          </a:p>
          <a:p>
            <a:endParaRPr lang="en-US" sz="2000" dirty="0" smtClean="0"/>
          </a:p>
          <a:p>
            <a:r>
              <a:rPr lang="en-US" sz="2000" b="1" dirty="0"/>
              <a:t>Inaccessible</a:t>
            </a:r>
            <a:r>
              <a:rPr lang="en-US" sz="2000" dirty="0"/>
              <a:t> in-country refugee/parole processing program for </a:t>
            </a:r>
            <a:r>
              <a:rPr lang="en-US" sz="2000" dirty="0" smtClean="0"/>
              <a:t>minors </a:t>
            </a:r>
            <a:r>
              <a:rPr lang="en-US" sz="2000" b="1" dirty="0" smtClean="0"/>
              <a:t>(CAM)</a:t>
            </a:r>
          </a:p>
          <a:p>
            <a:endParaRPr lang="en-US" sz="2000" b="1" dirty="0"/>
          </a:p>
          <a:p>
            <a:r>
              <a:rPr lang="en-US" sz="2000" dirty="0" smtClean="0"/>
              <a:t>U.S</a:t>
            </a:r>
            <a:r>
              <a:rPr lang="en-US" sz="2000" dirty="0"/>
              <a:t>. increased </a:t>
            </a:r>
            <a:r>
              <a:rPr lang="en-US" sz="2000" b="1" dirty="0"/>
              <a:t>family detention</a:t>
            </a:r>
            <a:r>
              <a:rPr lang="en-US" sz="2000" dirty="0"/>
              <a:t>, reprioritizing court </a:t>
            </a:r>
            <a:r>
              <a:rPr lang="en-US" sz="2000" dirty="0" smtClean="0"/>
              <a:t>dockets</a:t>
            </a:r>
          </a:p>
        </p:txBody>
      </p:sp>
      <p:sp>
        <p:nvSpPr>
          <p:cNvPr id="4" name="Slide Number Placeholder 3"/>
          <p:cNvSpPr>
            <a:spLocks noGrp="1"/>
          </p:cNvSpPr>
          <p:nvPr>
            <p:ph type="sldNum" sz="quarter" idx="12"/>
          </p:nvPr>
        </p:nvSpPr>
        <p:spPr/>
        <p:txBody>
          <a:bodyPr/>
          <a:lstStyle/>
          <a:p>
            <a:fld id="{DC9C9393-7A3F-463F-8322-5F33AC59A40D}" type="slidenum">
              <a:rPr lang="en-US" smtClean="0"/>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38400"/>
            <a:ext cx="3525030" cy="211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211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838200"/>
            <a:ext cx="8229600" cy="4525963"/>
          </a:xfrm>
        </p:spPr>
        <p:txBody>
          <a:bodyPr/>
          <a:lstStyle/>
          <a:p>
            <a:pPr marL="0" indent="0" algn="ctr">
              <a:buNone/>
            </a:pPr>
            <a:r>
              <a:rPr lang="en-US" b="1" dirty="0" smtClean="0"/>
              <a:t>Sign our Petition!</a:t>
            </a:r>
            <a:endParaRPr lang="en-US" b="1" dirty="0"/>
          </a:p>
          <a:p>
            <a:pPr marL="0" indent="0" algn="ctr">
              <a:buNone/>
            </a:pPr>
            <a:r>
              <a:rPr lang="en-US" b="1" dirty="0" smtClean="0"/>
              <a:t>bit.ly/MigrationPetition  </a:t>
            </a:r>
            <a:endParaRPr lang="en-US" dirty="0" smtClean="0"/>
          </a:p>
        </p:txBody>
      </p:sp>
      <p:sp>
        <p:nvSpPr>
          <p:cNvPr id="4" name="Slide Number Placeholder 3"/>
          <p:cNvSpPr>
            <a:spLocks noGrp="1"/>
          </p:cNvSpPr>
          <p:nvPr>
            <p:ph type="sldNum" sz="quarter" idx="12"/>
          </p:nvPr>
        </p:nvSpPr>
        <p:spPr/>
        <p:txBody>
          <a:bodyPr/>
          <a:lstStyle/>
          <a:p>
            <a:fld id="{DC9C9393-7A3F-463F-8322-5F33AC59A40D}" type="slidenum">
              <a:rPr lang="en-US" smtClean="0"/>
              <a:pPr/>
              <a:t>21</a:t>
            </a:fld>
            <a:endParaRPr lang="en-US" dirty="0"/>
          </a:p>
        </p:txBody>
      </p:sp>
      <p:sp>
        <p:nvSpPr>
          <p:cNvPr id="5" name="AutoShape 2" descr="Displaying Website slideshow peti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2868"/>
            <a:ext cx="627017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690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4034"/>
          </a:xfrm>
        </p:spPr>
        <p:txBody>
          <a:bodyPr>
            <a:normAutofit/>
          </a:bodyPr>
          <a:lstStyle/>
          <a:p>
            <a:r>
              <a:rPr lang="en-US" dirty="0" smtClean="0"/>
              <a:t>Central American Family Detention</a:t>
            </a:r>
            <a:endParaRPr lang="en-US"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22</a:t>
            </a:fld>
            <a:endParaRPr lang="en-US"/>
          </a:p>
        </p:txBody>
      </p:sp>
      <p:pic>
        <p:nvPicPr>
          <p:cNvPr id="1026" name="Picture 2" descr="C:\Users\sharon\AppData\Local\Microsoft\Windows\Temporary Internet Files\Content.IE5\X82VOR6A\ping-pong-150169_64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6368" y="943515"/>
            <a:ext cx="2057400" cy="1157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ron\AppData\Local\Microsoft\Windows\Temporary Internet Files\Content.IE5\8H9T97H0\14125296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19400" y="1030241"/>
            <a:ext cx="577182" cy="558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haron\AppData\Local\Microsoft\Windows\Temporary Internet Files\Content.IE5\8H9T97H0\14125296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076787"/>
            <a:ext cx="512227" cy="4957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057" y="2057400"/>
            <a:ext cx="8763000" cy="4832092"/>
          </a:xfrm>
          <a:prstGeom prst="rect">
            <a:avLst/>
          </a:prstGeom>
          <a:noFill/>
        </p:spPr>
        <p:txBody>
          <a:bodyPr wrap="square" rtlCol="0">
            <a:spAutoFit/>
          </a:bodyPr>
          <a:lstStyle/>
          <a:p>
            <a:pPr algn="ctr"/>
            <a:r>
              <a:rPr lang="en-US" b="1" dirty="0" smtClean="0"/>
              <a:t>Review of “the back and forth”:</a:t>
            </a:r>
          </a:p>
          <a:p>
            <a:pPr marL="285750" indent="-285750">
              <a:buFont typeface="Wingdings" panose="05000000000000000000" pitchFamily="2" charset="2"/>
              <a:buChar char="q"/>
            </a:pPr>
            <a:r>
              <a:rPr lang="en-US" sz="1600" dirty="0" smtClean="0"/>
              <a:t>July 24, Judge Gee, US Dist. Court, L.A., delivers 25 page ruling, finding administration’s behavior out of compliance with 18 year old Flores settlement</a:t>
            </a:r>
          </a:p>
          <a:p>
            <a:pPr marL="285750" indent="-285750">
              <a:buFont typeface="Wingdings" panose="05000000000000000000" pitchFamily="2" charset="2"/>
              <a:buChar char="q"/>
            </a:pPr>
            <a:r>
              <a:rPr lang="en-US" sz="1600" dirty="0" smtClean="0"/>
              <a:t>Early Aug., Admin. asked for a re-consideration of Gee’s ruling, said were trying to move families thru detention quickly.</a:t>
            </a:r>
          </a:p>
          <a:p>
            <a:pPr marL="285750" indent="-285750">
              <a:buFont typeface="Wingdings" panose="05000000000000000000" pitchFamily="2" charset="2"/>
              <a:buChar char="q"/>
            </a:pPr>
            <a:r>
              <a:rPr lang="en-US" sz="1600" dirty="0" smtClean="0"/>
              <a:t>August 21, Judge Gee refuses Admin’s request, delivers ruling that states Obama administration’s family detention policy in breach of Flores agreement, which said children cannot be held in unlicensed facilities, and limits amount of time families can be held.  Gives Admin. till Oct. 23</a:t>
            </a:r>
            <a:r>
              <a:rPr lang="en-US" sz="1600" baseline="30000" dirty="0" smtClean="0"/>
              <a:t>rd</a:t>
            </a:r>
            <a:r>
              <a:rPr lang="en-US" sz="1600" dirty="0" smtClean="0"/>
              <a:t> to comply.</a:t>
            </a:r>
          </a:p>
          <a:p>
            <a:pPr marL="285750" indent="-285750">
              <a:buFont typeface="Wingdings" panose="05000000000000000000" pitchFamily="2" charset="2"/>
              <a:buChar char="q"/>
            </a:pPr>
            <a:r>
              <a:rPr lang="en-US" sz="1600" dirty="0" smtClean="0"/>
              <a:t>Sept. 18, Secretary of Homeland Security said Dept. is complying with Gee’s August ruling, turning the 3 centers into short-term “processing centers.”  </a:t>
            </a:r>
            <a:r>
              <a:rPr lang="en-US" sz="1600" dirty="0" err="1" smtClean="0"/>
              <a:t>Jeh</a:t>
            </a:r>
            <a:r>
              <a:rPr lang="en-US" sz="1600" dirty="0" smtClean="0"/>
              <a:t> ordered Justice Dept. to appeal the August ruling</a:t>
            </a:r>
            <a:r>
              <a:rPr lang="en-US" sz="1600" dirty="0"/>
              <a:t> </a:t>
            </a:r>
            <a:r>
              <a:rPr lang="en-US" sz="1600" dirty="0" smtClean="0"/>
              <a:t>with </a:t>
            </a:r>
            <a:r>
              <a:rPr lang="en-US" sz="1600" dirty="0"/>
              <a:t>9</a:t>
            </a:r>
            <a:r>
              <a:rPr lang="en-US" sz="1600" baseline="30000" dirty="0"/>
              <a:t>th</a:t>
            </a:r>
            <a:r>
              <a:rPr lang="en-US" sz="1600" dirty="0"/>
              <a:t> </a:t>
            </a:r>
            <a:r>
              <a:rPr lang="en-US" sz="1600" dirty="0" smtClean="0"/>
              <a:t>Circuit US Court </a:t>
            </a:r>
            <a:r>
              <a:rPr lang="en-US" sz="1600" dirty="0"/>
              <a:t>of Appeals.</a:t>
            </a:r>
            <a:r>
              <a:rPr lang="en-US" sz="1600" dirty="0" smtClean="0"/>
              <a:t> .  “We remain committed to reforming” but “we disagree with portions of the legal reasoning.”</a:t>
            </a:r>
          </a:p>
          <a:p>
            <a:pPr marL="285750" indent="-285750">
              <a:buFont typeface="Wingdings" panose="05000000000000000000" pitchFamily="2" charset="2"/>
              <a:buChar char="q"/>
            </a:pPr>
            <a:r>
              <a:rPr lang="en-US" sz="1600" dirty="0" smtClean="0"/>
              <a:t>Gov’t will ask court to throw out the ruling based on the Justice </a:t>
            </a:r>
            <a:r>
              <a:rPr lang="en-US" sz="1600" dirty="0" err="1" smtClean="0"/>
              <a:t>Dept’s</a:t>
            </a:r>
            <a:r>
              <a:rPr lang="en-US" sz="1600" dirty="0" smtClean="0"/>
              <a:t> original motions that Flores v. Meese doesn’t apply to children accompanied by their parents, or that changing circumstances &amp; surge mean gov’t can’t safely comply.  (</a:t>
            </a:r>
            <a:r>
              <a:rPr lang="en-US" sz="1600" dirty="0" err="1" smtClean="0"/>
              <a:t>Goodlatte</a:t>
            </a:r>
            <a:r>
              <a:rPr lang="en-US" sz="1600" dirty="0" smtClean="0"/>
              <a:t> urged this.)</a:t>
            </a:r>
          </a:p>
          <a:p>
            <a:pPr marL="285750" indent="-285750">
              <a:buFont typeface="Wingdings" panose="05000000000000000000" pitchFamily="2" charset="2"/>
              <a:buChar char="q"/>
            </a:pPr>
            <a:r>
              <a:rPr lang="en-US" sz="1600" i="1" dirty="0" smtClean="0"/>
              <a:t>What will happen by Oct. 23</a:t>
            </a:r>
            <a:r>
              <a:rPr lang="en-US" sz="1600" i="1" baseline="30000" dirty="0" smtClean="0"/>
              <a:t>rd</a:t>
            </a:r>
            <a:r>
              <a:rPr lang="en-US" sz="1600" i="1" dirty="0" smtClean="0"/>
              <a:t>?  Will Johnson fully comply, or ask SF 9</a:t>
            </a:r>
            <a:r>
              <a:rPr lang="en-US" sz="1600" i="1" baseline="30000" dirty="0" smtClean="0"/>
              <a:t>th</a:t>
            </a:r>
            <a:r>
              <a:rPr lang="en-US" sz="1600" i="1" dirty="0" smtClean="0"/>
              <a:t> Circuit US Court of Appeals to ease the deadline?</a:t>
            </a:r>
            <a:endParaRPr lang="en-US" sz="1600" i="1" dirty="0"/>
          </a:p>
          <a:p>
            <a:pPr algn="ctr"/>
            <a:endParaRPr lang="en-US" dirty="0"/>
          </a:p>
        </p:txBody>
      </p:sp>
      <p:sp>
        <p:nvSpPr>
          <p:cNvPr id="6" name="TextBox 5"/>
          <p:cNvSpPr txBox="1"/>
          <p:nvPr/>
        </p:nvSpPr>
        <p:spPr>
          <a:xfrm>
            <a:off x="457200" y="1093113"/>
            <a:ext cx="2514600" cy="646331"/>
          </a:xfrm>
          <a:prstGeom prst="rect">
            <a:avLst/>
          </a:prstGeom>
          <a:noFill/>
        </p:spPr>
        <p:txBody>
          <a:bodyPr wrap="square" rtlCol="0">
            <a:spAutoFit/>
          </a:bodyPr>
          <a:lstStyle/>
          <a:p>
            <a:r>
              <a:rPr lang="en-US" dirty="0" smtClean="0"/>
              <a:t>Judge Dolly Gee, 9</a:t>
            </a:r>
            <a:r>
              <a:rPr lang="en-US" baseline="30000" dirty="0" smtClean="0"/>
              <a:t>th</a:t>
            </a:r>
            <a:r>
              <a:rPr lang="en-US" dirty="0" smtClean="0"/>
              <a:t> Circuit Court (L.A.)</a:t>
            </a:r>
            <a:endParaRPr lang="en-US" dirty="0"/>
          </a:p>
        </p:txBody>
      </p:sp>
      <p:sp>
        <p:nvSpPr>
          <p:cNvPr id="8" name="TextBox 7"/>
          <p:cNvSpPr txBox="1"/>
          <p:nvPr/>
        </p:nvSpPr>
        <p:spPr>
          <a:xfrm>
            <a:off x="6553200" y="954613"/>
            <a:ext cx="2209800" cy="923330"/>
          </a:xfrm>
          <a:prstGeom prst="rect">
            <a:avLst/>
          </a:prstGeom>
          <a:noFill/>
        </p:spPr>
        <p:txBody>
          <a:bodyPr wrap="square" rtlCol="0">
            <a:spAutoFit/>
          </a:bodyPr>
          <a:lstStyle/>
          <a:p>
            <a:r>
              <a:rPr lang="en-US" dirty="0" smtClean="0"/>
              <a:t>Homeland Security/The Administration</a:t>
            </a:r>
            <a:endParaRPr lang="en-US" dirty="0"/>
          </a:p>
        </p:txBody>
      </p:sp>
    </p:spTree>
    <p:extLst>
      <p:ext uri="{BB962C8B-B14F-4D97-AF65-F5344CB8AC3E}">
        <p14:creationId xmlns:p14="http://schemas.microsoft.com/office/powerpoint/2010/main" val="178839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American Refugees </a:t>
            </a:r>
            <a:br>
              <a:rPr lang="en-US" dirty="0" smtClean="0"/>
            </a:br>
            <a:r>
              <a:rPr lang="en-US" dirty="0" smtClean="0"/>
              <a:t>Family Detention Updates</a:t>
            </a:r>
            <a:endParaRPr lang="en-US"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23</a:t>
            </a:fld>
            <a:endParaRPr lang="en-US"/>
          </a:p>
        </p:txBody>
      </p:sp>
      <p:sp>
        <p:nvSpPr>
          <p:cNvPr id="3" name="Content Placeholder 2"/>
          <p:cNvSpPr>
            <a:spLocks noGrp="1"/>
          </p:cNvSpPr>
          <p:nvPr>
            <p:ph idx="1"/>
          </p:nvPr>
        </p:nvSpPr>
        <p:spPr>
          <a:xfrm>
            <a:off x="228600" y="1600200"/>
            <a:ext cx="8458200" cy="4525963"/>
          </a:xfrm>
        </p:spPr>
        <p:txBody>
          <a:bodyPr>
            <a:normAutofit/>
          </a:bodyPr>
          <a:lstStyle/>
          <a:p>
            <a:pPr marL="0" indent="0">
              <a:buNone/>
            </a:pPr>
            <a:endParaRPr lang="en-US" dirty="0"/>
          </a:p>
          <a:p>
            <a:endParaRPr lang="en-US" dirty="0"/>
          </a:p>
        </p:txBody>
      </p:sp>
      <p:sp>
        <p:nvSpPr>
          <p:cNvPr id="5" name="TextBox 4"/>
          <p:cNvSpPr txBox="1"/>
          <p:nvPr/>
        </p:nvSpPr>
        <p:spPr>
          <a:xfrm>
            <a:off x="228600" y="1595565"/>
            <a:ext cx="6096000" cy="1877437"/>
          </a:xfrm>
          <a:prstGeom prst="rect">
            <a:avLst/>
          </a:prstGeom>
          <a:noFill/>
        </p:spPr>
        <p:txBody>
          <a:bodyPr wrap="square" rtlCol="0">
            <a:spAutoFit/>
          </a:bodyPr>
          <a:lstStyle/>
          <a:p>
            <a:r>
              <a:rPr lang="en-US" dirty="0" smtClean="0"/>
              <a:t>In the midst of this crucial time, faith advocates have been offered to “gather” our campaigns and vigils around an image (at right) created by a Disciples clergy, Rev. Hector Hernandez.  </a:t>
            </a:r>
          </a:p>
          <a:p>
            <a:endParaRPr lang="en-US" sz="800" dirty="0"/>
          </a:p>
          <a:p>
            <a:r>
              <a:rPr lang="en-US" dirty="0" smtClean="0"/>
              <a:t>If you’d like to use it, contact </a:t>
            </a:r>
            <a:r>
              <a:rPr lang="en-US" dirty="0" smtClean="0">
                <a:hlinkClick r:id="rId2"/>
              </a:rPr>
              <a:t>sstanley@dhm.disciples.org</a:t>
            </a:r>
            <a:r>
              <a:rPr lang="en-US" dirty="0" smtClean="0"/>
              <a:t>, send your logo, hashtag, and contact info. for your poster.  Rev. Hernandez will make requested changes, with image credit.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47800"/>
            <a:ext cx="2008836" cy="259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4045182"/>
            <a:ext cx="8686800" cy="2862322"/>
          </a:xfrm>
          <a:prstGeom prst="rect">
            <a:avLst/>
          </a:prstGeom>
          <a:noFill/>
        </p:spPr>
        <p:txBody>
          <a:bodyPr wrap="square" rtlCol="0">
            <a:spAutoFit/>
          </a:bodyPr>
          <a:lstStyle/>
          <a:p>
            <a:pPr algn="ctr"/>
            <a:r>
              <a:rPr lang="en-US" b="1" dirty="0" smtClean="0"/>
              <a:t>*CONTINUE TO URGE FAITH COMMUNITIES TO </a:t>
            </a:r>
            <a:r>
              <a:rPr lang="en-US" b="1" u="sng" dirty="0" smtClean="0"/>
              <a:t>CALL</a:t>
            </a:r>
            <a:r>
              <a:rPr lang="en-US" b="1" dirty="0" smtClean="0"/>
              <a:t> (202-456-1111) </a:t>
            </a:r>
            <a:r>
              <a:rPr lang="en-US" b="1" u="sng" dirty="0" smtClean="0"/>
              <a:t>OR EMAIL </a:t>
            </a:r>
            <a:r>
              <a:rPr lang="en-US" b="1" dirty="0" smtClean="0"/>
              <a:t>(</a:t>
            </a:r>
            <a:r>
              <a:rPr lang="en-US" b="1" dirty="0" smtClean="0">
                <a:hlinkClick r:id="rId4"/>
              </a:rPr>
              <a:t>https://www.whitehouse.gov/contact/submit-questions-and-comments</a:t>
            </a:r>
            <a:r>
              <a:rPr lang="en-US" b="1" dirty="0" smtClean="0"/>
              <a:t>)</a:t>
            </a:r>
          </a:p>
          <a:p>
            <a:pPr algn="ctr"/>
            <a:r>
              <a:rPr lang="en-US" b="1" dirty="0" smtClean="0"/>
              <a:t>THE WHITE HOUSE BEFORE OCT. 23</a:t>
            </a:r>
          </a:p>
          <a:p>
            <a:pPr algn="ctr"/>
            <a:r>
              <a:rPr lang="en-US" b="1" dirty="0" smtClean="0"/>
              <a:t>TO COMMUNICATE OUR HOPE THAT THE ADMIN. WILL WITHDRAW FROM APPEALING JUDGE GEE’S URGING TO CLOSE THE DILLEY, KARNES CITY, AND BERKS CO.</a:t>
            </a:r>
          </a:p>
          <a:p>
            <a:pPr algn="ctr"/>
            <a:r>
              <a:rPr lang="en-US" b="1" dirty="0" smtClean="0"/>
              <a:t> FAMILY DETENTION CENTERS!  Also tell them:  </a:t>
            </a:r>
          </a:p>
          <a:p>
            <a:pPr algn="ctr"/>
            <a:r>
              <a:rPr lang="en-US" b="1" dirty="0"/>
              <a:t>T</a:t>
            </a:r>
            <a:r>
              <a:rPr lang="en-US" b="1" dirty="0" smtClean="0"/>
              <a:t>he use of family detention is an appalling stain on the United State’s human rights record, and is damaging to the well being of women and children who have already been deeply traumatized by violence in their own homeland.</a:t>
            </a:r>
          </a:p>
          <a:p>
            <a:pPr algn="ctr"/>
            <a:endParaRPr lang="en-US" b="1" dirty="0"/>
          </a:p>
        </p:txBody>
      </p:sp>
    </p:spTree>
    <p:extLst>
      <p:ext uri="{BB962C8B-B14F-4D97-AF65-F5344CB8AC3E}">
        <p14:creationId xmlns:p14="http://schemas.microsoft.com/office/powerpoint/2010/main" val="122201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745934"/>
          </a:xfrm>
        </p:spPr>
        <p:txBody>
          <a:bodyPr>
            <a:normAutofit/>
          </a:bodyPr>
          <a:lstStyle/>
          <a:p>
            <a:pPr algn="l"/>
            <a:r>
              <a:rPr lang="en-US" dirty="0" smtClean="0"/>
              <a:t>Central American Refugees </a:t>
            </a:r>
            <a:br>
              <a:rPr lang="en-US" dirty="0" smtClean="0"/>
            </a:br>
            <a:r>
              <a:rPr lang="en-US" sz="2700" dirty="0" smtClean="0"/>
              <a:t>National Week to End Family Detention</a:t>
            </a:r>
            <a:br>
              <a:rPr lang="en-US" sz="2700" dirty="0" smtClean="0"/>
            </a:br>
            <a:r>
              <a:rPr lang="en-US" sz="2700" dirty="0" smtClean="0"/>
              <a:t>October 19-25	#</a:t>
            </a:r>
            <a:r>
              <a:rPr lang="en-US" sz="2700" dirty="0" err="1" smtClean="0"/>
              <a:t>EndFamilyDetention</a:t>
            </a:r>
            <a:endParaRPr lang="en-US" sz="2700"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24</a:t>
            </a:fld>
            <a:endParaRPr lang="en-US"/>
          </a:p>
        </p:txBody>
      </p:sp>
      <p:sp>
        <p:nvSpPr>
          <p:cNvPr id="3" name="Content Placeholder 2"/>
          <p:cNvSpPr>
            <a:spLocks noGrp="1"/>
          </p:cNvSpPr>
          <p:nvPr>
            <p:ph idx="1"/>
          </p:nvPr>
        </p:nvSpPr>
        <p:spPr>
          <a:xfrm>
            <a:off x="228600" y="1789141"/>
            <a:ext cx="8686800" cy="4916459"/>
          </a:xfrm>
        </p:spPr>
        <p:txBody>
          <a:bodyPr>
            <a:normAutofit fontScale="25000" lnSpcReduction="20000"/>
          </a:bodyPr>
          <a:lstStyle/>
          <a:p>
            <a:pPr marL="0" indent="0">
              <a:buNone/>
            </a:pPr>
            <a:r>
              <a:rPr lang="en-US" sz="5600" dirty="0" smtClean="0"/>
              <a:t>Facebook </a:t>
            </a:r>
            <a:r>
              <a:rPr lang="en-US" sz="5600" dirty="0"/>
              <a:t>event page for the national week of </a:t>
            </a:r>
            <a:r>
              <a:rPr lang="en-US" sz="5600" dirty="0" smtClean="0"/>
              <a:t>action:</a:t>
            </a:r>
            <a:r>
              <a:rPr lang="en-US" sz="5600" dirty="0"/>
              <a:t>  </a:t>
            </a:r>
            <a:r>
              <a:rPr lang="en-US" sz="5600" u="sng" dirty="0">
                <a:hlinkClick r:id="rId2"/>
              </a:rPr>
              <a:t>https://www.facebook.com/events/1636416669951075/</a:t>
            </a:r>
            <a:r>
              <a:rPr lang="en-US" sz="5600" dirty="0"/>
              <a:t> </a:t>
            </a:r>
          </a:p>
          <a:p>
            <a:pPr marL="0" indent="0">
              <a:buNone/>
            </a:pPr>
            <a:r>
              <a:rPr lang="en-US" dirty="0" smtClean="0"/>
              <a:t>  </a:t>
            </a:r>
          </a:p>
          <a:p>
            <a:pPr marL="0" indent="0">
              <a:buNone/>
            </a:pPr>
            <a:r>
              <a:rPr lang="en-US" sz="5600" u="sng" dirty="0" smtClean="0"/>
              <a:t>TUESDAY, OCT. 20:</a:t>
            </a:r>
          </a:p>
          <a:p>
            <a:r>
              <a:rPr lang="en-US" sz="5600" b="1" dirty="0"/>
              <a:t>National Call</a:t>
            </a:r>
            <a:r>
              <a:rPr lang="en-US" sz="5600" dirty="0"/>
              <a:t> to End Family </a:t>
            </a:r>
            <a:r>
              <a:rPr lang="en-US" sz="5600" dirty="0" smtClean="0"/>
              <a:t>Detention, 11:00 </a:t>
            </a:r>
            <a:r>
              <a:rPr lang="en-US" sz="5600" dirty="0"/>
              <a:t>am EST </a:t>
            </a:r>
            <a:r>
              <a:rPr lang="en-US" sz="5600" dirty="0" smtClean="0"/>
              <a:t>with front-line attorneys, released </a:t>
            </a:r>
            <a:r>
              <a:rPr lang="en-US" sz="5600" dirty="0"/>
              <a:t>families &amp; a Member of Congress  </a:t>
            </a:r>
            <a:r>
              <a:rPr lang="en-US" sz="5600" dirty="0" smtClean="0"/>
              <a:t>to discuss.</a:t>
            </a:r>
            <a:r>
              <a:rPr lang="en-US" sz="5600" dirty="0"/>
              <a:t>  RSVP at: </a:t>
            </a:r>
            <a:r>
              <a:rPr lang="en-US" sz="5600" u="sng" dirty="0">
                <a:hlinkClick r:id="rId3"/>
              </a:rPr>
              <a:t>https://www.raicestexas.org/pages/action</a:t>
            </a:r>
            <a:r>
              <a:rPr lang="en-US" sz="5600" dirty="0" smtClean="0"/>
              <a:t>.  D</a:t>
            </a:r>
            <a:r>
              <a:rPr lang="en-US" sz="5600" b="1" dirty="0" smtClean="0"/>
              <a:t>ial-in: </a:t>
            </a:r>
            <a:r>
              <a:rPr lang="en-US" sz="5600" b="1" dirty="0"/>
              <a:t>(641) 715-3610 </a:t>
            </a:r>
            <a:r>
              <a:rPr lang="en-US" sz="5600" b="1" dirty="0" smtClean="0"/>
              <a:t>Code</a:t>
            </a:r>
            <a:r>
              <a:rPr lang="en-US" sz="5600" b="1" dirty="0"/>
              <a:t>: 228132</a:t>
            </a:r>
            <a:endParaRPr lang="en-US" sz="5600" dirty="0"/>
          </a:p>
          <a:p>
            <a:pPr marL="0" indent="0">
              <a:buNone/>
            </a:pPr>
            <a:r>
              <a:rPr lang="en-US" sz="5600" dirty="0" smtClean="0"/>
              <a:t>         Sponsored </a:t>
            </a:r>
            <a:r>
              <a:rPr lang="en-US" sz="5600" dirty="0"/>
              <a:t>by </a:t>
            </a:r>
            <a:r>
              <a:rPr lang="en-US" sz="5600" dirty="0" smtClean="0"/>
              <a:t>RAICES, which provides </a:t>
            </a:r>
            <a:r>
              <a:rPr lang="en-US" sz="5600" dirty="0"/>
              <a:t>free and </a:t>
            </a:r>
            <a:r>
              <a:rPr lang="en-US" sz="5600" dirty="0" smtClean="0"/>
              <a:t>low-cost legal </a:t>
            </a:r>
            <a:r>
              <a:rPr lang="en-US" sz="5600" dirty="0"/>
              <a:t>services to underserved </a:t>
            </a:r>
            <a:r>
              <a:rPr lang="en-US" sz="5600" dirty="0" smtClean="0"/>
              <a:t>immigrants in Cent./So. TX.</a:t>
            </a:r>
          </a:p>
          <a:p>
            <a:r>
              <a:rPr lang="en-US" sz="5600" b="1" dirty="0" smtClean="0"/>
              <a:t>Dallas, TX.-</a:t>
            </a:r>
            <a:r>
              <a:rPr lang="en-US" sz="5600" dirty="0" smtClean="0"/>
              <a:t>Vigil with community members &amp; activists to end detention, 8101 N. </a:t>
            </a:r>
            <a:r>
              <a:rPr lang="en-US" sz="5600" dirty="0" err="1" smtClean="0"/>
              <a:t>Stemmons</a:t>
            </a:r>
            <a:r>
              <a:rPr lang="en-US" sz="5600" dirty="0" smtClean="0"/>
              <a:t>  Freeway, 6:30 p.m.</a:t>
            </a:r>
          </a:p>
          <a:p>
            <a:pPr marL="0" indent="0">
              <a:buNone/>
            </a:pPr>
            <a:r>
              <a:rPr lang="en-US" sz="5600" u="sng" dirty="0" smtClean="0"/>
              <a:t>WEDNESDAY, OCT. 21:</a:t>
            </a:r>
            <a:endParaRPr lang="en-US" sz="5600" dirty="0" smtClean="0"/>
          </a:p>
          <a:p>
            <a:r>
              <a:rPr lang="en-US" sz="5600" b="1" dirty="0" smtClean="0"/>
              <a:t>Minneapolis, MN.-</a:t>
            </a:r>
            <a:r>
              <a:rPr lang="en-US" sz="5600" dirty="0" smtClean="0"/>
              <a:t>Info. session with The Advocates for Human Rights, at Midtown Global Market, 920 E. Lake Street, Minn., </a:t>
            </a:r>
            <a:r>
              <a:rPr lang="en-US" sz="5600" dirty="0" smtClean="0">
                <a:hlinkClick r:id="rId4"/>
              </a:rPr>
              <a:t>kim@kimhunterlaw.com</a:t>
            </a:r>
            <a:r>
              <a:rPr lang="en-US" sz="5600" dirty="0"/>
              <a:t>,</a:t>
            </a:r>
            <a:r>
              <a:rPr lang="en-US" sz="5600" dirty="0" smtClean="0"/>
              <a:t> 6:30-7:30 p.m.</a:t>
            </a:r>
          </a:p>
          <a:p>
            <a:pPr marL="0" indent="0">
              <a:buNone/>
            </a:pPr>
            <a:r>
              <a:rPr lang="en-US" sz="5600" u="sng" dirty="0" smtClean="0"/>
              <a:t>THURSDAY, OCT. 22:</a:t>
            </a:r>
            <a:endParaRPr lang="en-US" sz="5600" u="sng" dirty="0"/>
          </a:p>
          <a:p>
            <a:r>
              <a:rPr lang="en-US" sz="5600" b="1" dirty="0" smtClean="0"/>
              <a:t>Washington, DC</a:t>
            </a:r>
            <a:r>
              <a:rPr lang="en-US" sz="5600" dirty="0" smtClean="0"/>
              <a:t>-March from US Dept. of Justice to the White House:  4:30-6:00 p.m.</a:t>
            </a:r>
          </a:p>
          <a:p>
            <a:r>
              <a:rPr lang="en-US" sz="5600" b="1" dirty="0" smtClean="0"/>
              <a:t>San Antonio, TX</a:t>
            </a:r>
            <a:r>
              <a:rPr lang="en-US" sz="5600" dirty="0" smtClean="0"/>
              <a:t>.-Panel Discussion and Film Screening re: Realities of Family Detention, UTSA Downtown Campus,  501 W. Cesar Chavez Blvd., 6:30-8:30 p.m.</a:t>
            </a:r>
            <a:endParaRPr lang="en-US" sz="5600" dirty="0"/>
          </a:p>
          <a:p>
            <a:pPr marL="0" indent="0">
              <a:buNone/>
            </a:pPr>
            <a:r>
              <a:rPr lang="en-US" sz="5600" u="sng" dirty="0" smtClean="0"/>
              <a:t>FRIDAY, OCT. 23:</a:t>
            </a:r>
          </a:p>
          <a:p>
            <a:r>
              <a:rPr lang="en-US" sz="5600" b="1" dirty="0" smtClean="0"/>
              <a:t>New York City</a:t>
            </a:r>
            <a:r>
              <a:rPr lang="en-US" sz="5600" dirty="0" smtClean="0"/>
              <a:t>-Mothers Speak Out + Legal Services Clinic</a:t>
            </a:r>
            <a:r>
              <a:rPr lang="en-US" sz="5600" dirty="0"/>
              <a:t> </a:t>
            </a:r>
            <a:r>
              <a:rPr lang="en-US" sz="5600" dirty="0" smtClean="0"/>
              <a:t>-Previously detained refugees, advocates, faith leaders gather at Columbia U. Law School, Jerome Greene Hall:  4:00-6:00 p.m.</a:t>
            </a:r>
          </a:p>
          <a:p>
            <a:r>
              <a:rPr lang="en-US" sz="5600" b="1" dirty="0" smtClean="0"/>
              <a:t>Memphis, TN</a:t>
            </a:r>
            <a:r>
              <a:rPr lang="en-US" sz="5600" dirty="0" smtClean="0"/>
              <a:t>.-Candlelight Vigil, Nat’l Civil Rights Museum,450 Mulberry Street, </a:t>
            </a:r>
            <a:r>
              <a:rPr lang="en-US" sz="5600" dirty="0" smtClean="0">
                <a:hlinkClick r:id="rId5"/>
              </a:rPr>
              <a:t>sheila@sheilahahn.com</a:t>
            </a:r>
            <a:r>
              <a:rPr lang="en-US" sz="5600" dirty="0" smtClean="0"/>
              <a:t>:  6:00-8:00 p.m.</a:t>
            </a:r>
          </a:p>
          <a:p>
            <a:pPr marL="0" indent="0">
              <a:buNone/>
            </a:pPr>
            <a:r>
              <a:rPr lang="en-US" sz="5600" b="1" dirty="0" smtClean="0"/>
              <a:t>ALSO:</a:t>
            </a:r>
            <a:endParaRPr lang="en-US" sz="5600" b="1" dirty="0"/>
          </a:p>
          <a:p>
            <a:r>
              <a:rPr lang="en-US" sz="5600" dirty="0" smtClean="0"/>
              <a:t>Cleveland:  Jenna </a:t>
            </a:r>
            <a:r>
              <a:rPr lang="en-US" sz="5600" dirty="0"/>
              <a:t>Peyton: </a:t>
            </a:r>
            <a:r>
              <a:rPr lang="en-US" sz="5600" u="sng" dirty="0">
                <a:hlinkClick r:id="rId6"/>
              </a:rPr>
              <a:t>jenna@attorneypeyton.com</a:t>
            </a:r>
            <a:endParaRPr lang="en-US" sz="5600" dirty="0"/>
          </a:p>
          <a:p>
            <a:r>
              <a:rPr lang="en-US" sz="5600" dirty="0" smtClean="0"/>
              <a:t>Nashville:  </a:t>
            </a:r>
            <a:r>
              <a:rPr lang="en-US" sz="5600" dirty="0"/>
              <a:t>Andrew Free: </a:t>
            </a:r>
            <a:r>
              <a:rPr lang="en-US" sz="5600" u="sng" dirty="0">
                <a:hlinkClick r:id="rId7"/>
              </a:rPr>
              <a:t>andrew@immigrantcivilrights.com</a:t>
            </a:r>
            <a:endParaRPr lang="en-US" sz="5600" dirty="0"/>
          </a:p>
          <a:p>
            <a:pPr marL="0" indent="0">
              <a:buNone/>
            </a:pPr>
            <a:r>
              <a:rPr lang="en-US" sz="5600" dirty="0"/>
              <a:t> </a:t>
            </a:r>
          </a:p>
          <a:p>
            <a:r>
              <a:rPr lang="en-US" sz="5600" dirty="0"/>
              <a:t>For </a:t>
            </a:r>
            <a:r>
              <a:rPr lang="en-US" sz="5600" dirty="0" smtClean="0"/>
              <a:t>other </a:t>
            </a:r>
            <a:r>
              <a:rPr lang="en-US" sz="5600" dirty="0"/>
              <a:t>events, people can reach out directly to </a:t>
            </a:r>
            <a:r>
              <a:rPr lang="en-US" sz="5600" u="sng" dirty="0">
                <a:hlinkClick r:id="rId8"/>
              </a:rPr>
              <a:t>mo@raicestexas.org</a:t>
            </a:r>
            <a:endParaRPr lang="en-US" sz="5600" dirty="0"/>
          </a:p>
          <a:p>
            <a:endParaRPr lang="en-US" dirty="0"/>
          </a:p>
          <a:p>
            <a:pPr marL="0" indent="0">
              <a:buNone/>
            </a:pPr>
            <a:endParaRPr lang="en-US" dirty="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889000"/>
            <a:ext cx="2328879" cy="86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44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American Refugees</a:t>
            </a:r>
            <a:br>
              <a:rPr lang="en-US" dirty="0" smtClean="0"/>
            </a:br>
            <a:r>
              <a:rPr lang="en-US" sz="3600" dirty="0" smtClean="0"/>
              <a:t>Advocates Pushing Back on Licensing Efforts</a:t>
            </a:r>
            <a:endParaRPr lang="en-US" sz="3600" dirty="0"/>
          </a:p>
        </p:txBody>
      </p:sp>
      <p:sp>
        <p:nvSpPr>
          <p:cNvPr id="3" name="Slide Number Placeholder 2"/>
          <p:cNvSpPr>
            <a:spLocks noGrp="1"/>
          </p:cNvSpPr>
          <p:nvPr>
            <p:ph type="sldNum" sz="quarter" idx="12"/>
          </p:nvPr>
        </p:nvSpPr>
        <p:spPr/>
        <p:txBody>
          <a:bodyPr/>
          <a:lstStyle/>
          <a:p>
            <a:fld id="{DC9C9393-7A3F-463F-8322-5F33AC59A40D}" type="slidenum">
              <a:rPr lang="en-US" smtClean="0"/>
              <a:pPr/>
              <a:t>25</a:t>
            </a:fld>
            <a:endParaRPr lang="en-US"/>
          </a:p>
        </p:txBody>
      </p:sp>
      <p:sp>
        <p:nvSpPr>
          <p:cNvPr id="4" name="Rectangle 3"/>
          <p:cNvSpPr/>
          <p:nvPr/>
        </p:nvSpPr>
        <p:spPr>
          <a:xfrm>
            <a:off x="228600" y="1447800"/>
            <a:ext cx="8534399" cy="5386090"/>
          </a:xfrm>
          <a:prstGeom prst="rect">
            <a:avLst/>
          </a:prstGeom>
        </p:spPr>
        <p:txBody>
          <a:bodyPr wrap="square">
            <a:spAutoFit/>
          </a:bodyPr>
          <a:lstStyle/>
          <a:p>
            <a:pPr algn="ctr"/>
            <a:r>
              <a:rPr lang="en-US" sz="2800" dirty="0" smtClean="0"/>
              <a:t>Dilley and Karnes City Family Detention Centers</a:t>
            </a:r>
          </a:p>
          <a:p>
            <a:pPr algn="ctr"/>
            <a:endParaRPr lang="en-US" sz="2800" dirty="0"/>
          </a:p>
          <a:p>
            <a:pPr algn="ctr"/>
            <a:endParaRPr lang="en-US" sz="2800" dirty="0" smtClean="0"/>
          </a:p>
          <a:p>
            <a:endParaRPr lang="en-US" sz="2000" b="1" dirty="0"/>
          </a:p>
          <a:p>
            <a:r>
              <a:rPr lang="en-US" sz="2000" b="1" dirty="0" smtClean="0"/>
              <a:t>The </a:t>
            </a:r>
            <a:r>
              <a:rPr lang="en-US" sz="2000" b="1" dirty="0"/>
              <a:t>state of Texas is </a:t>
            </a:r>
            <a:r>
              <a:rPr lang="en-US" sz="2000" b="1" u="sng" dirty="0">
                <a:hlinkClick r:id="rId2"/>
              </a:rPr>
              <a:t>considering licensing</a:t>
            </a:r>
            <a:r>
              <a:rPr lang="en-US" sz="2000" b="1" dirty="0"/>
              <a:t> family detention centers as childcare facilities.</a:t>
            </a:r>
            <a:r>
              <a:rPr lang="en-US" sz="2000" dirty="0"/>
              <a:t> </a:t>
            </a:r>
            <a:r>
              <a:rPr lang="en-US" sz="2000" dirty="0" smtClean="0"/>
              <a:t> </a:t>
            </a:r>
            <a:r>
              <a:rPr lang="en-US" sz="2000" b="1" dirty="0" smtClean="0"/>
              <a:t>In response:</a:t>
            </a:r>
          </a:p>
          <a:p>
            <a:pPr marL="285750" indent="-285750">
              <a:buFont typeface="Wingdings" panose="05000000000000000000" pitchFamily="2" charset="2"/>
              <a:buChar char="q"/>
            </a:pPr>
            <a:r>
              <a:rPr lang="en-US" sz="2000" dirty="0" smtClean="0"/>
              <a:t>More </a:t>
            </a:r>
            <a:r>
              <a:rPr lang="en-US" sz="2000" dirty="0"/>
              <a:t>than 140 organizations and individuals  to Texas state officials urging them to deny child care licenses to private prison companies operating family detention camps in South Texas. </a:t>
            </a:r>
          </a:p>
          <a:p>
            <a:pPr marL="285750" indent="-285750">
              <a:buFont typeface="Wingdings" panose="05000000000000000000" pitchFamily="2" charset="2"/>
              <a:buChar char="q"/>
            </a:pPr>
            <a:r>
              <a:rPr lang="en-US" sz="2000" dirty="0"/>
              <a:t>S</a:t>
            </a:r>
            <a:r>
              <a:rPr lang="en-US" sz="2000" dirty="0" smtClean="0"/>
              <a:t>end </a:t>
            </a:r>
            <a:r>
              <a:rPr lang="en-US" sz="2000" dirty="0"/>
              <a:t>your own message to Texas Gov. Greg Abbott and Texas Department of Family &amp; Protective Services Commissioner John </a:t>
            </a:r>
            <a:r>
              <a:rPr lang="en-US" sz="2000" dirty="0" err="1" smtClean="0"/>
              <a:t>Specia</a:t>
            </a:r>
            <a:r>
              <a:rPr lang="en-US" sz="2000" dirty="0" smtClean="0"/>
              <a:t>, Jr.</a:t>
            </a:r>
          </a:p>
          <a:p>
            <a:endParaRPr lang="en-US" sz="2000" dirty="0"/>
          </a:p>
          <a:p>
            <a:r>
              <a:rPr lang="en-US" sz="2000" b="1" u="sng" dirty="0">
                <a:hlinkClick r:id="rId3"/>
              </a:rPr>
              <a:t>Sign the petition against licensing family detention camps right </a:t>
            </a:r>
            <a:r>
              <a:rPr lang="en-US" sz="2000" b="1" u="sng" dirty="0" smtClean="0">
                <a:hlinkClick r:id="rId3"/>
              </a:rPr>
              <a:t>now</a:t>
            </a:r>
            <a:r>
              <a:rPr lang="en-US" sz="2000" b="1" u="sng" dirty="0" smtClean="0"/>
              <a:t>:  </a:t>
            </a:r>
            <a:endParaRPr lang="en-US" sz="2000" b="1" u="sng" dirty="0"/>
          </a:p>
          <a:p>
            <a:r>
              <a:rPr lang="en-US" sz="2000" dirty="0">
                <a:hlinkClick r:id="rId4"/>
              </a:rPr>
              <a:t>https://</a:t>
            </a:r>
            <a:r>
              <a:rPr lang="en-US" sz="2000" dirty="0" smtClean="0">
                <a:hlinkClick r:id="rId4"/>
              </a:rPr>
              <a:t>grassrootsleadership.ourpowerbase.net/civicrm/petition/sign?sid=22&amp;reset=1</a:t>
            </a:r>
            <a:endParaRPr lang="en-US" sz="2000" dirty="0" smtClean="0"/>
          </a:p>
          <a:p>
            <a:endParaRPr lang="en-US" sz="20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22" t="43617" r="4622" b="5464"/>
          <a:stretch/>
        </p:blipFill>
        <p:spPr bwMode="auto">
          <a:xfrm>
            <a:off x="4648200" y="1919308"/>
            <a:ext cx="2904560" cy="112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3662" t="39147" r="26384" b="32979"/>
          <a:stretch/>
        </p:blipFill>
        <p:spPr bwMode="auto">
          <a:xfrm>
            <a:off x="1295400" y="1905000"/>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0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t>Central American Refugees</a:t>
            </a:r>
            <a:br>
              <a:rPr lang="en-US" dirty="0" smtClean="0"/>
            </a:br>
            <a:r>
              <a:rPr lang="en-US" sz="3600" dirty="0" smtClean="0"/>
              <a:t>Advocates Pushing Back on Licensing Efforts</a:t>
            </a:r>
            <a:endParaRPr lang="en-US" sz="3600" dirty="0"/>
          </a:p>
        </p:txBody>
      </p:sp>
      <p:sp>
        <p:nvSpPr>
          <p:cNvPr id="3" name="Content Placeholder 2"/>
          <p:cNvSpPr>
            <a:spLocks noGrp="1"/>
          </p:cNvSpPr>
          <p:nvPr>
            <p:ph idx="1"/>
          </p:nvPr>
        </p:nvSpPr>
        <p:spPr>
          <a:xfrm>
            <a:off x="228600" y="1600200"/>
            <a:ext cx="8686800" cy="4754563"/>
          </a:xfrm>
        </p:spPr>
        <p:txBody>
          <a:bodyPr>
            <a:normAutofit fontScale="85000" lnSpcReduction="10000"/>
          </a:bodyPr>
          <a:lstStyle/>
          <a:p>
            <a:pPr marL="0" indent="0">
              <a:buNone/>
            </a:pPr>
            <a:r>
              <a:rPr lang="en-US" dirty="0"/>
              <a:t>	</a:t>
            </a:r>
            <a:r>
              <a:rPr lang="en-US" dirty="0" smtClean="0"/>
              <a:t>	                     Berks Co. Family Detention Center</a:t>
            </a:r>
          </a:p>
          <a:p>
            <a:pPr marL="0" indent="0">
              <a:buNone/>
            </a:pPr>
            <a:endParaRPr lang="en-US" dirty="0" smtClean="0"/>
          </a:p>
          <a:p>
            <a:pPr marL="0" indent="0">
              <a:buNone/>
            </a:pPr>
            <a:endParaRPr lang="en-US" dirty="0" smtClean="0"/>
          </a:p>
          <a:p>
            <a:pPr>
              <a:buFont typeface="Wingdings" panose="05000000000000000000" pitchFamily="2" charset="2"/>
              <a:buChar char="q"/>
            </a:pPr>
            <a:r>
              <a:rPr lang="en-US" sz="2800" dirty="0" smtClean="0"/>
              <a:t>Letter to Ted Dallas, the </a:t>
            </a:r>
            <a:r>
              <a:rPr lang="en-US" sz="2800" dirty="0"/>
              <a:t>PA Secretary of the Department of Human Services, </a:t>
            </a:r>
            <a:r>
              <a:rPr lang="en-US" sz="2800" dirty="0" smtClean="0"/>
              <a:t>asking he immediately </a:t>
            </a:r>
            <a:r>
              <a:rPr lang="en-US" sz="2800" dirty="0"/>
              <a:t>revoke the license of the Berks County Detention Center  </a:t>
            </a:r>
            <a:r>
              <a:rPr lang="en-US" sz="2800" dirty="0">
                <a:hlinkClick r:id="rId2"/>
              </a:rPr>
              <a:t>https://</a:t>
            </a:r>
            <a:r>
              <a:rPr lang="en-US" sz="2800" dirty="0" smtClean="0">
                <a:hlinkClick r:id="rId2"/>
              </a:rPr>
              <a:t>docs.google.com/forms/d/1-wzaADPmuJa8zhIicex65BvPaQePY_YX70SL4ylaY48/formResponse</a:t>
            </a:r>
            <a:endParaRPr lang="en-US" sz="2800" dirty="0" smtClean="0"/>
          </a:p>
          <a:p>
            <a:pPr marL="0" indent="0">
              <a:buNone/>
            </a:pPr>
            <a:endParaRPr lang="en-US" sz="2800" dirty="0" smtClean="0"/>
          </a:p>
          <a:p>
            <a:pPr>
              <a:buFont typeface="Wingdings" panose="05000000000000000000" pitchFamily="2" charset="2"/>
              <a:buChar char="q"/>
            </a:pPr>
            <a:r>
              <a:rPr lang="en-US" sz="2800" dirty="0"/>
              <a:t>I</a:t>
            </a:r>
            <a:r>
              <a:rPr lang="en-US" sz="2800" dirty="0" smtClean="0"/>
              <a:t>f </a:t>
            </a:r>
            <a:r>
              <a:rPr lang="en-US" sz="2800" dirty="0"/>
              <a:t>you have any questions about the Berks County Family Detention Center or this campaign you can contact Jasmine Rivera at </a:t>
            </a:r>
            <a:r>
              <a:rPr lang="en-US" sz="2800" dirty="0">
                <a:hlinkClick r:id="rId3"/>
              </a:rPr>
              <a:t>jasmine@vamosjuntos.org</a:t>
            </a:r>
            <a:r>
              <a:rPr lang="en-US" sz="2800" dirty="0"/>
              <a:t> or 480-628-4032.</a:t>
            </a: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26</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42" y="1523999"/>
            <a:ext cx="3341926"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607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dirty="0" smtClean="0"/>
              <a:t>Questions</a:t>
            </a:r>
            <a:r>
              <a:rPr lang="en-US" sz="4000" dirty="0"/>
              <a:t>, Thoughts, Discussion</a:t>
            </a:r>
          </a:p>
        </p:txBody>
      </p:sp>
      <p:sp>
        <p:nvSpPr>
          <p:cNvPr id="4" name="Slide Number Placeholder 3"/>
          <p:cNvSpPr>
            <a:spLocks noGrp="1"/>
          </p:cNvSpPr>
          <p:nvPr>
            <p:ph type="sldNum" sz="quarter" idx="12"/>
          </p:nvPr>
        </p:nvSpPr>
        <p:spPr/>
        <p:txBody>
          <a:bodyPr/>
          <a:lstStyle/>
          <a:p>
            <a:fld id="{DC9C9393-7A3F-463F-8322-5F33AC59A40D}" type="slidenum">
              <a:rPr lang="en-US" smtClean="0"/>
              <a:pPr/>
              <a:t>27</a:t>
            </a:fld>
            <a:endParaRPr lang="en-US" dirty="0"/>
          </a:p>
        </p:txBody>
      </p:sp>
    </p:spTree>
    <p:extLst>
      <p:ext uri="{BB962C8B-B14F-4D97-AF65-F5344CB8AC3E}">
        <p14:creationId xmlns:p14="http://schemas.microsoft.com/office/powerpoint/2010/main" val="7948222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7082"/>
            <a:ext cx="9098358" cy="457200"/>
          </a:xfrm>
          <a:prstGeom prst="rect">
            <a:avLst/>
          </a:prstGeom>
        </p:spPr>
        <p:txBody>
          <a:bodyPr>
            <a:noAutofit/>
          </a:bodyPr>
          <a:lstStyle/>
          <a:p>
            <a:r>
              <a:rPr lang="en-US" sz="2400" b="1" dirty="0" smtClean="0">
                <a:solidFill>
                  <a:schemeClr val="tx2"/>
                </a:solidFill>
              </a:rPr>
              <a:t>IIC Contacts by organization</a:t>
            </a:r>
            <a:br>
              <a:rPr lang="en-US" sz="2400" b="1" dirty="0" smtClean="0">
                <a:solidFill>
                  <a:schemeClr val="tx2"/>
                </a:solidFill>
              </a:rPr>
            </a:br>
            <a:endParaRPr lang="en-US" sz="2400" b="1" dirty="0">
              <a:solidFill>
                <a:schemeClr val="tx2"/>
              </a:solidFill>
            </a:endParaRPr>
          </a:p>
        </p:txBody>
      </p:sp>
      <p:sp>
        <p:nvSpPr>
          <p:cNvPr id="5" name="Content Placeholder 4"/>
          <p:cNvSpPr>
            <a:spLocks noGrp="1"/>
          </p:cNvSpPr>
          <p:nvPr>
            <p:ph sz="half" idx="4294967295"/>
          </p:nvPr>
        </p:nvSpPr>
        <p:spPr>
          <a:xfrm>
            <a:off x="-25517" y="304800"/>
            <a:ext cx="9144003" cy="6609272"/>
          </a:xfrm>
        </p:spPr>
        <p:txBody>
          <a:bodyPr numCol="3">
            <a:noAutofit/>
          </a:bodyPr>
          <a:lstStyle/>
          <a:p>
            <a:pPr marL="117475" indent="-117475" defTabSz="0">
              <a:lnSpc>
                <a:spcPts val="1600"/>
              </a:lnSpc>
              <a:spcBef>
                <a:spcPts val="0"/>
              </a:spcBef>
            </a:pPr>
            <a:r>
              <a:rPr lang="en-US" sz="1100" b="1" dirty="0" smtClean="0">
                <a:latin typeface="Arial" pitchFamily="34" charset="0"/>
                <a:cs typeface="Arial" pitchFamily="34" charset="0"/>
              </a:rPr>
              <a:t>African American Ministers in Action: </a:t>
            </a:r>
            <a:r>
              <a:rPr lang="en-US" sz="1100" dirty="0" smtClean="0">
                <a:latin typeface="Arial" pitchFamily="34" charset="0"/>
                <a:cs typeface="Arial" pitchFamily="34" charset="0"/>
              </a:rPr>
              <a:t>Leslie Malachi, </a:t>
            </a:r>
            <a:r>
              <a:rPr lang="en-US" sz="1100" dirty="0" smtClean="0">
                <a:latin typeface="Arial" pitchFamily="34" charset="0"/>
                <a:cs typeface="Arial" pitchFamily="34" charset="0"/>
                <a:hlinkClick r:id="rId2"/>
              </a:rPr>
              <a:t>lmalachi@pfaw.org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American Baptist Home Mission Societies of the American Baptist Churches, USA:</a:t>
            </a:r>
          </a:p>
          <a:p>
            <a:pPr marL="0" indent="0" defTabSz="0">
              <a:lnSpc>
                <a:spcPts val="1600"/>
              </a:lnSpc>
              <a:spcBef>
                <a:spcPts val="0"/>
              </a:spcBef>
              <a:buNone/>
            </a:pPr>
            <a:r>
              <a:rPr lang="en-US" sz="1100" b="1" dirty="0">
                <a:latin typeface="Arial" pitchFamily="34" charset="0"/>
                <a:cs typeface="Arial" pitchFamily="34" charset="0"/>
              </a:rPr>
              <a:t>	</a:t>
            </a:r>
            <a:r>
              <a:rPr lang="en-US" sz="1100" b="1" dirty="0" smtClean="0">
                <a:latin typeface="Arial" pitchFamily="34" charset="0"/>
                <a:cs typeface="Arial" pitchFamily="34" charset="0"/>
              </a:rPr>
              <a:t>	   </a:t>
            </a:r>
            <a:r>
              <a:rPr lang="en-US" sz="1100" dirty="0" smtClean="0">
                <a:latin typeface="Arial" pitchFamily="34" charset="0"/>
                <a:cs typeface="Arial" pitchFamily="34" charset="0"/>
              </a:rPr>
              <a:t>Aundreia Alexander,        </a:t>
            </a:r>
            <a:r>
              <a:rPr lang="en-US" sz="1100" b="1" dirty="0" smtClean="0">
                <a:latin typeface="Arial" pitchFamily="34" charset="0"/>
                <a:cs typeface="Arial" pitchFamily="34" charset="0"/>
              </a:rPr>
              <a:t>	  		</a:t>
            </a:r>
          </a:p>
          <a:p>
            <a:pPr marL="0" indent="0" defTabSz="0">
              <a:lnSpc>
                <a:spcPts val="1600"/>
              </a:lnSpc>
              <a:spcBef>
                <a:spcPts val="0"/>
              </a:spcBef>
              <a:buNone/>
            </a:pPr>
            <a:r>
              <a:rPr lang="en-US" sz="1100" b="1" dirty="0" smtClean="0">
                <a:latin typeface="Arial" pitchFamily="34" charset="0"/>
                <a:cs typeface="Arial" pitchFamily="34" charset="0"/>
              </a:rPr>
              <a:t>   </a:t>
            </a:r>
            <a:r>
              <a:rPr lang="en-US" sz="1100" dirty="0" smtClean="0">
                <a:latin typeface="Arial" pitchFamily="34" charset="0"/>
                <a:cs typeface="Arial" pitchFamily="34" charset="0"/>
                <a:hlinkClick r:id="rId3"/>
              </a:rPr>
              <a:t>Aundreia.Alexander@abhms.org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American Friends Service Committee: </a:t>
            </a:r>
            <a:r>
              <a:rPr lang="en-US" sz="1100" dirty="0" smtClean="0">
                <a:latin typeface="Arial" pitchFamily="34" charset="0"/>
                <a:cs typeface="Arial" pitchFamily="34" charset="0"/>
              </a:rPr>
              <a:t>Lia Lindsey, </a:t>
            </a:r>
            <a:r>
              <a:rPr lang="en-US" sz="1100" dirty="0" smtClean="0">
                <a:latin typeface="Arial" pitchFamily="34" charset="0"/>
                <a:cs typeface="Arial" pitchFamily="34" charset="0"/>
                <a:hlinkClick r:id="rId4"/>
              </a:rPr>
              <a:t>llindsey@afsc.org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a:latin typeface="Arial" pitchFamily="34" charset="0"/>
                <a:cs typeface="Arial" pitchFamily="34" charset="0"/>
              </a:rPr>
              <a:t>American Jewish Committee: </a:t>
            </a:r>
            <a:r>
              <a:rPr lang="en-US" sz="1100" dirty="0">
                <a:latin typeface="Arial" pitchFamily="34" charset="0"/>
                <a:cs typeface="Arial" pitchFamily="34" charset="0"/>
              </a:rPr>
              <a:t>Chelsea Hanson, </a:t>
            </a:r>
            <a:r>
              <a:rPr lang="en-US" sz="1100" dirty="0" smtClean="0">
                <a:latin typeface="Arial" pitchFamily="34" charset="0"/>
                <a:cs typeface="Arial" pitchFamily="34" charset="0"/>
                <a:hlinkClick r:id="rId5"/>
              </a:rPr>
              <a:t>hansonc@ajc.org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Bread for the World Institute: </a:t>
            </a:r>
            <a:r>
              <a:rPr lang="en-US" sz="1100" dirty="0" smtClean="0">
                <a:latin typeface="Arial" pitchFamily="34" charset="0"/>
                <a:cs typeface="Arial" pitchFamily="34" charset="0"/>
              </a:rPr>
              <a:t>Andrew Wainer, </a:t>
            </a:r>
            <a:r>
              <a:rPr lang="en-US" sz="1100" dirty="0" smtClean="0">
                <a:latin typeface="Arial" pitchFamily="34" charset="0"/>
                <a:cs typeface="Arial" pitchFamily="34" charset="0"/>
                <a:hlinkClick r:id="rId6"/>
              </a:rPr>
              <a:t>awainer@bread.org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Christian Church (Disciples of Christ): </a:t>
            </a:r>
            <a:r>
              <a:rPr lang="en-US" sz="1100" dirty="0" smtClean="0">
                <a:latin typeface="Arial" pitchFamily="34" charset="0"/>
                <a:cs typeface="Arial" pitchFamily="34" charset="0"/>
              </a:rPr>
              <a:t>Sharon Stanley, </a:t>
            </a:r>
            <a:r>
              <a:rPr lang="en-US" sz="1100" dirty="0" smtClean="0">
                <a:latin typeface="Arial" pitchFamily="34" charset="0"/>
                <a:cs typeface="Arial" pitchFamily="34" charset="0"/>
                <a:hlinkClick r:id="rId7"/>
              </a:rPr>
              <a:t>sstanley@dhm.disciples.org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Christian Reformed Church</a:t>
            </a: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dirty="0">
                <a:latin typeface="Arial" pitchFamily="34" charset="0"/>
                <a:cs typeface="Arial" pitchFamily="34" charset="0"/>
              </a:rPr>
              <a:t>Kris Van </a:t>
            </a:r>
            <a:r>
              <a:rPr lang="en-US" sz="1100" dirty="0" smtClean="0">
                <a:latin typeface="Arial" pitchFamily="34" charset="0"/>
                <a:cs typeface="Arial" pitchFamily="34" charset="0"/>
              </a:rPr>
              <a:t>Engen</a:t>
            </a:r>
            <a:r>
              <a:rPr lang="en-US" sz="1100" dirty="0">
                <a:latin typeface="Arial" pitchFamily="34" charset="0"/>
                <a:cs typeface="Arial" pitchFamily="34" charset="0"/>
              </a:rPr>
              <a:t>, </a:t>
            </a:r>
            <a:r>
              <a:rPr lang="en-US" sz="1100" dirty="0">
                <a:latin typeface="Arial" pitchFamily="34" charset="0"/>
                <a:cs typeface="Arial" pitchFamily="34" charset="0"/>
                <a:hlinkClick r:id="rId8"/>
              </a:rPr>
              <a:t>kvanengen@</a:t>
            </a:r>
            <a:r>
              <a:rPr lang="en-US" sz="1100" dirty="0" smtClean="0">
                <a:latin typeface="Arial" pitchFamily="34" charset="0"/>
                <a:cs typeface="Arial" pitchFamily="34" charset="0"/>
                <a:hlinkClick r:id="rId8"/>
              </a:rPr>
              <a:t>crcna.org</a:t>
            </a:r>
            <a:endParaRPr lang="en-US" sz="1100" dirty="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Church of the Brethren: </a:t>
            </a:r>
            <a:r>
              <a:rPr lang="en-US" sz="1100" dirty="0" smtClean="0">
                <a:latin typeface="Arial" pitchFamily="34" charset="0"/>
                <a:cs typeface="Arial" pitchFamily="34" charset="0"/>
              </a:rPr>
              <a:t>Nate Hosler, </a:t>
            </a:r>
            <a:r>
              <a:rPr lang="en-US" sz="1100" dirty="0" smtClean="0">
                <a:latin typeface="Arial" pitchFamily="34" charset="0"/>
                <a:cs typeface="Arial" pitchFamily="34" charset="0"/>
                <a:hlinkClick r:id="rId9"/>
              </a:rPr>
              <a:t>nhosler@brethren.org</a:t>
            </a:r>
            <a:r>
              <a:rPr lang="en-US" sz="1100" dirty="0" smtClean="0">
                <a:latin typeface="Arial" pitchFamily="34" charset="0"/>
                <a:cs typeface="Arial" pitchFamily="34" charset="0"/>
              </a:rPr>
              <a:t> </a:t>
            </a:r>
            <a:endParaRPr lang="en-US" sz="1100" b="1"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Church World Service: </a:t>
            </a:r>
            <a:r>
              <a:rPr lang="en-US" sz="1100" dirty="0" smtClean="0">
                <a:latin typeface="Arial" pitchFamily="34" charset="0"/>
                <a:cs typeface="Arial" pitchFamily="34" charset="0"/>
              </a:rPr>
              <a:t>Jen Smyers, </a:t>
            </a:r>
            <a:r>
              <a:rPr lang="en-US" sz="1100" dirty="0" smtClean="0">
                <a:latin typeface="Arial" pitchFamily="34" charset="0"/>
                <a:cs typeface="Arial" pitchFamily="34" charset="0"/>
                <a:hlinkClick r:id="rId10"/>
              </a:rPr>
              <a:t>jsmyers@cwsglobal.org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Columban Center for Advocacy and Outreach: Chloe Schwabe, </a:t>
            </a:r>
          </a:p>
          <a:p>
            <a:pPr marL="0" indent="0" defTabSz="0">
              <a:lnSpc>
                <a:spcPts val="1600"/>
              </a:lnSpc>
              <a:spcBef>
                <a:spcPts val="0"/>
              </a:spcBef>
              <a:buNone/>
            </a:pPr>
            <a:r>
              <a:rPr lang="en-US" sz="1100" b="1" dirty="0">
                <a:latin typeface="Arial" pitchFamily="34" charset="0"/>
                <a:cs typeface="Arial" pitchFamily="34" charset="0"/>
              </a:rPr>
              <a:t>	</a:t>
            </a:r>
            <a:r>
              <a:rPr lang="en-US" sz="1100" b="1" dirty="0" smtClean="0">
                <a:latin typeface="Arial" pitchFamily="34" charset="0"/>
                <a:cs typeface="Arial" pitchFamily="34" charset="0"/>
              </a:rPr>
              <a:t>	   </a:t>
            </a:r>
            <a:r>
              <a:rPr lang="en-US" sz="1100" dirty="0">
                <a:latin typeface="Arial" pitchFamily="34" charset="0"/>
                <a:cs typeface="Arial" pitchFamily="34" charset="0"/>
                <a:hlinkClick r:id="rId11"/>
              </a:rPr>
              <a:t>cschwabe@columban.org</a:t>
            </a:r>
            <a:r>
              <a:rPr lang="en-US" sz="1100" dirty="0">
                <a:latin typeface="Arial" pitchFamily="34" charset="0"/>
                <a:cs typeface="Arial" pitchFamily="34" charset="0"/>
              </a:rPr>
              <a:t> </a:t>
            </a:r>
            <a:r>
              <a:rPr lang="en-US" sz="1100" b="1"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Conference of Major Superiors of Men: </a:t>
            </a:r>
            <a:r>
              <a:rPr lang="en-US" sz="1100" dirty="0" smtClean="0">
                <a:latin typeface="Arial" pitchFamily="34" charset="0"/>
                <a:cs typeface="Arial" pitchFamily="34" charset="0"/>
              </a:rPr>
              <a:t>Eli McCarthy </a:t>
            </a:r>
            <a:r>
              <a:rPr lang="en-US" sz="1100" dirty="0" smtClean="0">
                <a:latin typeface="Arial" pitchFamily="34" charset="0"/>
                <a:cs typeface="Arial" pitchFamily="34" charset="0"/>
                <a:hlinkClick r:id="rId12"/>
              </a:rPr>
              <a:t>emccarthy@cmsm.org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Daughters of Charity: </a:t>
            </a:r>
            <a:r>
              <a:rPr lang="en-US" sz="1100" dirty="0" smtClean="0">
                <a:latin typeface="Arial" pitchFamily="34" charset="0"/>
                <a:cs typeface="Arial" pitchFamily="34" charset="0"/>
              </a:rPr>
              <a:t>Mary </a:t>
            </a:r>
            <a:r>
              <a:rPr lang="en-US" sz="1100" dirty="0">
                <a:latin typeface="Arial" pitchFamily="34" charset="0"/>
                <a:cs typeface="Arial" pitchFamily="34" charset="0"/>
              </a:rPr>
              <a:t>Ellen Lacey, </a:t>
            </a:r>
            <a:r>
              <a:rPr lang="en-US" sz="1100" dirty="0" smtClean="0">
                <a:latin typeface="Arial" pitchFamily="34" charset="0"/>
                <a:cs typeface="Arial" pitchFamily="34" charset="0"/>
                <a:hlinkClick r:id="rId13"/>
              </a:rPr>
              <a:t>Maryellen.lacy@doc.org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Episcopal Church: </a:t>
            </a:r>
            <a:r>
              <a:rPr lang="en-US" sz="1100" dirty="0" smtClean="0">
                <a:latin typeface="Arial" pitchFamily="34" charset="0"/>
                <a:cs typeface="Arial" pitchFamily="34" charset="0"/>
              </a:rPr>
              <a:t>Katie Conway, </a:t>
            </a:r>
            <a:r>
              <a:rPr lang="en-US" sz="1100" dirty="0" smtClean="0">
                <a:latin typeface="Arial" pitchFamily="34" charset="0"/>
                <a:cs typeface="Arial" pitchFamily="34" charset="0"/>
                <a:hlinkClick r:id="rId14"/>
              </a:rPr>
              <a:t>kconway@episcopalchurch.org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Franciscan Action Network: </a:t>
            </a:r>
            <a:r>
              <a:rPr lang="en-US" sz="1100" dirty="0" smtClean="0">
                <a:latin typeface="Arial" pitchFamily="34" charset="0"/>
                <a:cs typeface="Arial" pitchFamily="34" charset="0"/>
              </a:rPr>
              <a:t>Marie Lucey, </a:t>
            </a:r>
            <a:r>
              <a:rPr lang="en-US" sz="1100" dirty="0" smtClean="0">
                <a:latin typeface="Arial" pitchFamily="34" charset="0"/>
                <a:cs typeface="Arial" pitchFamily="34" charset="0"/>
                <a:hlinkClick r:id="rId15"/>
              </a:rPr>
              <a:t>lucey@franciscanaction.org</a:t>
            </a:r>
            <a:r>
              <a:rPr lang="en-US" sz="1100" dirty="0" smtClean="0">
                <a:latin typeface="Arial" pitchFamily="34" charset="0"/>
                <a:cs typeface="Arial" pitchFamily="34" charset="0"/>
              </a:rPr>
              <a:t/>
            </a:r>
            <a:br>
              <a:rPr lang="en-US" sz="1100" dirty="0" smtClean="0">
                <a:latin typeface="Arial" pitchFamily="34" charset="0"/>
                <a:cs typeface="Arial" pitchFamily="34" charset="0"/>
              </a:rPr>
            </a:b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Friends Committee on National Legislation: </a:t>
            </a:r>
            <a:r>
              <a:rPr lang="en-US" sz="1100" dirty="0" smtClean="0">
                <a:latin typeface="Arial" pitchFamily="34" charset="0"/>
                <a:cs typeface="Arial" pitchFamily="34" charset="0"/>
              </a:rPr>
              <a:t>Ruth Flower, </a:t>
            </a:r>
            <a:r>
              <a:rPr lang="en-US" sz="1100" dirty="0" smtClean="0">
                <a:latin typeface="Arial" pitchFamily="34" charset="0"/>
                <a:cs typeface="Arial" pitchFamily="34" charset="0"/>
                <a:hlinkClick r:id="rId16"/>
              </a:rPr>
              <a:t>flower@fcnl.org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HIAS: </a:t>
            </a:r>
            <a:r>
              <a:rPr lang="en-US" sz="1100" dirty="0" smtClean="0">
                <a:latin typeface="Arial" pitchFamily="34" charset="0"/>
                <a:cs typeface="Arial" pitchFamily="34" charset="0"/>
              </a:rPr>
              <a:t>Liza Lieberman, </a:t>
            </a:r>
            <a:r>
              <a:rPr lang="en-US" sz="1100" dirty="0" smtClean="0">
                <a:latin typeface="Arial" pitchFamily="34" charset="0"/>
                <a:cs typeface="Arial" pitchFamily="34" charset="0"/>
                <a:hlinkClick r:id="rId17"/>
              </a:rPr>
              <a:t>liza.lieberman@hias.org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Interfaith Worker Justice: </a:t>
            </a:r>
            <a:r>
              <a:rPr lang="en-US" sz="1100" dirty="0" smtClean="0">
                <a:latin typeface="Arial" pitchFamily="34" charset="0"/>
                <a:cs typeface="Arial" pitchFamily="34" charset="0"/>
              </a:rPr>
              <a:t>Michael Livingston, </a:t>
            </a:r>
            <a:r>
              <a:rPr lang="en-US" sz="1100" dirty="0" smtClean="0">
                <a:latin typeface="Arial" pitchFamily="34" charset="0"/>
                <a:cs typeface="Arial" pitchFamily="34" charset="0"/>
                <a:hlinkClick r:id="rId18"/>
              </a:rPr>
              <a:t>mlivingston@iwj.org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Irish Apostolate USA: </a:t>
            </a:r>
            <a:r>
              <a:rPr lang="en-US" sz="1100" dirty="0" smtClean="0">
                <a:latin typeface="Arial" pitchFamily="34" charset="0"/>
                <a:cs typeface="Arial" pitchFamily="34" charset="0"/>
              </a:rPr>
              <a:t>Geri Garvey, </a:t>
            </a:r>
            <a:r>
              <a:rPr lang="en-US" sz="1100" dirty="0" smtClean="0">
                <a:latin typeface="Arial" pitchFamily="34" charset="0"/>
                <a:cs typeface="Arial" pitchFamily="34" charset="0"/>
                <a:hlinkClick r:id="rId19"/>
              </a:rPr>
              <a:t>administrator@usairish.org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Islamic Information Center: </a:t>
            </a:r>
            <a:r>
              <a:rPr lang="en-US" sz="1100" dirty="0" smtClean="0">
                <a:latin typeface="Arial" pitchFamily="34" charset="0"/>
                <a:cs typeface="Arial" pitchFamily="34" charset="0"/>
              </a:rPr>
              <a:t>(currently no contact available)</a:t>
            </a:r>
            <a:endParaRPr lang="en-US" sz="1100" b="1"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Jesuit Refugee Service/USA, </a:t>
            </a:r>
            <a:r>
              <a:rPr lang="en-US" sz="1100" dirty="0" smtClean="0">
                <a:latin typeface="Arial" pitchFamily="34" charset="0"/>
                <a:cs typeface="Arial" pitchFamily="34" charset="0"/>
              </a:rPr>
              <a:t>Mary Small, </a:t>
            </a:r>
            <a:r>
              <a:rPr lang="en-US" sz="1100" dirty="0" smtClean="0">
                <a:latin typeface="Arial" pitchFamily="34" charset="0"/>
                <a:cs typeface="Arial" pitchFamily="34" charset="0"/>
                <a:hlinkClick r:id="rId20"/>
              </a:rPr>
              <a:t>msmall@jesuit.org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Jewish Council for Public Affairs: </a:t>
            </a:r>
            <a:r>
              <a:rPr lang="en-US" sz="1100" dirty="0" smtClean="0">
                <a:latin typeface="Arial" pitchFamily="34" charset="0"/>
                <a:cs typeface="Arial" pitchFamily="34" charset="0"/>
              </a:rPr>
              <a:t>Jill Borak, </a:t>
            </a:r>
            <a:r>
              <a:rPr lang="en-US" sz="1100" dirty="0" smtClean="0">
                <a:latin typeface="Arial" pitchFamily="34" charset="0"/>
                <a:cs typeface="Arial" pitchFamily="34" charset="0"/>
                <a:hlinkClick r:id="rId21"/>
              </a:rPr>
              <a:t>jborak@thejcpa.org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a:latin typeface="Arial" pitchFamily="34" charset="0"/>
                <a:cs typeface="Arial" pitchFamily="34" charset="0"/>
              </a:rPr>
              <a:t>Leadership Conference of Women Religious</a:t>
            </a:r>
            <a:r>
              <a:rPr lang="en-US" sz="1100" dirty="0">
                <a:latin typeface="Arial" pitchFamily="34" charset="0"/>
                <a:cs typeface="Arial" pitchFamily="34" charset="0"/>
              </a:rPr>
              <a:t>: Ann Scholz, SSND </a:t>
            </a:r>
            <a:r>
              <a:rPr lang="en-US" sz="1100" u="sng" dirty="0" smtClean="0">
                <a:latin typeface="Arial" pitchFamily="34" charset="0"/>
                <a:cs typeface="Arial" pitchFamily="34" charset="0"/>
                <a:hlinkClick r:id="rId22"/>
              </a:rPr>
              <a:t>ascholz@lcwr.org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Lutheran Immigration and Refugee Service: </a:t>
            </a:r>
            <a:r>
              <a:rPr lang="en-US" sz="1100" dirty="0" smtClean="0">
                <a:latin typeface="Arial" pitchFamily="34" charset="0"/>
                <a:cs typeface="Arial" pitchFamily="34" charset="0"/>
              </a:rPr>
              <a:t>Brittney Nystrom, </a:t>
            </a:r>
            <a:r>
              <a:rPr lang="en-US" sz="1100" dirty="0" smtClean="0">
                <a:latin typeface="Arial" pitchFamily="34" charset="0"/>
                <a:cs typeface="Arial" pitchFamily="34" charset="0"/>
                <a:hlinkClick r:id="rId23"/>
              </a:rPr>
              <a:t>Bnystrom@lirs.org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a:latin typeface="Arial" pitchFamily="34" charset="0"/>
                <a:cs typeface="Arial" pitchFamily="34" charset="0"/>
              </a:rPr>
              <a:t>Maryknoll Office for Global </a:t>
            </a:r>
            <a:r>
              <a:rPr lang="en-US" sz="1100" b="1" dirty="0" smtClean="0">
                <a:latin typeface="Arial" pitchFamily="34" charset="0"/>
                <a:cs typeface="Arial" pitchFamily="34" charset="0"/>
              </a:rPr>
              <a:t>Concerns: </a:t>
            </a:r>
            <a:r>
              <a:rPr lang="en-US" sz="1100" dirty="0">
                <a:latin typeface="Arial" pitchFamily="34" charset="0"/>
                <a:cs typeface="Arial" pitchFamily="34" charset="0"/>
              </a:rPr>
              <a:t>Judy </a:t>
            </a:r>
            <a:r>
              <a:rPr lang="en-US" sz="1100" dirty="0" smtClean="0">
                <a:latin typeface="Arial" pitchFamily="34" charset="0"/>
                <a:cs typeface="Arial" pitchFamily="34" charset="0"/>
              </a:rPr>
              <a:t>Coode, </a:t>
            </a:r>
            <a:r>
              <a:rPr lang="en-US" sz="1100" dirty="0">
                <a:latin typeface="Arial" pitchFamily="34" charset="0"/>
                <a:cs typeface="Arial" pitchFamily="34" charset="0"/>
                <a:hlinkClick r:id="rId24"/>
              </a:rPr>
              <a:t>jcoode@maryknoll.org</a:t>
            </a:r>
            <a:r>
              <a:rPr lang="en-US" sz="1100" dirty="0">
                <a:latin typeface="Arial" pitchFamily="34" charset="0"/>
                <a:cs typeface="Arial" pitchFamily="34" charset="0"/>
              </a:rPr>
              <a:t> </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Mennonite Central Committee: </a:t>
            </a:r>
            <a:r>
              <a:rPr lang="en-US" sz="1100" dirty="0" smtClean="0">
                <a:latin typeface="Arial" pitchFamily="34" charset="0"/>
                <a:cs typeface="Arial" pitchFamily="34" charset="0"/>
              </a:rPr>
              <a:t>Tammy Alexander, </a:t>
            </a:r>
            <a:r>
              <a:rPr lang="en-US" sz="1100" dirty="0" smtClean="0">
                <a:latin typeface="Arial" pitchFamily="34" charset="0"/>
                <a:cs typeface="Arial" pitchFamily="34" charset="0"/>
                <a:hlinkClick r:id="rId25"/>
              </a:rPr>
              <a:t>TammyAlexander@mcc.org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Muslim Public Affairs Council: </a:t>
            </a:r>
            <a:r>
              <a:rPr lang="en-US" sz="1100" dirty="0" smtClean="0">
                <a:latin typeface="Arial" pitchFamily="34" charset="0"/>
                <a:cs typeface="Arial" pitchFamily="34" charset="0"/>
              </a:rPr>
              <a:t>Hoda Elshishtawy, </a:t>
            </a:r>
            <a:r>
              <a:rPr lang="en-US" sz="1100" dirty="0" smtClean="0">
                <a:latin typeface="Arial" pitchFamily="34" charset="0"/>
                <a:cs typeface="Arial" pitchFamily="34" charset="0"/>
                <a:hlinkClick r:id="rId26"/>
              </a:rPr>
              <a:t>hoda@mpac.org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Sisters of the Good Shepherd: </a:t>
            </a:r>
            <a:r>
              <a:rPr lang="en-US" sz="1100" dirty="0" smtClean="0">
                <a:latin typeface="Arial" pitchFamily="34" charset="0"/>
                <a:cs typeface="Arial" pitchFamily="34" charset="0"/>
              </a:rPr>
              <a:t>Larry Couch, </a:t>
            </a:r>
            <a:r>
              <a:rPr lang="en-US" sz="1100" dirty="0" smtClean="0">
                <a:latin typeface="Arial" pitchFamily="34" charset="0"/>
                <a:cs typeface="Arial" pitchFamily="34" charset="0"/>
                <a:hlinkClick r:id="rId27"/>
              </a:rPr>
              <a:t>lclobbyist@gsadvocacy.org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National Council of Churches: </a:t>
            </a:r>
            <a:r>
              <a:rPr lang="en-US" sz="1100" dirty="0" smtClean="0">
                <a:latin typeface="Arial" pitchFamily="34" charset="0"/>
                <a:cs typeface="Arial" pitchFamily="34" charset="0"/>
              </a:rPr>
              <a:t>Russell Meyer, </a:t>
            </a:r>
            <a:r>
              <a:rPr lang="en-US" sz="1100" dirty="0" smtClean="0">
                <a:latin typeface="Arial" pitchFamily="34" charset="0"/>
                <a:cs typeface="Arial" pitchFamily="34" charset="0"/>
                <a:hlinkClick r:id="rId28"/>
              </a:rPr>
              <a:t>rmeyer@floridachurches.org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National Council of Jewish Women: </a:t>
            </a:r>
            <a:r>
              <a:rPr lang="en-US" sz="1100" dirty="0" smtClean="0">
                <a:latin typeface="Arial" pitchFamily="34" charset="0"/>
                <a:cs typeface="Arial" pitchFamily="34" charset="0"/>
              </a:rPr>
              <a:t>Madeline Shepherd, </a:t>
            </a:r>
            <a:r>
              <a:rPr lang="en-US" sz="1100" dirty="0" smtClean="0">
                <a:latin typeface="Arial" pitchFamily="34" charset="0"/>
                <a:cs typeface="Arial" pitchFamily="34" charset="0"/>
                <a:hlinkClick r:id="rId29"/>
              </a:rPr>
              <a:t>madeline@ncjwdc.org</a:t>
            </a:r>
            <a:r>
              <a:rPr lang="en-US" sz="1100" dirty="0" smtClean="0">
                <a:latin typeface="Arial" pitchFamily="34" charset="0"/>
                <a:cs typeface="Arial" pitchFamily="34" charset="0"/>
              </a:rPr>
              <a:t/>
            </a:r>
            <a:br>
              <a:rPr lang="en-US" sz="1100" dirty="0" smtClean="0">
                <a:latin typeface="Arial" pitchFamily="34" charset="0"/>
                <a:cs typeface="Arial" pitchFamily="34" charset="0"/>
              </a:rPr>
            </a:b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NETWORK Lobby: </a:t>
            </a:r>
            <a:r>
              <a:rPr lang="en-US" sz="1100" dirty="0">
                <a:latin typeface="Arial" pitchFamily="34" charset="0"/>
                <a:cs typeface="Arial" pitchFamily="34" charset="0"/>
              </a:rPr>
              <a:t>Laura Peralta-</a:t>
            </a:r>
            <a:r>
              <a:rPr lang="en-US" sz="1100" dirty="0" smtClean="0">
                <a:latin typeface="Arial" pitchFamily="34" charset="0"/>
                <a:cs typeface="Arial" pitchFamily="34" charset="0"/>
              </a:rPr>
              <a:t>Schulte</a:t>
            </a:r>
            <a:br>
              <a:rPr lang="en-US" sz="1100" dirty="0" smtClean="0">
                <a:latin typeface="Arial" pitchFamily="34" charset="0"/>
                <a:cs typeface="Arial" pitchFamily="34" charset="0"/>
              </a:rPr>
            </a:br>
            <a:r>
              <a:rPr lang="en-US" sz="1100" dirty="0" smtClean="0">
                <a:latin typeface="Arial" pitchFamily="34" charset="0"/>
                <a:cs typeface="Arial" pitchFamily="34" charset="0"/>
                <a:hlinkClick r:id="rId30"/>
              </a:rPr>
              <a:t>LPeralta</a:t>
            </a:r>
            <a:r>
              <a:rPr lang="en-US" sz="1100" dirty="0">
                <a:latin typeface="Arial" pitchFamily="34" charset="0"/>
                <a:cs typeface="Arial" pitchFamily="34" charset="0"/>
                <a:hlinkClick r:id="rId30"/>
              </a:rPr>
              <a:t>@</a:t>
            </a:r>
            <a:r>
              <a:rPr lang="en-US" sz="1100" dirty="0" smtClean="0">
                <a:latin typeface="Arial" pitchFamily="34" charset="0"/>
                <a:cs typeface="Arial" pitchFamily="34" charset="0"/>
                <a:hlinkClick r:id="rId30"/>
              </a:rPr>
              <a:t>networklobby.org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Pax Christi: </a:t>
            </a:r>
            <a:r>
              <a:rPr lang="en-US" sz="1100" dirty="0" smtClean="0">
                <a:latin typeface="Arial" pitchFamily="34" charset="0"/>
                <a:cs typeface="Arial" pitchFamily="34" charset="0"/>
              </a:rPr>
              <a:t>Anne-Louise Nadeau, </a:t>
            </a:r>
            <a:r>
              <a:rPr lang="en-US" sz="1100" dirty="0" smtClean="0">
                <a:latin typeface="Arial" pitchFamily="34" charset="0"/>
                <a:cs typeface="Arial" pitchFamily="34" charset="0"/>
                <a:hlinkClick r:id="rId31"/>
              </a:rPr>
              <a:t>anadeau@paxchristiusa.org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PICO: </a:t>
            </a:r>
            <a:r>
              <a:rPr lang="en-US" sz="1100" dirty="0" smtClean="0">
                <a:latin typeface="Arial" pitchFamily="34" charset="0"/>
                <a:cs typeface="Arial" pitchFamily="34" charset="0"/>
              </a:rPr>
              <a:t>Gordon Whitman, </a:t>
            </a:r>
            <a:r>
              <a:rPr lang="en-US" sz="1100" dirty="0" smtClean="0">
                <a:latin typeface="Arial" pitchFamily="34" charset="0"/>
                <a:cs typeface="Arial" pitchFamily="34" charset="0"/>
                <a:hlinkClick r:id="rId32"/>
              </a:rPr>
              <a:t>gwhitman@piconetwork.org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Presbyterian Church, USA: </a:t>
            </a:r>
            <a:r>
              <a:rPr lang="en-US" sz="1100" dirty="0" smtClean="0">
                <a:latin typeface="Arial" pitchFamily="34" charset="0"/>
                <a:cs typeface="Arial" pitchFamily="34" charset="0"/>
              </a:rPr>
              <a:t>Teresa Waggener, </a:t>
            </a:r>
            <a:r>
              <a:rPr lang="en-US" sz="1100" dirty="0" smtClean="0">
                <a:latin typeface="Arial" pitchFamily="34" charset="0"/>
                <a:cs typeface="Arial" pitchFamily="34" charset="0"/>
                <a:hlinkClick r:id="rId33"/>
              </a:rPr>
              <a:t>Teresa.Waggener@pcusa.org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Sisters of Mercy of the Americas: </a:t>
            </a:r>
            <a:r>
              <a:rPr lang="en-US" sz="1100" dirty="0" smtClean="0">
                <a:latin typeface="Arial" pitchFamily="34" charset="0"/>
                <a:cs typeface="Arial" pitchFamily="34" charset="0"/>
              </a:rPr>
              <a:t>Ryan Murphy, </a:t>
            </a:r>
            <a:r>
              <a:rPr lang="en-US" sz="1100" dirty="0" smtClean="0">
                <a:latin typeface="Arial" pitchFamily="34" charset="0"/>
                <a:cs typeface="Arial" pitchFamily="34" charset="0"/>
                <a:hlinkClick r:id="rId34"/>
              </a:rPr>
              <a:t>rmurphy@sistersofmercy.org</a:t>
            </a:r>
            <a:endParaRPr lang="en-US" sz="1100" b="1" dirty="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Sojourners: </a:t>
            </a:r>
            <a:r>
              <a:rPr lang="en-US" sz="1100" dirty="0" smtClean="0">
                <a:latin typeface="Arial" pitchFamily="34" charset="0"/>
                <a:cs typeface="Arial" pitchFamily="34" charset="0"/>
              </a:rPr>
              <a:t>Ivone Guillen, </a:t>
            </a:r>
            <a:r>
              <a:rPr lang="en-US" sz="1100" dirty="0" smtClean="0">
                <a:latin typeface="Arial" pitchFamily="34" charset="0"/>
                <a:cs typeface="Arial" pitchFamily="34" charset="0"/>
                <a:hlinkClick r:id="rId35"/>
              </a:rPr>
              <a:t>iguillen@sojo.net</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3P Human Security</a:t>
            </a:r>
            <a:r>
              <a:rPr lang="en-US" sz="1100" dirty="0" smtClean="0">
                <a:latin typeface="Arial" pitchFamily="34" charset="0"/>
                <a:cs typeface="Arial" pitchFamily="34" charset="0"/>
              </a:rPr>
              <a:t>: Tom Brenneman, </a:t>
            </a:r>
            <a:r>
              <a:rPr lang="en-US" sz="1100" dirty="0" smtClean="0">
                <a:latin typeface="Arial" pitchFamily="34" charset="0"/>
                <a:cs typeface="Arial" pitchFamily="34" charset="0"/>
                <a:hlinkClick r:id="rId36"/>
              </a:rPr>
              <a:t>cooperativebydesign@gmail.com</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T’ruah: The </a:t>
            </a:r>
            <a:r>
              <a:rPr lang="en-US" sz="1100" b="1" dirty="0">
                <a:latin typeface="Arial" pitchFamily="34" charset="0"/>
                <a:cs typeface="Arial" pitchFamily="34" charset="0"/>
              </a:rPr>
              <a:t>Rabbinic Call for Human </a:t>
            </a:r>
            <a:r>
              <a:rPr lang="en-US" sz="1100" b="1" dirty="0" smtClean="0">
                <a:latin typeface="Arial" pitchFamily="34" charset="0"/>
                <a:cs typeface="Arial" pitchFamily="34" charset="0"/>
              </a:rPr>
              <a:t>Rights, </a:t>
            </a:r>
            <a:r>
              <a:rPr lang="en-US" sz="1100" dirty="0" smtClean="0">
                <a:latin typeface="Arial" pitchFamily="34" charset="0"/>
                <a:cs typeface="Arial" pitchFamily="34" charset="0"/>
              </a:rPr>
              <a:t>Rabbi Rachel Kahn-Troster </a:t>
            </a:r>
          </a:p>
          <a:p>
            <a:pPr marL="0" indent="0" defTabSz="0">
              <a:lnSpc>
                <a:spcPts val="1600"/>
              </a:lnSpc>
              <a:spcBef>
                <a:spcPts val="0"/>
              </a:spcBef>
              <a:buNone/>
            </a:pPr>
            <a:r>
              <a:rPr lang="en-US" sz="1100" b="1" dirty="0">
                <a:latin typeface="Arial" pitchFamily="34" charset="0"/>
                <a:cs typeface="Arial" pitchFamily="34" charset="0"/>
              </a:rPr>
              <a:t> </a:t>
            </a:r>
            <a:r>
              <a:rPr lang="en-US" sz="1100" b="1" dirty="0" smtClean="0">
                <a:latin typeface="Arial" pitchFamily="34" charset="0"/>
                <a:cs typeface="Arial" pitchFamily="34" charset="0"/>
              </a:rPr>
              <a:t>  </a:t>
            </a:r>
            <a:r>
              <a:rPr lang="en-US" sz="1100" dirty="0" smtClean="0">
                <a:latin typeface="Arial" pitchFamily="34" charset="0"/>
                <a:cs typeface="Arial" pitchFamily="34" charset="0"/>
                <a:hlinkClick r:id="rId37"/>
              </a:rPr>
              <a:t>rkahntroster@truah.org</a:t>
            </a:r>
            <a:r>
              <a:rPr lang="en-US" sz="1100" dirty="0" smtClean="0">
                <a:latin typeface="Arial" pitchFamily="34" charset="0"/>
                <a:cs typeface="Arial" pitchFamily="34" charset="0"/>
              </a:rPr>
              <a:t> </a:t>
            </a:r>
          </a:p>
          <a:p>
            <a:pPr marL="117475" indent="-117475" defTabSz="0">
              <a:lnSpc>
                <a:spcPts val="1600"/>
              </a:lnSpc>
              <a:spcBef>
                <a:spcPts val="0"/>
              </a:spcBef>
            </a:pPr>
            <a:r>
              <a:rPr lang="en-US" sz="1100" b="1" dirty="0" smtClean="0">
                <a:latin typeface="Arial" pitchFamily="34" charset="0"/>
                <a:cs typeface="Arial" pitchFamily="34" charset="0"/>
              </a:rPr>
              <a:t>Union for Reform Judaism</a:t>
            </a:r>
            <a:r>
              <a:rPr lang="en-US" sz="1100" dirty="0" smtClean="0">
                <a:latin typeface="Arial" pitchFamily="34" charset="0"/>
                <a:cs typeface="Arial" pitchFamily="34" charset="0"/>
              </a:rPr>
              <a:t>: </a:t>
            </a:r>
            <a:br>
              <a:rPr lang="en-US" sz="1100" dirty="0" smtClean="0">
                <a:latin typeface="Arial" pitchFamily="34" charset="0"/>
                <a:cs typeface="Arial" pitchFamily="34" charset="0"/>
              </a:rPr>
            </a:br>
            <a:r>
              <a:rPr lang="en-US" sz="1100" dirty="0" smtClean="0">
                <a:latin typeface="Arial" pitchFamily="34" charset="0"/>
                <a:cs typeface="Arial" pitchFamily="34" charset="0"/>
              </a:rPr>
              <a:t>Jonathan </a:t>
            </a:r>
            <a:r>
              <a:rPr lang="en-US" sz="1100" dirty="0">
                <a:latin typeface="Arial" pitchFamily="34" charset="0"/>
                <a:cs typeface="Arial" pitchFamily="34" charset="0"/>
              </a:rPr>
              <a:t>Edelman </a:t>
            </a:r>
            <a:r>
              <a:rPr lang="en-US" sz="1100" dirty="0" smtClean="0">
                <a:latin typeface="Arial" pitchFamily="34" charset="0"/>
                <a:cs typeface="Arial" pitchFamily="34" charset="0"/>
                <a:hlinkClick r:id="rId38"/>
              </a:rPr>
              <a:t>jedelman</a:t>
            </a:r>
            <a:r>
              <a:rPr lang="en-US" sz="1100" dirty="0">
                <a:latin typeface="Arial" pitchFamily="34" charset="0"/>
                <a:cs typeface="Arial" pitchFamily="34" charset="0"/>
                <a:hlinkClick r:id="rId38"/>
              </a:rPr>
              <a:t>@</a:t>
            </a:r>
            <a:r>
              <a:rPr lang="en-US" sz="1100" dirty="0" smtClean="0">
                <a:latin typeface="Arial" pitchFamily="34" charset="0"/>
                <a:cs typeface="Arial" pitchFamily="34" charset="0"/>
                <a:hlinkClick r:id="rId38"/>
              </a:rPr>
              <a:t>rac.org</a:t>
            </a:r>
            <a:endParaRPr lang="en-US" sz="1100" dirty="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Unitarian Universalist Association: </a:t>
            </a:r>
            <a:r>
              <a:rPr lang="en-US" sz="1100" dirty="0" smtClean="0">
                <a:latin typeface="Arial" pitchFamily="34" charset="0"/>
                <a:cs typeface="Arial" pitchFamily="34" charset="0"/>
              </a:rPr>
              <a:t>Jen Toth, </a:t>
            </a:r>
            <a:r>
              <a:rPr lang="en-US" sz="1100" dirty="0" smtClean="0">
                <a:latin typeface="Arial" pitchFamily="34" charset="0"/>
                <a:cs typeface="Arial" pitchFamily="34" charset="0"/>
                <a:hlinkClick r:id="rId39"/>
              </a:rPr>
              <a:t>JToth@uua.org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United Church of Christ: </a:t>
            </a:r>
            <a:r>
              <a:rPr lang="en-US" sz="1100" dirty="0" smtClean="0">
                <a:latin typeface="Arial" pitchFamily="34" charset="0"/>
                <a:cs typeface="Arial" pitchFamily="34" charset="0"/>
              </a:rPr>
              <a:t>Rev. Mari Castellanos, </a:t>
            </a:r>
            <a:r>
              <a:rPr lang="en-US" sz="1100" dirty="0" smtClean="0">
                <a:latin typeface="Arial" pitchFamily="34" charset="0"/>
                <a:cs typeface="Arial" pitchFamily="34" charset="0"/>
                <a:hlinkClick r:id="rId40"/>
              </a:rPr>
              <a:t>castellm@ucc.org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United Methodist Church: </a:t>
            </a:r>
            <a:r>
              <a:rPr lang="en-US" sz="1100" dirty="0" smtClean="0">
                <a:latin typeface="Arial" pitchFamily="34" charset="0"/>
                <a:cs typeface="Arial" pitchFamily="34" charset="0"/>
              </a:rPr>
              <a:t>Bill Mefford, </a:t>
            </a:r>
            <a:r>
              <a:rPr lang="en-US" sz="1100" dirty="0" smtClean="0">
                <a:latin typeface="Arial" pitchFamily="34" charset="0"/>
                <a:cs typeface="Arial" pitchFamily="34" charset="0"/>
                <a:hlinkClick r:id="rId41"/>
              </a:rPr>
              <a:t>bmefford@umc-gbcs.org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UNITED SIKHS</a:t>
            </a:r>
            <a:r>
              <a:rPr lang="en-US" sz="1100" dirty="0" smtClean="0">
                <a:latin typeface="Arial" pitchFamily="34" charset="0"/>
                <a:cs typeface="Arial" pitchFamily="34" charset="0"/>
              </a:rPr>
              <a:t>: </a:t>
            </a:r>
            <a:r>
              <a:rPr lang="en-US" sz="1100" dirty="0">
                <a:latin typeface="Arial" pitchFamily="34" charset="0"/>
                <a:cs typeface="Arial" pitchFamily="34" charset="0"/>
              </a:rPr>
              <a:t>Anisha Singh, </a:t>
            </a:r>
            <a:r>
              <a:rPr lang="en-US" sz="1100" dirty="0">
                <a:latin typeface="Arial" pitchFamily="34" charset="0"/>
                <a:cs typeface="Arial" pitchFamily="34" charset="0"/>
                <a:hlinkClick r:id="rId42"/>
              </a:rPr>
              <a:t>anisha.singh@</a:t>
            </a:r>
            <a:r>
              <a:rPr lang="en-US" sz="1100" dirty="0" smtClean="0">
                <a:latin typeface="Arial" pitchFamily="34" charset="0"/>
                <a:cs typeface="Arial" pitchFamily="34" charset="0"/>
                <a:hlinkClick r:id="rId42"/>
              </a:rPr>
              <a:t>unitedsikhs.org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U.S. Conference of Catholic Bishops: </a:t>
            </a:r>
            <a:r>
              <a:rPr lang="en-US" sz="1100" dirty="0" smtClean="0">
                <a:latin typeface="Arial" pitchFamily="34" charset="0"/>
                <a:cs typeface="Arial" pitchFamily="34" charset="0"/>
              </a:rPr>
              <a:t>Kevin Appleby, </a:t>
            </a:r>
            <a:r>
              <a:rPr lang="en-US" sz="1100" dirty="0" smtClean="0">
                <a:latin typeface="Arial" pitchFamily="34" charset="0"/>
                <a:cs typeface="Arial" pitchFamily="34" charset="0"/>
                <a:hlinkClick r:id="rId43"/>
              </a:rPr>
              <a:t>kappleby@usccb.org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U.S. Jesuit Conference, </a:t>
            </a:r>
            <a:r>
              <a:rPr lang="en-US" sz="1100" dirty="0">
                <a:latin typeface="Arial" pitchFamily="34" charset="0"/>
                <a:cs typeface="Arial" pitchFamily="34" charset="0"/>
              </a:rPr>
              <a:t>Shaina Aber, </a:t>
            </a:r>
            <a:r>
              <a:rPr lang="en-US" sz="1100" dirty="0" smtClean="0">
                <a:latin typeface="Arial" pitchFamily="34" charset="0"/>
                <a:cs typeface="Arial" pitchFamily="34" charset="0"/>
                <a:hlinkClick r:id="rId44"/>
              </a:rPr>
              <a:t>saber@jesuit.org</a:t>
            </a:r>
            <a:endParaRPr lang="en-US" sz="1100" dirty="0" smtClean="0">
              <a:latin typeface="Arial" pitchFamily="34" charset="0"/>
              <a:cs typeface="Arial" pitchFamily="34" charset="0"/>
            </a:endParaRPr>
          </a:p>
          <a:p>
            <a:pPr marL="117475" indent="-117475" defTabSz="0">
              <a:lnSpc>
                <a:spcPts val="1600"/>
              </a:lnSpc>
              <a:spcBef>
                <a:spcPts val="0"/>
              </a:spcBef>
            </a:pPr>
            <a:r>
              <a:rPr lang="en-US" sz="1100" b="1" dirty="0" smtClean="0">
                <a:latin typeface="Arial" pitchFamily="34" charset="0"/>
                <a:cs typeface="Arial" pitchFamily="34" charset="0"/>
              </a:rPr>
              <a:t>World Relief: </a:t>
            </a:r>
            <a:r>
              <a:rPr lang="en-US" sz="1100" dirty="0" smtClean="0">
                <a:latin typeface="Arial" pitchFamily="34" charset="0"/>
                <a:cs typeface="Arial" pitchFamily="34" charset="0"/>
              </a:rPr>
              <a:t>Jenny Hwang</a:t>
            </a: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smtClean="0">
                <a:latin typeface="Arial" pitchFamily="34" charset="0"/>
                <a:cs typeface="Arial" pitchFamily="34" charset="0"/>
                <a:hlinkClick r:id="rId45"/>
              </a:rPr>
              <a:t>jhwang@worldrelief.org</a:t>
            </a:r>
            <a:r>
              <a:rPr lang="en-US" sz="1100" dirty="0" smtClean="0">
                <a:latin typeface="Arial" pitchFamily="34" charset="0"/>
                <a:cs typeface="Arial" pitchFamily="34" charset="0"/>
              </a:rPr>
              <a:t> </a:t>
            </a:r>
            <a:endParaRPr lang="en-US" sz="1100" b="1" dirty="0"/>
          </a:p>
        </p:txBody>
      </p:sp>
    </p:spTree>
    <p:extLst>
      <p:ext uri="{BB962C8B-B14F-4D97-AF65-F5344CB8AC3E}">
        <p14:creationId xmlns:p14="http://schemas.microsoft.com/office/powerpoint/2010/main" val="1516602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Sanctuary Cities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 2146 </a:t>
            </a:r>
            <a:r>
              <a:rPr lang="en-US" dirty="0"/>
              <a:t>The Stop Sanctuary Policies and Protect Americans </a:t>
            </a:r>
            <a:r>
              <a:rPr lang="en-US" dirty="0" smtClean="0"/>
              <a:t>Act</a:t>
            </a:r>
          </a:p>
          <a:p>
            <a:r>
              <a:rPr lang="en-US" dirty="0" smtClean="0"/>
              <a:t>Was stuck in Senate Judiciary Committee and passed on to Senate Floor for a scheduled vote on Tuesday October 20</a:t>
            </a:r>
            <a:r>
              <a:rPr lang="en-US" baseline="30000" dirty="0" smtClean="0"/>
              <a:t>th</a:t>
            </a:r>
            <a:r>
              <a:rPr lang="en-US" dirty="0" smtClean="0"/>
              <a:t> at 2 PM ET, we’re advocating for the Democrats to filibuster S. 2146</a:t>
            </a:r>
            <a:endParaRPr lang="en-US" dirty="0"/>
          </a:p>
          <a:p>
            <a:r>
              <a:rPr lang="en-US" dirty="0" smtClean="0"/>
              <a:t>This bill </a:t>
            </a:r>
            <a:r>
              <a:rPr lang="en-US" dirty="0"/>
              <a:t>would block local jurisdictions from limiting their collaboration with U.S. Immigration and Customs Enforcement officials, punish sanctuary cities by defunding community policing programs and enacting otherwise discriminatory measures against immigrant communities. S. 2146 would also create a mandatory minimum sentence of five years in prison for anyone who has been deported and attempts to re-enter the United States.</a:t>
            </a:r>
          </a:p>
        </p:txBody>
      </p:sp>
      <p:sp>
        <p:nvSpPr>
          <p:cNvPr id="4" name="Slide Number Placeholder 3"/>
          <p:cNvSpPr>
            <a:spLocks noGrp="1"/>
          </p:cNvSpPr>
          <p:nvPr>
            <p:ph type="sldNum" sz="quarter" idx="12"/>
          </p:nvPr>
        </p:nvSpPr>
        <p:spPr/>
        <p:txBody>
          <a:bodyPr/>
          <a:lstStyle/>
          <a:p>
            <a:fld id="{DC9C9393-7A3F-463F-8322-5F33AC59A40D}" type="slidenum">
              <a:rPr lang="en-US" smtClean="0"/>
              <a:pPr/>
              <a:t>3</a:t>
            </a:fld>
            <a:endParaRPr lang="en-US" dirty="0"/>
          </a:p>
        </p:txBody>
      </p:sp>
    </p:spTree>
    <p:extLst>
      <p:ext uri="{BB962C8B-B14F-4D97-AF65-F5344CB8AC3E}">
        <p14:creationId xmlns:p14="http://schemas.microsoft.com/office/powerpoint/2010/main" val="2485821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HB 318</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“Protect North Carolina Workers Act,” also known as HB 318, is an attack on immigrant and low-income communities across the state of North Carolina.</a:t>
            </a:r>
          </a:p>
          <a:p>
            <a:endParaRPr lang="en-US" dirty="0"/>
          </a:p>
          <a:p>
            <a:r>
              <a:rPr lang="en-US" dirty="0"/>
              <a:t>If signed into law, HB 318 would place restrictions on the types of policies local governments can enact regarding law enforcement, it would limit the types of identification accepted across North Carolina, mandate more employers use E-Verify, and limit the Supplemental Nutritional Assistance Program for adults without children.</a:t>
            </a:r>
            <a:endParaRPr lang="en-US" b="1"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4</a:t>
            </a:fld>
            <a:endParaRPr lang="en-US" dirty="0"/>
          </a:p>
        </p:txBody>
      </p:sp>
    </p:spTree>
    <p:extLst>
      <p:ext uri="{BB962C8B-B14F-4D97-AF65-F5344CB8AC3E}">
        <p14:creationId xmlns:p14="http://schemas.microsoft.com/office/powerpoint/2010/main" val="29434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HB 318/ Alto HB 318</a:t>
            </a:r>
            <a:endParaRPr lang="en-US" dirty="0"/>
          </a:p>
        </p:txBody>
      </p:sp>
      <p:sp>
        <p:nvSpPr>
          <p:cNvPr id="4" name="Slide Number Placeholder 3"/>
          <p:cNvSpPr>
            <a:spLocks noGrp="1"/>
          </p:cNvSpPr>
          <p:nvPr>
            <p:ph type="sldNum" sz="quarter" idx="12"/>
          </p:nvPr>
        </p:nvSpPr>
        <p:spPr/>
        <p:txBody>
          <a:bodyPr/>
          <a:lstStyle/>
          <a:p>
            <a:fld id="{DC9C9393-7A3F-463F-8322-5F33AC59A40D}" type="slidenum">
              <a:rPr lang="en-US" smtClean="0"/>
              <a:pPr/>
              <a:t>5</a:t>
            </a:fld>
            <a:endParaRPr lang="en-US" dirty="0"/>
          </a:p>
        </p:txBody>
      </p:sp>
      <p:pic>
        <p:nvPicPr>
          <p:cNvPr id="5" name="Content Placeholder 4" descr="Hb318.png"/>
          <p:cNvPicPr>
            <a:picLocks noGrp="1" noChangeAspect="1"/>
          </p:cNvPicPr>
          <p:nvPr>
            <p:ph idx="1"/>
          </p:nvPr>
        </p:nvPicPr>
        <p:blipFill>
          <a:blip r:embed="rId2">
            <a:extLst>
              <a:ext uri="{28A0092B-C50C-407E-A947-70E740481C1C}">
                <a14:useLocalDpi xmlns:a14="http://schemas.microsoft.com/office/drawing/2010/main" val="0"/>
              </a:ext>
            </a:extLst>
          </a:blip>
          <a:srcRect t="8726" b="8726"/>
          <a:stretch>
            <a:fillRect/>
          </a:stretch>
        </p:blipFill>
        <p:spPr>
          <a:prstGeom prst="rect">
            <a:avLst/>
          </a:prstGeom>
        </p:spPr>
      </p:pic>
    </p:spTree>
    <p:extLst>
      <p:ext uri="{BB962C8B-B14F-4D97-AF65-F5344CB8AC3E}">
        <p14:creationId xmlns:p14="http://schemas.microsoft.com/office/powerpoint/2010/main" val="353837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788" y="1693326"/>
            <a:ext cx="8226425" cy="4832092"/>
          </a:xfrm>
          <a:prstGeom prst="rect">
            <a:avLst/>
          </a:prstGeom>
          <a:noFill/>
        </p:spPr>
        <p:txBody>
          <a:bodyPr>
            <a:spAutoFit/>
          </a:bodyPr>
          <a:lstStyle/>
          <a:p>
            <a:pPr marL="342900" indent="-342900" eaLnBrk="1" hangingPunct="1">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4 million refugees, 8 million internally displaced</a:t>
            </a:r>
          </a:p>
          <a:p>
            <a:pPr marL="342900" indent="-342900" eaLnBrk="1" hangingPunct="1">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Lebanon, Turkey, Jordan hosting 3 million refugees</a:t>
            </a:r>
          </a:p>
          <a:p>
            <a:pPr marL="342900" indent="-342900">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Germany pledged to welcome up to 1 million Syrians</a:t>
            </a:r>
          </a:p>
          <a:p>
            <a:pPr marL="800100" lvl="1" indent="-342900">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Interesting fact: If the US were to welcome Syrians at the same rate proportionate to each </a:t>
            </a:r>
            <a:r>
              <a:rPr lang="en-US" sz="2400" dirty="0" smtClean="0">
                <a:solidFill>
                  <a:srgbClr val="000000"/>
                </a:solidFill>
                <a:latin typeface="Arial" pitchFamily="34" charset="0"/>
                <a:cs typeface="Arial" pitchFamily="34" charset="0"/>
              </a:rPr>
              <a:t>country’s </a:t>
            </a:r>
            <a:r>
              <a:rPr lang="en-US" sz="2400" dirty="0">
                <a:solidFill>
                  <a:srgbClr val="000000"/>
                </a:solidFill>
                <a:latin typeface="Arial" pitchFamily="34" charset="0"/>
                <a:cs typeface="Arial" pitchFamily="34" charset="0"/>
              </a:rPr>
              <a:t>population, the US would welcome 3 million Syrian refugees</a:t>
            </a:r>
          </a:p>
          <a:p>
            <a:pPr marL="342900" indent="-342900">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U.S. has only resettled 1,911 Syrian refugees</a:t>
            </a:r>
          </a:p>
          <a:p>
            <a:pPr marL="342900" indent="-342900">
              <a:lnSpc>
                <a:spcPct val="120000"/>
              </a:lnSpc>
              <a:spcBef>
                <a:spcPts val="0"/>
              </a:spcBef>
              <a:buFont typeface="Arial" panose="020B0604020202020204" pitchFamily="34" charset="0"/>
              <a:buChar char="•"/>
            </a:pPr>
            <a:r>
              <a:rPr lang="en-US" sz="2400" dirty="0">
                <a:solidFill>
                  <a:srgbClr val="000000"/>
                </a:solidFill>
                <a:latin typeface="Arial" pitchFamily="34" charset="0"/>
                <a:cs typeface="Arial" pitchFamily="34" charset="0"/>
              </a:rPr>
              <a:t>White House pledged to resettle 10,000 Syrians in Fiscal Year 2016, were already planning to resettle 5-8,000</a:t>
            </a:r>
          </a:p>
          <a:p>
            <a:pPr marL="342900" indent="-342900" eaLnBrk="1" hangingPunct="1">
              <a:buFont typeface="Arial" panose="020B0604020202020204" pitchFamily="34" charset="0"/>
              <a:buChar char="•"/>
            </a:pPr>
            <a:endParaRPr lang="en-US" sz="2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58382" y="980281"/>
            <a:ext cx="6468437" cy="646331"/>
          </a:xfrm>
          <a:prstGeom prst="rect">
            <a:avLst/>
          </a:prstGeom>
        </p:spPr>
        <p:txBody>
          <a:bodyPr wrap="none">
            <a:spAutoFit/>
          </a:bodyPr>
          <a:lstStyle/>
          <a:p>
            <a:r>
              <a:rPr lang="en-US" sz="3600" dirty="0">
                <a:solidFill>
                  <a:srgbClr val="000000"/>
                </a:solidFill>
                <a:latin typeface="Arial" pitchFamily="34" charset="0"/>
                <a:cs typeface="Arial" pitchFamily="34" charset="0"/>
              </a:rPr>
              <a:t>State of Play: Syrian Refugees</a:t>
            </a:r>
          </a:p>
        </p:txBody>
      </p:sp>
    </p:spTree>
    <p:extLst>
      <p:ext uri="{BB962C8B-B14F-4D97-AF65-F5344CB8AC3E}">
        <p14:creationId xmlns:p14="http://schemas.microsoft.com/office/powerpoint/2010/main" val="6007206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788" y="1722290"/>
            <a:ext cx="8226425" cy="4388894"/>
          </a:xfrm>
          <a:prstGeom prst="rect">
            <a:avLst/>
          </a:prstGeom>
          <a:noFill/>
        </p:spPr>
        <p:txBody>
          <a:bodyPr>
            <a:spAutoFit/>
          </a:bodyPr>
          <a:lstStyle/>
          <a:p>
            <a:pPr marL="342900" indent="-342900">
              <a:lnSpc>
                <a:spcPct val="120000"/>
              </a:lnSpc>
              <a:spcBef>
                <a:spcPts val="0"/>
              </a:spcBef>
              <a:buFont typeface="Arial" panose="020B0604020202020204" pitchFamily="34" charset="0"/>
              <a:buChar char="•"/>
            </a:pPr>
            <a:r>
              <a:rPr lang="en-US" sz="2400" dirty="0" smtClean="0">
                <a:latin typeface="Arial" pitchFamily="34" charset="0"/>
                <a:cs typeface="Arial" pitchFamily="34" charset="0"/>
              </a:rPr>
              <a:t>Presidential </a:t>
            </a:r>
            <a:r>
              <a:rPr lang="en-US" sz="2400" dirty="0">
                <a:latin typeface="Arial" pitchFamily="34" charset="0"/>
                <a:cs typeface="Arial" pitchFamily="34" charset="0"/>
              </a:rPr>
              <a:t>Determination from </a:t>
            </a:r>
            <a:r>
              <a:rPr lang="en-US" sz="2400" dirty="0" smtClean="0">
                <a:latin typeface="Arial" pitchFamily="34" charset="0"/>
                <a:cs typeface="Arial" pitchFamily="34" charset="0"/>
              </a:rPr>
              <a:t>70,000 </a:t>
            </a:r>
            <a:r>
              <a:rPr lang="en-US" sz="2400" dirty="0">
                <a:latin typeface="Arial" pitchFamily="34" charset="0"/>
                <a:cs typeface="Arial" pitchFamily="34" charset="0"/>
              </a:rPr>
              <a:t>total refugees in 2015 to 85,000 in FY16 &amp; 100,000 in FY17</a:t>
            </a:r>
          </a:p>
          <a:p>
            <a:pPr marL="800100" lvl="1" indent="-342900">
              <a:lnSpc>
                <a:spcPct val="120000"/>
              </a:lnSpc>
              <a:spcBef>
                <a:spcPts val="0"/>
              </a:spcBef>
              <a:buFont typeface="Arial" panose="020B0604020202020204" pitchFamily="34" charset="0"/>
              <a:buChar char="•"/>
            </a:pPr>
            <a:r>
              <a:rPr lang="en-US" sz="2400" dirty="0">
                <a:latin typeface="Arial" pitchFamily="34" charset="0"/>
                <a:cs typeface="Arial" pitchFamily="34" charset="0"/>
              </a:rPr>
              <a:t>Interesting fact: Where there’s a will, there’s a way. The US has shown leadership in resettling large numbers of refugees after conflict, including airlifting more than 200,000 Vietnamese refugees in 1980 alone.</a:t>
            </a:r>
          </a:p>
          <a:p>
            <a:pPr marL="342900" indent="-342900" eaLnBrk="1" hangingPunct="1">
              <a:lnSpc>
                <a:spcPct val="120000"/>
              </a:lnSpc>
              <a:spcBef>
                <a:spcPts val="0"/>
              </a:spcBef>
              <a:buFont typeface="Arial" panose="020B0604020202020204" pitchFamily="34" charset="0"/>
              <a:buChar char="•"/>
            </a:pPr>
            <a:r>
              <a:rPr lang="en-US" sz="2400" dirty="0">
                <a:latin typeface="Arial" pitchFamily="34" charset="0"/>
                <a:cs typeface="Arial" pitchFamily="34" charset="0"/>
              </a:rPr>
              <a:t>Anti-immigrant / Anti-Muslim sentiment fueling </a:t>
            </a:r>
            <a:r>
              <a:rPr lang="en-US" sz="2400" dirty="0" smtClean="0">
                <a:latin typeface="Arial" pitchFamily="34" charset="0"/>
                <a:cs typeface="Arial" pitchFamily="34" charset="0"/>
              </a:rPr>
              <a:t>Anti-Refugee </a:t>
            </a:r>
            <a:r>
              <a:rPr lang="en-US" sz="2400" dirty="0">
                <a:latin typeface="Arial" pitchFamily="34" charset="0"/>
                <a:cs typeface="Arial" pitchFamily="34" charset="0"/>
              </a:rPr>
              <a:t>proposals</a:t>
            </a:r>
          </a:p>
          <a:p>
            <a:pPr marL="342900" indent="-342900" eaLnBrk="1" hangingPunct="1">
              <a:buFont typeface="Arial" panose="020B0604020202020204" pitchFamily="34" charset="0"/>
              <a:buChar char="•"/>
            </a:pPr>
            <a:endParaRPr lang="en-US" sz="2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6342" y="150876"/>
            <a:ext cx="6370520" cy="307777"/>
          </a:xfrm>
          <a:prstGeom prst="rect">
            <a:avLst/>
          </a:prstGeom>
          <a:noFill/>
          <a:effectLst>
            <a:innerShdw blurRad="63500" dist="50800" dir="5400000">
              <a:prstClr val="black">
                <a:alpha val="50000"/>
              </a:prstClr>
            </a:innerShdw>
          </a:effectLst>
        </p:spPr>
        <p:txBody>
          <a:bodyPr wrap="square" anchor="t">
            <a:spAutoFit/>
          </a:bodyPr>
          <a:lstStyle/>
          <a:p>
            <a:pPr fontAlgn="auto">
              <a:spcBef>
                <a:spcPts val="0"/>
              </a:spcBef>
              <a:spcAft>
                <a:spcPts val="0"/>
              </a:spcAft>
              <a:defRPr/>
            </a:pPr>
            <a:endParaRPr lang="en-US" sz="1400" cap="all" spc="300" dirty="0">
              <a:solidFill>
                <a:schemeClr val="bg1"/>
              </a:solidFill>
              <a:latin typeface="Times New Roman"/>
              <a:cs typeface="Times New Roman"/>
            </a:endParaRPr>
          </a:p>
        </p:txBody>
      </p:sp>
      <p:sp>
        <p:nvSpPr>
          <p:cNvPr id="2" name="Rectangle 1"/>
          <p:cNvSpPr/>
          <p:nvPr/>
        </p:nvSpPr>
        <p:spPr>
          <a:xfrm>
            <a:off x="1658382" y="994851"/>
            <a:ext cx="6468437" cy="646331"/>
          </a:xfrm>
          <a:prstGeom prst="rect">
            <a:avLst/>
          </a:prstGeom>
        </p:spPr>
        <p:txBody>
          <a:bodyPr wrap="none">
            <a:spAutoFit/>
          </a:bodyPr>
          <a:lstStyle/>
          <a:p>
            <a:r>
              <a:rPr lang="en-US" sz="3600" dirty="0">
                <a:solidFill>
                  <a:srgbClr val="000000"/>
                </a:solidFill>
                <a:latin typeface="Arial" pitchFamily="34" charset="0"/>
                <a:cs typeface="Arial" pitchFamily="34" charset="0"/>
              </a:rPr>
              <a:t>State of Play: Syrian Refugees</a:t>
            </a:r>
          </a:p>
        </p:txBody>
      </p:sp>
    </p:spTree>
    <p:extLst>
      <p:ext uri="{BB962C8B-B14F-4D97-AF65-F5344CB8AC3E}">
        <p14:creationId xmlns:p14="http://schemas.microsoft.com/office/powerpoint/2010/main" val="35513716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6342" y="150876"/>
            <a:ext cx="6370520" cy="307777"/>
          </a:xfrm>
          <a:prstGeom prst="rect">
            <a:avLst/>
          </a:prstGeom>
          <a:noFill/>
          <a:effectLst>
            <a:innerShdw blurRad="63500" dist="50800" dir="5400000">
              <a:prstClr val="black">
                <a:alpha val="50000"/>
              </a:prstClr>
            </a:innerShdw>
          </a:effectLst>
        </p:spPr>
        <p:txBody>
          <a:bodyPr wrap="square" anchor="t">
            <a:spAutoFit/>
          </a:bodyPr>
          <a:lstStyle/>
          <a:p>
            <a:pPr fontAlgn="auto">
              <a:spcBef>
                <a:spcPts val="0"/>
              </a:spcBef>
              <a:spcAft>
                <a:spcPts val="0"/>
              </a:spcAft>
              <a:defRPr/>
            </a:pPr>
            <a:r>
              <a:rPr lang="en-US" sz="1400" spc="300" dirty="0" smtClean="0">
                <a:solidFill>
                  <a:schemeClr val="bg1"/>
                </a:solidFill>
                <a:latin typeface="Times New Roman"/>
                <a:cs typeface="Times New Roman"/>
              </a:rPr>
              <a:t> </a:t>
            </a:r>
            <a:endParaRPr lang="en-US" sz="1400" cap="all" spc="300" dirty="0">
              <a:solidFill>
                <a:schemeClr val="bg1"/>
              </a:solidFill>
              <a:latin typeface="Times New Roman"/>
              <a:cs typeface="Times New Roman"/>
            </a:endParaRPr>
          </a:p>
        </p:txBody>
      </p:sp>
      <p:sp>
        <p:nvSpPr>
          <p:cNvPr id="2" name="Rectangle 1"/>
          <p:cNvSpPr/>
          <p:nvPr/>
        </p:nvSpPr>
        <p:spPr>
          <a:xfrm>
            <a:off x="173971" y="1153481"/>
            <a:ext cx="8796058" cy="3970318"/>
          </a:xfrm>
          <a:prstGeom prst="rect">
            <a:avLst/>
          </a:prstGeom>
        </p:spPr>
        <p:txBody>
          <a:bodyPr wrap="square">
            <a:spAutoFit/>
          </a:bodyPr>
          <a:lstStyle/>
          <a:p>
            <a:pPr lvl="0"/>
            <a:r>
              <a:rPr lang="en-US" b="1" dirty="0">
                <a:solidFill>
                  <a:srgbClr val="000000"/>
                </a:solidFill>
                <a:latin typeface="Arial" pitchFamily="34" charset="0"/>
                <a:cs typeface="Arial" pitchFamily="34" charset="0"/>
              </a:rPr>
              <a:t>Resettle </a:t>
            </a:r>
            <a:r>
              <a:rPr lang="en-US" dirty="0">
                <a:solidFill>
                  <a:srgbClr val="000000"/>
                </a:solidFill>
                <a:latin typeface="Arial" pitchFamily="34" charset="0"/>
                <a:cs typeface="Arial" pitchFamily="34" charset="0"/>
              </a:rPr>
              <a:t>200,000 refugees in FY 2016, including 100,000 Syrians</a:t>
            </a:r>
            <a:endParaRPr lang="en-US" sz="2400" dirty="0">
              <a:solidFill>
                <a:srgbClr val="000000"/>
              </a:solidFill>
              <a:latin typeface="Arial" pitchFamily="34" charset="0"/>
              <a:cs typeface="Arial" pitchFamily="34" charset="0"/>
            </a:endParaRPr>
          </a:p>
          <a:p>
            <a:pPr lvl="0"/>
            <a:r>
              <a:rPr lang="en-US" b="1" dirty="0">
                <a:solidFill>
                  <a:srgbClr val="000000"/>
                </a:solidFill>
                <a:latin typeface="Arial" pitchFamily="34" charset="0"/>
                <a:cs typeface="Arial" pitchFamily="34" charset="0"/>
              </a:rPr>
              <a:t>Increase funding for UNHCR</a:t>
            </a:r>
            <a:r>
              <a:rPr lang="en-US" dirty="0">
                <a:solidFill>
                  <a:srgbClr val="000000"/>
                </a:solidFill>
                <a:latin typeface="Arial" pitchFamily="34" charset="0"/>
                <a:cs typeface="Arial" pitchFamily="34" charset="0"/>
              </a:rPr>
              <a:t> (UN Refugee Agency) to help Syrians abroad and refer more Syrians to resettlement</a:t>
            </a:r>
            <a:endParaRPr lang="en-US" sz="2400" dirty="0">
              <a:solidFill>
                <a:srgbClr val="000000"/>
              </a:solidFill>
              <a:latin typeface="Arial" pitchFamily="34" charset="0"/>
              <a:cs typeface="Arial" pitchFamily="34" charset="0"/>
            </a:endParaRPr>
          </a:p>
          <a:p>
            <a:pPr lvl="0"/>
            <a:r>
              <a:rPr lang="en-US" b="1" dirty="0">
                <a:solidFill>
                  <a:srgbClr val="000000"/>
                </a:solidFill>
                <a:latin typeface="Arial" pitchFamily="34" charset="0"/>
                <a:cs typeface="Arial" pitchFamily="34" charset="0"/>
              </a:rPr>
              <a:t>Increase Department of Homeland Security (DHS) capacity</a:t>
            </a:r>
            <a:r>
              <a:rPr lang="en-US" dirty="0">
                <a:solidFill>
                  <a:srgbClr val="000000"/>
                </a:solidFill>
                <a:latin typeface="Arial" pitchFamily="34" charset="0"/>
                <a:cs typeface="Arial" pitchFamily="34" charset="0"/>
              </a:rPr>
              <a:t> to interview and process Syrians</a:t>
            </a:r>
            <a:endParaRPr lang="en-US" sz="2400" dirty="0">
              <a:solidFill>
                <a:srgbClr val="000000"/>
              </a:solidFill>
              <a:latin typeface="Arial" pitchFamily="34" charset="0"/>
              <a:cs typeface="Arial" pitchFamily="34" charset="0"/>
            </a:endParaRPr>
          </a:p>
          <a:p>
            <a:pPr lvl="0"/>
            <a:r>
              <a:rPr lang="en-US" b="1" dirty="0">
                <a:solidFill>
                  <a:srgbClr val="000000"/>
                </a:solidFill>
                <a:latin typeface="Arial" pitchFamily="34" charset="0"/>
                <a:cs typeface="Arial" pitchFamily="34" charset="0"/>
              </a:rPr>
              <a:t>Parole in or designate a Priority 2 category </a:t>
            </a:r>
            <a:r>
              <a:rPr lang="en-US" dirty="0">
                <a:solidFill>
                  <a:srgbClr val="000000"/>
                </a:solidFill>
                <a:latin typeface="Arial" pitchFamily="34" charset="0"/>
                <a:cs typeface="Arial" pitchFamily="34" charset="0"/>
              </a:rPr>
              <a:t>Syrians with approved immigration petitions awaiting their priority dates (approximately 20,000) </a:t>
            </a:r>
            <a:endParaRPr lang="en-US" sz="2400" dirty="0">
              <a:solidFill>
                <a:srgbClr val="000000"/>
              </a:solidFill>
              <a:latin typeface="Arial" pitchFamily="34" charset="0"/>
              <a:cs typeface="Arial" pitchFamily="34" charset="0"/>
            </a:endParaRPr>
          </a:p>
          <a:p>
            <a:pPr lvl="0"/>
            <a:r>
              <a:rPr lang="en-US" b="1" dirty="0">
                <a:solidFill>
                  <a:srgbClr val="000000"/>
                </a:solidFill>
                <a:latin typeface="Arial" pitchFamily="34" charset="0"/>
                <a:cs typeface="Arial" pitchFamily="34" charset="0"/>
              </a:rPr>
              <a:t>Expand the P3</a:t>
            </a:r>
            <a:r>
              <a:rPr lang="en-US" dirty="0">
                <a:solidFill>
                  <a:srgbClr val="000000"/>
                </a:solidFill>
                <a:latin typeface="Arial" pitchFamily="34" charset="0"/>
                <a:cs typeface="Arial" pitchFamily="34" charset="0"/>
              </a:rPr>
              <a:t> </a:t>
            </a:r>
            <a:r>
              <a:rPr lang="en-US" b="1" dirty="0">
                <a:solidFill>
                  <a:srgbClr val="000000"/>
                </a:solidFill>
                <a:latin typeface="Arial" pitchFamily="34" charset="0"/>
                <a:cs typeface="Arial" pitchFamily="34" charset="0"/>
              </a:rPr>
              <a:t>family reunification program</a:t>
            </a:r>
            <a:r>
              <a:rPr lang="en-US" dirty="0">
                <a:solidFill>
                  <a:srgbClr val="000000"/>
                </a:solidFill>
                <a:latin typeface="Arial" pitchFamily="34" charset="0"/>
                <a:cs typeface="Arial" pitchFamily="34" charset="0"/>
              </a:rPr>
              <a:t> so that Syrian Americans can apply for their family members - even if they themselves did not arrive in the US as refugees - and in addition to the usual immediate relative family members. </a:t>
            </a:r>
            <a:endParaRPr lang="en-US" sz="2400" dirty="0">
              <a:solidFill>
                <a:srgbClr val="000000"/>
              </a:solidFill>
              <a:latin typeface="Arial" pitchFamily="34" charset="0"/>
              <a:cs typeface="Arial" pitchFamily="34" charset="0"/>
            </a:endParaRPr>
          </a:p>
          <a:p>
            <a:pPr lvl="0"/>
            <a:r>
              <a:rPr lang="en-US" b="1" dirty="0">
                <a:solidFill>
                  <a:srgbClr val="000000"/>
                </a:solidFill>
                <a:latin typeface="Arial" pitchFamily="34" charset="0"/>
                <a:cs typeface="Arial" pitchFamily="34" charset="0"/>
              </a:rPr>
              <a:t>Increase resources </a:t>
            </a:r>
            <a:r>
              <a:rPr lang="en-US" dirty="0">
                <a:solidFill>
                  <a:srgbClr val="000000"/>
                </a:solidFill>
                <a:latin typeface="Arial" pitchFamily="34" charset="0"/>
                <a:cs typeface="Arial" pitchFamily="34" charset="0"/>
              </a:rPr>
              <a:t>for the governmental agencies that identify, help, process and resettle refugees</a:t>
            </a:r>
            <a:endParaRPr lang="en-US" sz="2400" dirty="0">
              <a:solidFill>
                <a:srgbClr val="000000"/>
              </a:solidFill>
              <a:latin typeface="Arial" pitchFamily="34" charset="0"/>
              <a:cs typeface="Arial" pitchFamily="34" charset="0"/>
            </a:endParaRPr>
          </a:p>
          <a:p>
            <a:endParaRPr lang="en-US" dirty="0">
              <a:solidFill>
                <a:schemeClr val="bg1">
                  <a:lumMod val="50000"/>
                </a:schemeClr>
              </a:solidFill>
              <a:latin typeface="Times New Roman" panose="02020603050405020304" pitchFamily="18" charset="0"/>
              <a:cs typeface="Times New Roman" panose="02020603050405020304" pitchFamily="18" charset="0"/>
            </a:endParaRPr>
          </a:p>
          <a:p>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6698" y="5229220"/>
            <a:ext cx="8356599" cy="923330"/>
          </a:xfrm>
          <a:prstGeom prst="rect">
            <a:avLst/>
          </a:prstGeom>
        </p:spPr>
        <p:txBody>
          <a:bodyPr wrap="square">
            <a:spAutoFit/>
          </a:bodyPr>
          <a:lstStyle/>
          <a:p>
            <a:pPr algn="ctr"/>
            <a:r>
              <a:rPr lang="en-US" b="1" i="1" dirty="0">
                <a:solidFill>
                  <a:schemeClr val="bg1">
                    <a:lumMod val="50000"/>
                  </a:schemeClr>
                </a:solidFill>
                <a:latin typeface="Arial" pitchFamily="34" charset="0"/>
                <a:cs typeface="Arial" pitchFamily="34" charset="0"/>
              </a:rPr>
              <a:t>“we should take the Statue of Liberty and tear it down” </a:t>
            </a:r>
          </a:p>
          <a:p>
            <a:pPr algn="ctr"/>
            <a:r>
              <a:rPr lang="en-US" dirty="0">
                <a:solidFill>
                  <a:schemeClr val="bg1">
                    <a:lumMod val="50000"/>
                  </a:schemeClr>
                </a:solidFill>
                <a:latin typeface="Arial" pitchFamily="34" charset="0"/>
                <a:cs typeface="Arial" pitchFamily="34" charset="0"/>
              </a:rPr>
              <a:t>if the U.S. doesn’t accept more Syrian refugees</a:t>
            </a:r>
          </a:p>
          <a:p>
            <a:pPr algn="ctr"/>
            <a:r>
              <a:rPr lang="en-US" dirty="0">
                <a:solidFill>
                  <a:schemeClr val="bg1">
                    <a:lumMod val="50000"/>
                  </a:schemeClr>
                </a:solidFill>
                <a:latin typeface="Arial" pitchFamily="34" charset="0"/>
                <a:cs typeface="Arial" pitchFamily="34" charset="0"/>
              </a:rPr>
              <a:t>- Senator Lindsey Graham (R-SC)</a:t>
            </a:r>
          </a:p>
        </p:txBody>
      </p:sp>
      <p:pic>
        <p:nvPicPr>
          <p:cNvPr id="10" name="Picture 2" descr="http://i2.wp.com/blogs.rollcall.com/wgdb/wp-content/uploads/sites/7/2015/09/graham_31_090815_drago.jpg"/>
          <p:cNvPicPr>
            <a:picLocks noChangeAspect="1" noChangeArrowheads="1"/>
          </p:cNvPicPr>
          <p:nvPr/>
        </p:nvPicPr>
        <p:blipFill>
          <a:blip r:embed="rId3" cstate="print"/>
          <a:srcRect l="19478" r="16962" b="14104"/>
          <a:stretch>
            <a:fillRect/>
          </a:stretch>
        </p:blipFill>
        <p:spPr bwMode="auto">
          <a:xfrm>
            <a:off x="6934200" y="5105400"/>
            <a:ext cx="1286285" cy="1223967"/>
          </a:xfrm>
          <a:prstGeom prst="rect">
            <a:avLst/>
          </a:prstGeom>
          <a:noFill/>
          <a:ln w="9525">
            <a:noFill/>
            <a:miter lim="800000"/>
            <a:headEnd/>
            <a:tailEnd/>
          </a:ln>
        </p:spPr>
      </p:pic>
      <p:sp>
        <p:nvSpPr>
          <p:cNvPr id="11" name="Rectangle 10"/>
          <p:cNvSpPr/>
          <p:nvPr/>
        </p:nvSpPr>
        <p:spPr>
          <a:xfrm>
            <a:off x="3021608" y="304800"/>
            <a:ext cx="3365024" cy="646331"/>
          </a:xfrm>
          <a:prstGeom prst="rect">
            <a:avLst/>
          </a:prstGeom>
        </p:spPr>
        <p:txBody>
          <a:bodyPr wrap="none">
            <a:spAutoFit/>
          </a:bodyPr>
          <a:lstStyle/>
          <a:p>
            <a:pPr algn="ctr"/>
            <a:r>
              <a:rPr lang="en-US" sz="3600" dirty="0" smtClean="0">
                <a:solidFill>
                  <a:srgbClr val="000000"/>
                </a:solidFill>
                <a:latin typeface="Arial" pitchFamily="34" charset="0"/>
                <a:cs typeface="Arial" pitchFamily="34" charset="0"/>
              </a:rPr>
              <a:t>Syrian Refugee</a:t>
            </a:r>
            <a:endParaRPr lang="en-US" sz="3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078752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47851"/>
            <a:ext cx="8229600" cy="1143000"/>
          </a:xfrm>
        </p:spPr>
        <p:txBody>
          <a:bodyPr/>
          <a:lstStyle/>
          <a:p>
            <a:pPr algn="ctr"/>
            <a:r>
              <a:rPr lang="en-US" sz="3600" dirty="0" smtClean="0">
                <a:solidFill>
                  <a:srgbClr val="000000"/>
                </a:solidFill>
              </a:rPr>
              <a:t>Funding Update</a:t>
            </a:r>
            <a:endParaRPr lang="en-US" sz="3600" dirty="0">
              <a:solidFill>
                <a:srgbClr val="000000"/>
              </a:solidFill>
            </a:endParaRPr>
          </a:p>
        </p:txBody>
      </p:sp>
      <p:sp>
        <p:nvSpPr>
          <p:cNvPr id="11" name="Content Placeholder 2"/>
          <p:cNvSpPr>
            <a:spLocks noGrp="1"/>
          </p:cNvSpPr>
          <p:nvPr>
            <p:ph idx="1"/>
          </p:nvPr>
        </p:nvSpPr>
        <p:spPr>
          <a:xfrm>
            <a:off x="457200" y="1630507"/>
            <a:ext cx="8229600" cy="4325737"/>
          </a:xfrm>
        </p:spPr>
        <p:txBody>
          <a:bodyPr>
            <a:normAutofit lnSpcReduction="10000"/>
          </a:bodyPr>
          <a:lstStyle/>
          <a:p>
            <a:r>
              <a:rPr lang="en-US" altLang="ja-JP" sz="2400" dirty="0" smtClean="0">
                <a:solidFill>
                  <a:srgbClr val="000000"/>
                </a:solidFill>
              </a:rPr>
              <a:t>Continuing Resolution (CR) to fund the government until December 11</a:t>
            </a:r>
          </a:p>
          <a:p>
            <a:r>
              <a:rPr lang="en-US" altLang="ja-JP" sz="2400" dirty="0" smtClean="0">
                <a:solidFill>
                  <a:srgbClr val="000000"/>
                </a:solidFill>
              </a:rPr>
              <a:t>They need to pass a longer-term funding bill for either CR or “omnibus” package of all federal agencies’ budgets</a:t>
            </a:r>
          </a:p>
          <a:p>
            <a:r>
              <a:rPr lang="en-US" sz="2400" dirty="0" smtClean="0">
                <a:solidFill>
                  <a:srgbClr val="000000"/>
                </a:solidFill>
              </a:rPr>
              <a:t>Opportunity for Administration to request more funds for State Department-PRM, the Refugee Corps within Department of Homeland Security (DHS), and Department of Health and Human Services-ORR</a:t>
            </a:r>
          </a:p>
          <a:p>
            <a:r>
              <a:rPr lang="en-US" sz="2400" dirty="0" smtClean="0">
                <a:solidFill>
                  <a:srgbClr val="000000"/>
                </a:solidFill>
              </a:rPr>
              <a:t>Senators Graham and Leahy introduced $1 billion supplemental to fund PRM for both overseas assistance </a:t>
            </a:r>
            <a:r>
              <a:rPr lang="en-US" sz="2400" dirty="0">
                <a:solidFill>
                  <a:srgbClr val="000000"/>
                </a:solidFill>
              </a:rPr>
              <a:t/>
            </a:r>
            <a:br>
              <a:rPr lang="en-US" sz="2400" dirty="0">
                <a:solidFill>
                  <a:srgbClr val="000000"/>
                </a:solidFill>
              </a:rPr>
            </a:br>
            <a:r>
              <a:rPr lang="en-US" sz="2400" dirty="0" smtClean="0">
                <a:solidFill>
                  <a:srgbClr val="000000"/>
                </a:solidFill>
              </a:rPr>
              <a:t>and resettlement</a:t>
            </a:r>
            <a:endParaRPr lang="en-US" sz="2400" dirty="0">
              <a:solidFill>
                <a:srgbClr val="000000"/>
              </a:solidFill>
            </a:endParaRPr>
          </a:p>
        </p:txBody>
      </p:sp>
    </p:spTree>
    <p:extLst>
      <p:ext uri="{BB962C8B-B14F-4D97-AF65-F5344CB8AC3E}">
        <p14:creationId xmlns:p14="http://schemas.microsoft.com/office/powerpoint/2010/main" val="8954013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62914</TotalTime>
  <Words>2171</Words>
  <Application>Microsoft Macintosh PowerPoint</Application>
  <PresentationFormat>On-screen Show (4:3)</PresentationFormat>
  <Paragraphs>279</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interfaithimmigration.org</vt:lpstr>
      <vt:lpstr>Agenda</vt:lpstr>
      <vt:lpstr>Attack on Sanctuary Cities</vt:lpstr>
      <vt:lpstr>NC HB 318</vt:lpstr>
      <vt:lpstr>Stop HB 318/ Alto HB 318</vt:lpstr>
      <vt:lpstr>PowerPoint Presentation</vt:lpstr>
      <vt:lpstr>PowerPoint Presentation</vt:lpstr>
      <vt:lpstr>PowerPoint Presentation</vt:lpstr>
      <vt:lpstr>Funding Update</vt:lpstr>
      <vt:lpstr>Positive Refugee Legislation</vt:lpstr>
      <vt:lpstr>Negative Proposals</vt:lpstr>
      <vt:lpstr>Helpful Points</vt:lpstr>
      <vt:lpstr>Anti-Refugee Sentiment</vt:lpstr>
      <vt:lpstr>How can we help Syrians?</vt:lpstr>
      <vt:lpstr>Have your voice heard!</vt:lpstr>
      <vt:lpstr>Resources</vt:lpstr>
      <vt:lpstr>Current “Asks”</vt:lpstr>
      <vt:lpstr>Central American Refugee Crisis</vt:lpstr>
      <vt:lpstr>Conditions of Migrant Transit</vt:lpstr>
      <vt:lpstr>U.S. Policy Influences</vt:lpstr>
      <vt:lpstr>PowerPoint Presentation</vt:lpstr>
      <vt:lpstr>Central American Family Detention</vt:lpstr>
      <vt:lpstr>Central American Refugees  Family Detention Updates</vt:lpstr>
      <vt:lpstr>Central American Refugees  National Week to End Family Detention October 19-25 #EndFamilyDetention</vt:lpstr>
      <vt:lpstr>Central American Refugees Advocates Pushing Back on Licensing Efforts</vt:lpstr>
      <vt:lpstr>Central American Refugees Advocates Pushing Back on Licensing Efforts</vt:lpstr>
      <vt:lpstr>PowerPoint Presentation</vt:lpstr>
      <vt:lpstr>IIC Contacts by organization </vt:lpstr>
    </vt:vector>
  </TitlesOfParts>
  <Company>ACLU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Neema Singh Guliani</dc:creator>
  <cp:lastModifiedBy>Megan Cagle</cp:lastModifiedBy>
  <cp:revision>366</cp:revision>
  <cp:lastPrinted>2014-04-01T21:08:38Z</cp:lastPrinted>
  <dcterms:created xsi:type="dcterms:W3CDTF">2014-03-18T15:09:24Z</dcterms:created>
  <dcterms:modified xsi:type="dcterms:W3CDTF">2015-10-20T15:14:49Z</dcterms:modified>
</cp:coreProperties>
</file>