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 id="2147483683" r:id="rId2"/>
    <p:sldMasterId id="2147483684" r:id="rId3"/>
  </p:sldMasterIdLst>
  <p:notesMasterIdLst>
    <p:notesMasterId r:id="rId41"/>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9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341829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8" name="Shape 20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69" name="Shape 2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5" name="Shape 2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81" name="Shape 2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5" name="Shape 2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Shape 3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7" name="Shape 3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Shape 3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5" name="Shape 3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Shape 33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31" name="Shape 3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36" name="Shape 336"/>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1" indent="0" algn="l" rtl="0">
              <a:lnSpc>
                <a:spcPct val="100000"/>
              </a:lnSpc>
              <a:spcBef>
                <a:spcPts val="0"/>
              </a:spcBef>
              <a:spcAft>
                <a:spcPts val="0"/>
              </a:spcAft>
              <a:buClr>
                <a:schemeClr val="dk1"/>
              </a:buClr>
              <a:buSzPct val="25000"/>
              <a:buFont typeface="Calibri"/>
              <a:buNone/>
            </a:pPr>
            <a:r>
              <a:rPr lang="en-US" sz="1200" b="0" i="0" u="none" strike="noStrike" cap="none">
                <a:solidFill>
                  <a:schemeClr val="dk1"/>
                </a:solidFill>
                <a:latin typeface="Calibri"/>
                <a:ea typeface="Calibri"/>
                <a:cs typeface="Calibri"/>
                <a:sym typeface="Calibri"/>
              </a:rPr>
              <a:t>. Watering down CBP hiring standards risks employing CBP officers and agents who could jeopardize national security and community safety; there is a history of agents who have been prone to corruption, collusion with international drug trafficking organizations, or abuses of power through excessive force or sexual assault.</a:t>
            </a:r>
          </a:p>
        </p:txBody>
      </p:sp>
      <p:sp>
        <p:nvSpPr>
          <p:cNvPr id="337" name="Shape 337"/>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Shape 34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43" name="Shape 3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5" name="Shape 2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Shape 3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49" name="Shape 349"/>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Calibri"/>
              <a:buNone/>
            </a:pPr>
            <a:r>
              <a:rPr lang="en-US" sz="1200" b="0" i="0" u="none" strike="noStrike" cap="none">
                <a:solidFill>
                  <a:schemeClr val="dk1"/>
                </a:solidFill>
                <a:latin typeface="Calibri"/>
                <a:ea typeface="Calibri"/>
                <a:cs typeface="Calibri"/>
                <a:sym typeface="Calibri"/>
              </a:rPr>
              <a:t>General: Focus on transnational criminal organizations, strengthening border security, combatting corruption.  Pushing Mexico to do more on southern border (ex: upcoming mid-June meeting) </a:t>
            </a:r>
          </a:p>
          <a:p>
            <a:pPr marL="0" marR="0" lvl="0" indent="0" algn="l" rtl="0">
              <a:lnSpc>
                <a:spcPct val="100000"/>
              </a:lnSpc>
              <a:spcBef>
                <a:spcPts val="0"/>
              </a:spcBef>
              <a:spcAft>
                <a:spcPts val="0"/>
              </a:spcAft>
              <a:buClr>
                <a:schemeClr val="dk1"/>
              </a:buClr>
              <a:buSzPct val="25000"/>
              <a:buFont typeface="Calibri"/>
              <a:buNone/>
            </a:pPr>
            <a:r>
              <a:rPr lang="en-US" sz="1200" b="0" i="0" u="none" strike="noStrike" cap="none">
                <a:solidFill>
                  <a:schemeClr val="dk1"/>
                </a:solidFill>
                <a:latin typeface="Calibri"/>
                <a:ea typeface="Calibri"/>
                <a:cs typeface="Calibri"/>
                <a:sym typeface="Calibri"/>
              </a:rPr>
              <a:t> (Economic Support tends to focus on political goals vs. development assistance)</a:t>
            </a:r>
          </a:p>
          <a:p>
            <a:pPr marL="0" marR="0" lvl="0" indent="0" algn="l" rtl="0">
              <a:lnSpc>
                <a:spcPct val="100000"/>
              </a:lnSpc>
              <a:spcBef>
                <a:spcPts val="0"/>
              </a:spcBef>
              <a:spcAft>
                <a:spcPts val="0"/>
              </a:spcAft>
              <a:buClr>
                <a:schemeClr val="dk1"/>
              </a:buClr>
              <a:buFont typeface="Calibri"/>
              <a:buNone/>
            </a:pP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ct val="25000"/>
              <a:buFont typeface="Calibri"/>
              <a:buNone/>
            </a:pPr>
            <a:r>
              <a:rPr lang="en-US" sz="1200" b="0" i="0" u="none" strike="noStrike" cap="none">
                <a:solidFill>
                  <a:schemeClr val="dk1"/>
                </a:solidFill>
                <a:latin typeface="Calibri"/>
                <a:ea typeface="Calibri"/>
                <a:cs typeface="Calibri"/>
                <a:sym typeface="Calibri"/>
              </a:rPr>
              <a:t>Defense Spending - OCO</a:t>
            </a:r>
          </a:p>
          <a:p>
            <a:pPr marL="0" marR="0" lvl="0" indent="0" algn="l" rtl="0">
              <a:spcBef>
                <a:spcPts val="0"/>
              </a:spcBef>
              <a:buNone/>
            </a:pPr>
            <a:endParaRPr sz="1200" b="0" i="0" u="none" strike="noStrike" cap="none">
              <a:solidFill>
                <a:schemeClr val="dk1"/>
              </a:solidFill>
              <a:latin typeface="Calibri"/>
              <a:ea typeface="Calibri"/>
              <a:cs typeface="Calibri"/>
              <a:sym typeface="Calibri"/>
            </a:endParaRPr>
          </a:p>
        </p:txBody>
      </p:sp>
      <p:sp>
        <p:nvSpPr>
          <p:cNvPr id="350" name="Shape 350"/>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56" name="Shape 3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Shape 36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62" name="Shape 3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Shape 36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68" name="Shape 3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Shape 37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74" name="Shape 3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Shape 37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80" name="Shape 3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Shape 38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88" name="Shape 3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Shape 39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94" name="Shape 3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Shape 39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00" name="Shape 4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Shape 40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06" name="Shape 4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21" name="Shape 2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Shape 41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11" name="Shape 4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17" name="Shape 4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Shape 4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423" name="Shape 423"/>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Calibri"/>
                <a:ea typeface="Calibri"/>
                <a:cs typeface="Calibri"/>
                <a:sym typeface="Calibri"/>
              </a:rPr>
              <a:t>How can your conversation be most effective?</a:t>
            </a:r>
          </a:p>
          <a:p>
            <a:pPr marL="0" marR="0" lvl="0" indent="0" algn="l" rtl="0">
              <a:spcBef>
                <a:spcPts val="0"/>
              </a:spcBef>
              <a:buSzPct val="25000"/>
              <a:buNone/>
            </a:pPr>
            <a:r>
              <a:rPr lang="en-US" sz="1200" b="0" i="0" u="none" strike="noStrike" cap="none">
                <a:solidFill>
                  <a:schemeClr val="dk1"/>
                </a:solidFill>
                <a:latin typeface="Calibri"/>
                <a:ea typeface="Calibri"/>
                <a:cs typeface="Calibri"/>
                <a:sym typeface="Calibri"/>
              </a:rPr>
              <a:t>Respect</a:t>
            </a:r>
          </a:p>
          <a:p>
            <a:pPr marL="0" marR="0" lvl="0" indent="0" algn="l" rtl="0">
              <a:spcBef>
                <a:spcPts val="0"/>
              </a:spcBef>
              <a:buSzPct val="25000"/>
              <a:buNone/>
            </a:pPr>
            <a:r>
              <a:rPr lang="en-US" sz="1200" b="0" i="0" u="none" strike="noStrike" cap="none">
                <a:solidFill>
                  <a:schemeClr val="dk1"/>
                </a:solidFill>
                <a:latin typeface="Calibri"/>
                <a:ea typeface="Calibri"/>
                <a:cs typeface="Calibri"/>
                <a:sym typeface="Calibri"/>
              </a:rPr>
              <a:t>Thanks</a:t>
            </a:r>
          </a:p>
          <a:p>
            <a:pPr marL="0" marR="0" lvl="0" indent="0" algn="l" rtl="0">
              <a:spcBef>
                <a:spcPts val="0"/>
              </a:spcBef>
              <a:buSzPct val="25000"/>
              <a:buNone/>
            </a:pPr>
            <a:r>
              <a:rPr lang="en-US" sz="1200" b="0" i="0" u="none" strike="noStrike" cap="none">
                <a:solidFill>
                  <a:schemeClr val="dk1"/>
                </a:solidFill>
                <a:latin typeface="Calibri"/>
                <a:ea typeface="Calibri"/>
                <a:cs typeface="Calibri"/>
                <a:sym typeface="Calibri"/>
              </a:rPr>
              <a:t>Finding common ground</a:t>
            </a:r>
          </a:p>
          <a:p>
            <a:pPr marL="0" marR="0" lvl="0" indent="0" algn="l" rtl="0">
              <a:spcBef>
                <a:spcPts val="0"/>
              </a:spcBef>
              <a:buSzPct val="25000"/>
              <a:buNone/>
            </a:pPr>
            <a:r>
              <a:rPr lang="en-US" sz="1200" b="0" i="0" u="none" strike="noStrike" cap="none">
                <a:solidFill>
                  <a:schemeClr val="dk1"/>
                </a:solidFill>
                <a:latin typeface="Calibri"/>
                <a:ea typeface="Calibri"/>
                <a:cs typeface="Calibri"/>
                <a:sym typeface="Calibri"/>
              </a:rPr>
              <a:t>Facts</a:t>
            </a:r>
          </a:p>
          <a:p>
            <a:pPr marL="0" marR="0" lvl="0" indent="0" algn="l" rtl="0">
              <a:spcBef>
                <a:spcPts val="0"/>
              </a:spcBef>
              <a:buSzPct val="25000"/>
              <a:buNone/>
            </a:pPr>
            <a:r>
              <a:rPr lang="en-US" sz="1200" b="0" i="0" u="none" strike="noStrike" cap="none">
                <a:solidFill>
                  <a:schemeClr val="dk1"/>
                </a:solidFill>
                <a:latin typeface="Calibri"/>
                <a:ea typeface="Calibri"/>
                <a:cs typeface="Calibri"/>
                <a:sym typeface="Calibri"/>
              </a:rPr>
              <a:t>Personal stories</a:t>
            </a:r>
          </a:p>
        </p:txBody>
      </p:sp>
      <p:sp>
        <p:nvSpPr>
          <p:cNvPr id="424" name="Shape 424"/>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32</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30" name="Shape 4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Shape 43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36" name="Shape 4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Shape 44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42" name="Shape 4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Shape 44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48" name="Shape 4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Shape 4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54" name="Shape 4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27" name="Shape 2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39" name="Shape 2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1" name="Shape 2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57" name="Shape 2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15611" y="992766"/>
            <a:ext cx="11360700" cy="2736900"/>
          </a:xfrm>
          <a:prstGeom prst="rect">
            <a:avLst/>
          </a:prstGeom>
        </p:spPr>
        <p:txBody>
          <a:bodyPr lIns="121900" tIns="121900" rIns="121900" bIns="121900" anchor="b" anchorCtr="0"/>
          <a:lstStyle>
            <a:lvl1pPr lvl="0" algn="ctr">
              <a:spcBef>
                <a:spcPts val="0"/>
              </a:spcBef>
              <a:buSzPct val="100000"/>
              <a:defRPr sz="6900"/>
            </a:lvl1pPr>
            <a:lvl2pPr lvl="1" algn="ctr">
              <a:spcBef>
                <a:spcPts val="0"/>
              </a:spcBef>
              <a:buSzPct val="100000"/>
              <a:defRPr sz="6900"/>
            </a:lvl2pPr>
            <a:lvl3pPr lvl="2" algn="ctr">
              <a:spcBef>
                <a:spcPts val="0"/>
              </a:spcBef>
              <a:buSzPct val="100000"/>
              <a:defRPr sz="6900"/>
            </a:lvl3pPr>
            <a:lvl4pPr lvl="3" algn="ctr">
              <a:spcBef>
                <a:spcPts val="0"/>
              </a:spcBef>
              <a:buSzPct val="100000"/>
              <a:defRPr sz="6900"/>
            </a:lvl4pPr>
            <a:lvl5pPr lvl="4" algn="ctr">
              <a:spcBef>
                <a:spcPts val="0"/>
              </a:spcBef>
              <a:buSzPct val="100000"/>
              <a:defRPr sz="6900"/>
            </a:lvl5pPr>
            <a:lvl6pPr lvl="5" algn="ctr">
              <a:spcBef>
                <a:spcPts val="0"/>
              </a:spcBef>
              <a:buSzPct val="100000"/>
              <a:defRPr sz="6900"/>
            </a:lvl6pPr>
            <a:lvl7pPr lvl="6" algn="ctr">
              <a:spcBef>
                <a:spcPts val="0"/>
              </a:spcBef>
              <a:buSzPct val="100000"/>
              <a:defRPr sz="6900"/>
            </a:lvl7pPr>
            <a:lvl8pPr lvl="7" algn="ctr">
              <a:spcBef>
                <a:spcPts val="0"/>
              </a:spcBef>
              <a:buSzPct val="100000"/>
              <a:defRPr sz="6900"/>
            </a:lvl8pPr>
            <a:lvl9pPr lvl="8" algn="ctr">
              <a:spcBef>
                <a:spcPts val="0"/>
              </a:spcBef>
              <a:buSzPct val="100000"/>
              <a:defRPr sz="6900"/>
            </a:lvl9pPr>
          </a:lstStyle>
          <a:p>
            <a:endParaRPr/>
          </a:p>
        </p:txBody>
      </p:sp>
      <p:sp>
        <p:nvSpPr>
          <p:cNvPr id="11" name="Shape 11"/>
          <p:cNvSpPr txBox="1">
            <a:spLocks noGrp="1"/>
          </p:cNvSpPr>
          <p:nvPr>
            <p:ph type="subTitle" idx="1"/>
          </p:nvPr>
        </p:nvSpPr>
        <p:spPr>
          <a:xfrm>
            <a:off x="415600" y="3778833"/>
            <a:ext cx="11360700" cy="1056900"/>
          </a:xfrm>
          <a:prstGeom prst="rect">
            <a:avLst/>
          </a:prstGeom>
        </p:spPr>
        <p:txBody>
          <a:bodyPr lIns="121900" tIns="121900" rIns="121900" bIns="121900" anchor="t" anchorCtr="0"/>
          <a:lstStyle>
            <a:lvl1pPr lvl="0" algn="ctr">
              <a:lnSpc>
                <a:spcPct val="100000"/>
              </a:lnSpc>
              <a:spcBef>
                <a:spcPts val="0"/>
              </a:spcBef>
              <a:spcAft>
                <a:spcPts val="0"/>
              </a:spcAft>
              <a:buSzPct val="100000"/>
              <a:buNone/>
              <a:defRPr sz="3700"/>
            </a:lvl1pPr>
            <a:lvl2pPr lvl="1" algn="ctr">
              <a:lnSpc>
                <a:spcPct val="100000"/>
              </a:lnSpc>
              <a:spcBef>
                <a:spcPts val="0"/>
              </a:spcBef>
              <a:spcAft>
                <a:spcPts val="0"/>
              </a:spcAft>
              <a:buSzPct val="100000"/>
              <a:buNone/>
              <a:defRPr sz="3700"/>
            </a:lvl2pPr>
            <a:lvl3pPr lvl="2" algn="ctr">
              <a:lnSpc>
                <a:spcPct val="100000"/>
              </a:lnSpc>
              <a:spcBef>
                <a:spcPts val="0"/>
              </a:spcBef>
              <a:spcAft>
                <a:spcPts val="0"/>
              </a:spcAft>
              <a:buSzPct val="100000"/>
              <a:buNone/>
              <a:defRPr sz="3700"/>
            </a:lvl3pPr>
            <a:lvl4pPr lvl="3" algn="ctr">
              <a:lnSpc>
                <a:spcPct val="100000"/>
              </a:lnSpc>
              <a:spcBef>
                <a:spcPts val="0"/>
              </a:spcBef>
              <a:spcAft>
                <a:spcPts val="0"/>
              </a:spcAft>
              <a:buSzPct val="100000"/>
              <a:buNone/>
              <a:defRPr sz="3700"/>
            </a:lvl4pPr>
            <a:lvl5pPr lvl="4" algn="ctr">
              <a:lnSpc>
                <a:spcPct val="100000"/>
              </a:lnSpc>
              <a:spcBef>
                <a:spcPts val="0"/>
              </a:spcBef>
              <a:spcAft>
                <a:spcPts val="0"/>
              </a:spcAft>
              <a:buSzPct val="100000"/>
              <a:buNone/>
              <a:defRPr sz="3700"/>
            </a:lvl5pPr>
            <a:lvl6pPr lvl="5" algn="ctr">
              <a:lnSpc>
                <a:spcPct val="100000"/>
              </a:lnSpc>
              <a:spcBef>
                <a:spcPts val="0"/>
              </a:spcBef>
              <a:spcAft>
                <a:spcPts val="0"/>
              </a:spcAft>
              <a:buSzPct val="100000"/>
              <a:buNone/>
              <a:defRPr sz="3700"/>
            </a:lvl6pPr>
            <a:lvl7pPr lvl="6" algn="ctr">
              <a:lnSpc>
                <a:spcPct val="100000"/>
              </a:lnSpc>
              <a:spcBef>
                <a:spcPts val="0"/>
              </a:spcBef>
              <a:spcAft>
                <a:spcPts val="0"/>
              </a:spcAft>
              <a:buSzPct val="100000"/>
              <a:buNone/>
              <a:defRPr sz="3700"/>
            </a:lvl7pPr>
            <a:lvl8pPr lvl="7" algn="ctr">
              <a:lnSpc>
                <a:spcPct val="100000"/>
              </a:lnSpc>
              <a:spcBef>
                <a:spcPts val="0"/>
              </a:spcBef>
              <a:spcAft>
                <a:spcPts val="0"/>
              </a:spcAft>
              <a:buSzPct val="100000"/>
              <a:buNone/>
              <a:defRPr sz="3700"/>
            </a:lvl8pPr>
            <a:lvl9pPr lvl="8" algn="ctr">
              <a:lnSpc>
                <a:spcPct val="100000"/>
              </a:lnSpc>
              <a:spcBef>
                <a:spcPts val="0"/>
              </a:spcBef>
              <a:spcAft>
                <a:spcPts val="0"/>
              </a:spcAft>
              <a:buSzPct val="100000"/>
              <a:buNone/>
              <a:defRPr sz="3700"/>
            </a:lvl9pPr>
          </a:lstStyle>
          <a:p>
            <a:endParaRPr/>
          </a:p>
        </p:txBody>
      </p:sp>
      <p:sp>
        <p:nvSpPr>
          <p:cNvPr id="12" name="Shape 12"/>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15600" y="1474833"/>
            <a:ext cx="11360700" cy="2618100"/>
          </a:xfrm>
          <a:prstGeom prst="rect">
            <a:avLst/>
          </a:prstGeom>
        </p:spPr>
        <p:txBody>
          <a:bodyPr lIns="121900" tIns="121900" rIns="121900" bIns="121900" anchor="b" anchorCtr="0"/>
          <a:lstStyle>
            <a:lvl1pPr lvl="0" algn="ctr">
              <a:spcBef>
                <a:spcPts val="0"/>
              </a:spcBef>
              <a:buSzPct val="100000"/>
              <a:defRPr sz="16000"/>
            </a:lvl1pPr>
            <a:lvl2pPr lvl="1" algn="ctr">
              <a:spcBef>
                <a:spcPts val="0"/>
              </a:spcBef>
              <a:buSzPct val="100000"/>
              <a:defRPr sz="16000"/>
            </a:lvl2pPr>
            <a:lvl3pPr lvl="2" algn="ctr">
              <a:spcBef>
                <a:spcPts val="0"/>
              </a:spcBef>
              <a:buSzPct val="100000"/>
              <a:defRPr sz="16000"/>
            </a:lvl3pPr>
            <a:lvl4pPr lvl="3" algn="ctr">
              <a:spcBef>
                <a:spcPts val="0"/>
              </a:spcBef>
              <a:buSzPct val="100000"/>
              <a:defRPr sz="16000"/>
            </a:lvl4pPr>
            <a:lvl5pPr lvl="4" algn="ctr">
              <a:spcBef>
                <a:spcPts val="0"/>
              </a:spcBef>
              <a:buSzPct val="100000"/>
              <a:defRPr sz="16000"/>
            </a:lvl5pPr>
            <a:lvl6pPr lvl="5" algn="ctr">
              <a:spcBef>
                <a:spcPts val="0"/>
              </a:spcBef>
              <a:buSzPct val="100000"/>
              <a:defRPr sz="16000"/>
            </a:lvl6pPr>
            <a:lvl7pPr lvl="6" algn="ctr">
              <a:spcBef>
                <a:spcPts val="0"/>
              </a:spcBef>
              <a:buSzPct val="100000"/>
              <a:defRPr sz="16000"/>
            </a:lvl7pPr>
            <a:lvl8pPr lvl="7" algn="ctr">
              <a:spcBef>
                <a:spcPts val="0"/>
              </a:spcBef>
              <a:buSzPct val="100000"/>
              <a:defRPr sz="16000"/>
            </a:lvl8pPr>
            <a:lvl9pPr lvl="8" algn="ctr">
              <a:spcBef>
                <a:spcPts val="0"/>
              </a:spcBef>
              <a:buSzPct val="100000"/>
              <a:defRPr sz="16000"/>
            </a:lvl9pPr>
          </a:lstStyle>
          <a:p>
            <a:endParaRPr/>
          </a:p>
        </p:txBody>
      </p:sp>
      <p:sp>
        <p:nvSpPr>
          <p:cNvPr id="46" name="Shape 46"/>
          <p:cNvSpPr txBox="1">
            <a:spLocks noGrp="1"/>
          </p:cNvSpPr>
          <p:nvPr>
            <p:ph type="body" idx="1"/>
          </p:nvPr>
        </p:nvSpPr>
        <p:spPr>
          <a:xfrm>
            <a:off x="415600" y="4202966"/>
            <a:ext cx="11360700" cy="1734300"/>
          </a:xfrm>
          <a:prstGeom prst="rect">
            <a:avLst/>
          </a:prstGeom>
        </p:spPr>
        <p:txBody>
          <a:bodyPr lIns="121900" tIns="121900" rIns="121900" bIns="121900"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1097279" y="286603"/>
            <a:ext cx="10058400" cy="1450800"/>
          </a:xfrm>
          <a:prstGeom prst="rect">
            <a:avLst/>
          </a:prstGeom>
          <a:noFill/>
          <a:ln>
            <a:noFill/>
          </a:ln>
        </p:spPr>
        <p:txBody>
          <a:bodyPr lIns="121900" tIns="121900" rIns="121900" bIns="121900" anchor="b" anchorCtr="0"/>
          <a:lstStyle>
            <a:lvl1pPr marL="0" marR="0" lvl="0" indent="0" algn="l" rtl="0">
              <a:lnSpc>
                <a:spcPct val="85000"/>
              </a:lnSpc>
              <a:spcBef>
                <a:spcPts val="0"/>
              </a:spcBef>
              <a:buClr>
                <a:srgbClr val="3F3F3F"/>
              </a:buClr>
              <a:buFont typeface="Calibri"/>
              <a:buNone/>
              <a:defRPr sz="4800" b="0" i="0" u="none" strike="noStrike" cap="none">
                <a:solidFill>
                  <a:srgbClr val="3F3F3F"/>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52" name="Shape 52"/>
          <p:cNvSpPr txBox="1">
            <a:spLocks noGrp="1"/>
          </p:cNvSpPr>
          <p:nvPr>
            <p:ph type="body" idx="1"/>
          </p:nvPr>
        </p:nvSpPr>
        <p:spPr>
          <a:xfrm>
            <a:off x="1097279" y="1845733"/>
            <a:ext cx="10058400" cy="4023300"/>
          </a:xfrm>
          <a:prstGeom prst="rect">
            <a:avLst/>
          </a:prstGeom>
          <a:noFill/>
          <a:ln>
            <a:noFill/>
          </a:ln>
        </p:spPr>
        <p:txBody>
          <a:bodyPr lIns="121900" tIns="121900" rIns="121900" bIns="121900" anchor="t" anchorCtr="0"/>
          <a:lstStyle>
            <a:lvl1pPr marL="91440" marR="0" lvl="0" indent="35560" algn="l" rtl="0">
              <a:lnSpc>
                <a:spcPct val="90000"/>
              </a:lnSpc>
              <a:spcBef>
                <a:spcPts val="1200"/>
              </a:spcBef>
              <a:spcAft>
                <a:spcPts val="200"/>
              </a:spcAft>
              <a:buClr>
                <a:schemeClr val="accent1"/>
              </a:buClr>
              <a:buSzPct val="100000"/>
              <a:buFont typeface="Calibri"/>
              <a:buChar char=" "/>
              <a:defRPr sz="2000" b="0" i="0" u="none" strike="noStrike" cap="none">
                <a:solidFill>
                  <a:srgbClr val="3F3F3F"/>
                </a:solidFill>
                <a:latin typeface="Calibri"/>
                <a:ea typeface="Calibri"/>
                <a:cs typeface="Calibri"/>
                <a:sym typeface="Calibri"/>
              </a:defRPr>
            </a:lvl1pPr>
            <a:lvl2pPr marL="384048" marR="0" lvl="1" indent="-79248" algn="l" rtl="0">
              <a:lnSpc>
                <a:spcPct val="90000"/>
              </a:lnSpc>
              <a:spcBef>
                <a:spcPts val="200"/>
              </a:spcBef>
              <a:spcAft>
                <a:spcPts val="400"/>
              </a:spcAft>
              <a:buClr>
                <a:schemeClr val="accent1"/>
              </a:buClr>
              <a:buSzPct val="100000"/>
              <a:buFont typeface="Calibri"/>
              <a:buChar char="◦"/>
              <a:defRPr sz="1800" b="0" i="0" u="none" strike="noStrike" cap="none">
                <a:solidFill>
                  <a:srgbClr val="3F3F3F"/>
                </a:solidFill>
                <a:latin typeface="Calibri"/>
                <a:ea typeface="Calibri"/>
                <a:cs typeface="Calibri"/>
                <a:sym typeface="Calibri"/>
              </a:defRPr>
            </a:lvl2pPr>
            <a:lvl3pPr marL="566928" marR="0" lvl="2" indent="-97027"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3pPr>
            <a:lvl4pPr marL="749808" marR="0" lvl="3" indent="-102108"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4pPr>
            <a:lvl5pPr marL="932688" marR="0" lvl="4" indent="-94488"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5pPr>
            <a:lvl6pPr marL="1100000" marR="0" lvl="5" indent="-147500"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6pPr>
            <a:lvl7pPr marL="1299999" marR="0" lvl="6" indent="-144299"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7pPr>
            <a:lvl8pPr marL="1499999" marR="0" lvl="7" indent="-141099"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8pPr>
            <a:lvl9pPr marL="1700000" marR="0" lvl="8" indent="-150600" algn="l" rtl="0">
              <a:lnSpc>
                <a:spcPct val="90000"/>
              </a:lnSpc>
              <a:spcBef>
                <a:spcPts val="200"/>
              </a:spcBef>
              <a:spcAft>
                <a:spcPts val="400"/>
              </a:spcAft>
              <a:buClr>
                <a:schemeClr val="accent1"/>
              </a:buClr>
              <a:buSzPct val="1000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53" name="Shape 53"/>
          <p:cNvSpPr txBox="1">
            <a:spLocks noGrp="1"/>
          </p:cNvSpPr>
          <p:nvPr>
            <p:ph type="dt" idx="10"/>
          </p:nvPr>
        </p:nvSpPr>
        <p:spPr>
          <a:xfrm>
            <a:off x="1097279" y="6459785"/>
            <a:ext cx="2472300" cy="365100"/>
          </a:xfrm>
          <a:prstGeom prst="rect">
            <a:avLst/>
          </a:prstGeom>
          <a:noFill/>
          <a:ln>
            <a:noFill/>
          </a:ln>
        </p:spPr>
        <p:txBody>
          <a:bodyPr lIns="91425" tIns="91425" rIns="91425" bIns="91425" anchor="ctr" anchorCtr="0"/>
          <a:lstStyle>
            <a:lvl1pPr marL="0" marR="0" lvl="0" indent="0" algn="l" rtl="0">
              <a:spcBef>
                <a:spcPts val="0"/>
              </a:spcBef>
              <a:buNone/>
              <a:defRPr sz="900" b="0" i="0" u="none" strike="noStrike" cap="none">
                <a:solidFill>
                  <a:srgbClr val="FFFFFF"/>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ftr" idx="11"/>
          </p:nvPr>
        </p:nvSpPr>
        <p:spPr>
          <a:xfrm>
            <a:off x="3686185" y="6459785"/>
            <a:ext cx="4822800" cy="365100"/>
          </a:xfrm>
          <a:prstGeom prst="rect">
            <a:avLst/>
          </a:prstGeom>
          <a:noFill/>
          <a:ln>
            <a:noFill/>
          </a:ln>
        </p:spPr>
        <p:txBody>
          <a:bodyPr lIns="91425" tIns="91425" rIns="91425" bIns="91425" anchor="ctr" anchorCtr="0"/>
          <a:lstStyle>
            <a:lvl1pPr marL="0" marR="0" lvl="0" indent="0" algn="ctr" rtl="0">
              <a:spcBef>
                <a:spcPts val="0"/>
              </a:spcBef>
              <a:buNone/>
              <a:defRPr sz="900" b="0" i="0" u="none" strike="noStrike" cap="none">
                <a:solidFill>
                  <a:srgbClr val="FFFFFF"/>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sldNum" idx="12"/>
          </p:nvPr>
        </p:nvSpPr>
        <p:spPr>
          <a:xfrm>
            <a:off x="9900457" y="6459785"/>
            <a:ext cx="1311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050" b="0" i="0" u="none" strike="noStrike" cap="none">
                <a:solidFill>
                  <a:srgbClr val="FFFFFF"/>
                </a:solidFill>
                <a:latin typeface="Calibri"/>
                <a:ea typeface="Calibri"/>
                <a:cs typeface="Calibri"/>
                <a:sym typeface="Calibri"/>
              </a:rPr>
              <a:t>‹#›</a:t>
            </a:fld>
            <a:endParaRPr lang="en-US" sz="1050" b="0" i="0" u="none" strike="noStrike" cap="none">
              <a:solidFill>
                <a:srgbClr val="FFFFFF"/>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838200" y="365125"/>
            <a:ext cx="10515600" cy="13257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64" name="Shape 64"/>
          <p:cNvSpPr txBox="1">
            <a:spLocks noGrp="1"/>
          </p:cNvSpPr>
          <p:nvPr>
            <p:ph type="body" idx="1"/>
          </p:nvPr>
        </p:nvSpPr>
        <p:spPr>
          <a:xfrm>
            <a:off x="838200" y="1825625"/>
            <a:ext cx="10515600" cy="43512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68"/>
        <p:cNvGrpSpPr/>
        <p:nvPr/>
      </p:nvGrpSpPr>
      <p:grpSpPr>
        <a:xfrm>
          <a:off x="0" y="0"/>
          <a:ext cx="0" cy="0"/>
          <a:chOff x="0" y="0"/>
          <a:chExt cx="0" cy="0"/>
        </a:xfrm>
      </p:grpSpPr>
      <p:sp>
        <p:nvSpPr>
          <p:cNvPr id="69" name="Shape 69"/>
          <p:cNvSpPr txBox="1">
            <a:spLocks noGrp="1"/>
          </p:cNvSpPr>
          <p:nvPr>
            <p:ph type="ctrTitle"/>
          </p:nvPr>
        </p:nvSpPr>
        <p:spPr>
          <a:xfrm>
            <a:off x="1524000" y="1122362"/>
            <a:ext cx="9144000" cy="23877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70" name="Shape 70"/>
          <p:cNvSpPr txBox="1">
            <a:spLocks noGrp="1"/>
          </p:cNvSpPr>
          <p:nvPr>
            <p:ph type="subTitle" idx="1"/>
          </p:nvPr>
        </p:nvSpPr>
        <p:spPr>
          <a:xfrm>
            <a:off x="1524000" y="3602037"/>
            <a:ext cx="9144000" cy="1655700"/>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831850" y="1709738"/>
            <a:ext cx="10515600" cy="2852700"/>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76" name="Shape 76"/>
          <p:cNvSpPr txBox="1">
            <a:spLocks noGrp="1"/>
          </p:cNvSpPr>
          <p:nvPr>
            <p:ph type="body" idx="1"/>
          </p:nvPr>
        </p:nvSpPr>
        <p:spPr>
          <a:xfrm>
            <a:off x="831850" y="4589462"/>
            <a:ext cx="10515600" cy="1500300"/>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None/>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838200" y="365125"/>
            <a:ext cx="10515600" cy="13257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82" name="Shape 82"/>
          <p:cNvSpPr txBox="1">
            <a:spLocks noGrp="1"/>
          </p:cNvSpPr>
          <p:nvPr>
            <p:ph type="body" idx="1"/>
          </p:nvPr>
        </p:nvSpPr>
        <p:spPr>
          <a:xfrm>
            <a:off x="838200" y="1825625"/>
            <a:ext cx="5181600" cy="43512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body" idx="2"/>
          </p:nvPr>
        </p:nvSpPr>
        <p:spPr>
          <a:xfrm>
            <a:off x="6172200" y="1825625"/>
            <a:ext cx="5181600" cy="43512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839787" y="365125"/>
            <a:ext cx="10515600" cy="13257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89" name="Shape 89"/>
          <p:cNvSpPr txBox="1">
            <a:spLocks noGrp="1"/>
          </p:cNvSpPr>
          <p:nvPr>
            <p:ph type="body" idx="1"/>
          </p:nvPr>
        </p:nvSpPr>
        <p:spPr>
          <a:xfrm>
            <a:off x="839787" y="1681163"/>
            <a:ext cx="5157900" cy="823800"/>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body" idx="2"/>
          </p:nvPr>
        </p:nvSpPr>
        <p:spPr>
          <a:xfrm>
            <a:off x="839787" y="2505075"/>
            <a:ext cx="5157900" cy="36846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body" idx="3"/>
          </p:nvPr>
        </p:nvSpPr>
        <p:spPr>
          <a:xfrm>
            <a:off x="6172200" y="1681163"/>
            <a:ext cx="5183100" cy="823800"/>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body" idx="4"/>
          </p:nvPr>
        </p:nvSpPr>
        <p:spPr>
          <a:xfrm>
            <a:off x="6172200" y="2505075"/>
            <a:ext cx="5183100" cy="36846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5" name="Shape 95"/>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838200" y="365125"/>
            <a:ext cx="10515600" cy="13257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98" name="Shape 98"/>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9" name="Shape 99"/>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0" name="Shape 100"/>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01"/>
        <p:cNvGrpSpPr/>
        <p:nvPr/>
      </p:nvGrpSpPr>
      <p:grpSpPr>
        <a:xfrm>
          <a:off x="0" y="0"/>
          <a:ext cx="0" cy="0"/>
          <a:chOff x="0" y="0"/>
          <a:chExt cx="0" cy="0"/>
        </a:xfrm>
      </p:grpSpPr>
      <p:sp>
        <p:nvSpPr>
          <p:cNvPr id="102" name="Shape 102"/>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4" name="Shape 104"/>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15600" y="2867800"/>
            <a:ext cx="11360700" cy="1122300"/>
          </a:xfrm>
          <a:prstGeom prst="rect">
            <a:avLst/>
          </a:prstGeom>
        </p:spPr>
        <p:txBody>
          <a:bodyPr lIns="121900" tIns="121900" rIns="121900" bIns="121900" anchor="ctr" anchorCtr="0"/>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a:endParaRPr/>
          </a:p>
        </p:txBody>
      </p:sp>
      <p:sp>
        <p:nvSpPr>
          <p:cNvPr id="15" name="Shape 15"/>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839787" y="457200"/>
            <a:ext cx="3932100" cy="1600200"/>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07" name="Shape 107"/>
          <p:cNvSpPr txBox="1">
            <a:spLocks noGrp="1"/>
          </p:cNvSpPr>
          <p:nvPr>
            <p:ph type="body" idx="1"/>
          </p:nvPr>
        </p:nvSpPr>
        <p:spPr>
          <a:xfrm>
            <a:off x="5183187" y="987425"/>
            <a:ext cx="6172200" cy="4873500"/>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8" name="Shape 108"/>
          <p:cNvSpPr txBox="1">
            <a:spLocks noGrp="1"/>
          </p:cNvSpPr>
          <p:nvPr>
            <p:ph type="body" idx="2"/>
          </p:nvPr>
        </p:nvSpPr>
        <p:spPr>
          <a:xfrm>
            <a:off x="839787" y="2057400"/>
            <a:ext cx="3932100" cy="3811500"/>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839787" y="457200"/>
            <a:ext cx="3932100" cy="1600200"/>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14" name="Shape 114"/>
          <p:cNvSpPr>
            <a:spLocks noGrp="1"/>
          </p:cNvSpPr>
          <p:nvPr>
            <p:ph type="pic" idx="2"/>
          </p:nvPr>
        </p:nvSpPr>
        <p:spPr>
          <a:xfrm>
            <a:off x="5183187" y="987425"/>
            <a:ext cx="6172200" cy="4873500"/>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15" name="Shape 115"/>
          <p:cNvSpPr txBox="1">
            <a:spLocks noGrp="1"/>
          </p:cNvSpPr>
          <p:nvPr>
            <p:ph type="body" idx="1"/>
          </p:nvPr>
        </p:nvSpPr>
        <p:spPr>
          <a:xfrm>
            <a:off x="839787" y="2057400"/>
            <a:ext cx="3932100" cy="3811500"/>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838200" y="365125"/>
            <a:ext cx="10515600" cy="13257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21" name="Shape 121"/>
          <p:cNvSpPr txBox="1">
            <a:spLocks noGrp="1"/>
          </p:cNvSpPr>
          <p:nvPr>
            <p:ph type="body" idx="1"/>
          </p:nvPr>
        </p:nvSpPr>
        <p:spPr>
          <a:xfrm rot="5400000">
            <a:off x="3920400" y="-1256575"/>
            <a:ext cx="4351200" cy="105156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rot="5400000">
            <a:off x="7133400" y="1956625"/>
            <a:ext cx="5811900" cy="26289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27" name="Shape 127"/>
          <p:cNvSpPr txBox="1">
            <a:spLocks noGrp="1"/>
          </p:cNvSpPr>
          <p:nvPr>
            <p:ph type="body" idx="1"/>
          </p:nvPr>
        </p:nvSpPr>
        <p:spPr>
          <a:xfrm rot="5400000">
            <a:off x="1799400" y="-596075"/>
            <a:ext cx="5811900" cy="77343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8" name="Shape 128"/>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9" name="Shape 129"/>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0" name="Shape 130"/>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37"/>
        <p:cNvGrpSpPr/>
        <p:nvPr/>
      </p:nvGrpSpPr>
      <p:grpSpPr>
        <a:xfrm>
          <a:off x="0" y="0"/>
          <a:ext cx="0" cy="0"/>
          <a:chOff x="0" y="0"/>
          <a:chExt cx="0" cy="0"/>
        </a:xfrm>
      </p:grpSpPr>
      <p:sp>
        <p:nvSpPr>
          <p:cNvPr id="138" name="Shape 138"/>
          <p:cNvSpPr txBox="1">
            <a:spLocks noGrp="1"/>
          </p:cNvSpPr>
          <p:nvPr>
            <p:ph type="ctrTitle"/>
          </p:nvPr>
        </p:nvSpPr>
        <p:spPr>
          <a:xfrm>
            <a:off x="914400" y="2130425"/>
            <a:ext cx="10363200" cy="1470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39" name="Shape 139"/>
          <p:cNvSpPr txBox="1">
            <a:spLocks noGrp="1"/>
          </p:cNvSpPr>
          <p:nvPr>
            <p:ph type="subTitle" idx="1"/>
          </p:nvPr>
        </p:nvSpPr>
        <p:spPr>
          <a:xfrm>
            <a:off x="1828800" y="3886200"/>
            <a:ext cx="8534400"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40" name="Shape 140"/>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1" name="Shape 141"/>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2" name="Shape 142"/>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45" name="Shape 145"/>
          <p:cNvSpPr txBox="1">
            <a:spLocks noGrp="1"/>
          </p:cNvSpPr>
          <p:nvPr>
            <p:ph type="body" idx="1"/>
          </p:nvPr>
        </p:nvSpPr>
        <p:spPr>
          <a:xfrm>
            <a:off x="609600" y="1600200"/>
            <a:ext cx="10972800" cy="45261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6" name="Shape 146"/>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7" name="Shape 147"/>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8" name="Shape 148"/>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963083" y="4406900"/>
            <a:ext cx="10363200" cy="1362000"/>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51" name="Shape 151"/>
          <p:cNvSpPr txBox="1">
            <a:spLocks noGrp="1"/>
          </p:cNvSpPr>
          <p:nvPr>
            <p:ph type="body" idx="1"/>
          </p:nvPr>
        </p:nvSpPr>
        <p:spPr>
          <a:xfrm>
            <a:off x="963083" y="2906713"/>
            <a:ext cx="10363200" cy="1500300"/>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52" name="Shape 152"/>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3" name="Shape 153"/>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4" name="Shape 154"/>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57" name="Shape 157"/>
          <p:cNvSpPr txBox="1">
            <a:spLocks noGrp="1"/>
          </p:cNvSpPr>
          <p:nvPr>
            <p:ph type="body" idx="1"/>
          </p:nvPr>
        </p:nvSpPr>
        <p:spPr>
          <a:xfrm>
            <a:off x="609600" y="1600200"/>
            <a:ext cx="5384700" cy="4526100"/>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58" name="Shape 158"/>
          <p:cNvSpPr txBox="1">
            <a:spLocks noGrp="1"/>
          </p:cNvSpPr>
          <p:nvPr>
            <p:ph type="body" idx="2"/>
          </p:nvPr>
        </p:nvSpPr>
        <p:spPr>
          <a:xfrm>
            <a:off x="6197600" y="1600200"/>
            <a:ext cx="5384700" cy="4526100"/>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59" name="Shape 159"/>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60" name="Shape 160"/>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61" name="Shape 161"/>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64" name="Shape 164"/>
          <p:cNvSpPr txBox="1">
            <a:spLocks noGrp="1"/>
          </p:cNvSpPr>
          <p:nvPr>
            <p:ph type="body" idx="1"/>
          </p:nvPr>
        </p:nvSpPr>
        <p:spPr>
          <a:xfrm>
            <a:off x="609600" y="1535112"/>
            <a:ext cx="5386800" cy="639899"/>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65" name="Shape 165"/>
          <p:cNvSpPr txBox="1">
            <a:spLocks noGrp="1"/>
          </p:cNvSpPr>
          <p:nvPr>
            <p:ph type="body" idx="2"/>
          </p:nvPr>
        </p:nvSpPr>
        <p:spPr>
          <a:xfrm>
            <a:off x="609600" y="2174875"/>
            <a:ext cx="5386800" cy="3951300"/>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66" name="Shape 166"/>
          <p:cNvSpPr txBox="1">
            <a:spLocks noGrp="1"/>
          </p:cNvSpPr>
          <p:nvPr>
            <p:ph type="body" idx="3"/>
          </p:nvPr>
        </p:nvSpPr>
        <p:spPr>
          <a:xfrm>
            <a:off x="6193366" y="1535112"/>
            <a:ext cx="5389200" cy="639899"/>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67" name="Shape 167"/>
          <p:cNvSpPr txBox="1">
            <a:spLocks noGrp="1"/>
          </p:cNvSpPr>
          <p:nvPr>
            <p:ph type="body" idx="4"/>
          </p:nvPr>
        </p:nvSpPr>
        <p:spPr>
          <a:xfrm>
            <a:off x="6193366" y="2174875"/>
            <a:ext cx="5389200" cy="3951300"/>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68" name="Shape 168"/>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69" name="Shape 169"/>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70" name="Shape 170"/>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71"/>
        <p:cNvGrpSpPr/>
        <p:nvPr/>
      </p:nvGrpSpPr>
      <p:grpSpPr>
        <a:xfrm>
          <a:off x="0" y="0"/>
          <a:ext cx="0" cy="0"/>
          <a:chOff x="0" y="0"/>
          <a:chExt cx="0" cy="0"/>
        </a:xfrm>
      </p:grpSpPr>
      <p:sp>
        <p:nvSpPr>
          <p:cNvPr id="172" name="Shape 172"/>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73" name="Shape 173"/>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74" name="Shape 174"/>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75" name="Shape 175"/>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15600" y="593366"/>
            <a:ext cx="11360700" cy="763500"/>
          </a:xfrm>
          <a:prstGeom prst="rect">
            <a:avLst/>
          </a:prstGeom>
        </p:spPr>
        <p:txBody>
          <a:bodyPr lIns="121900" tIns="121900" rIns="121900" bIns="12190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415600" y="1536633"/>
            <a:ext cx="11360700" cy="4555200"/>
          </a:xfrm>
          <a:prstGeom prst="rect">
            <a:avLst/>
          </a:prstGeom>
        </p:spPr>
        <p:txBody>
          <a:bodyPr lIns="121900" tIns="121900" rIns="121900" bIns="12190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76"/>
        <p:cNvGrpSpPr/>
        <p:nvPr/>
      </p:nvGrpSpPr>
      <p:grpSpPr>
        <a:xfrm>
          <a:off x="0" y="0"/>
          <a:ext cx="0" cy="0"/>
          <a:chOff x="0" y="0"/>
          <a:chExt cx="0" cy="0"/>
        </a:xfrm>
      </p:grpSpPr>
      <p:sp>
        <p:nvSpPr>
          <p:cNvPr id="177" name="Shape 177"/>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78" name="Shape 178"/>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79" name="Shape 179"/>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80"/>
        <p:cNvGrpSpPr/>
        <p:nvPr/>
      </p:nvGrpSpPr>
      <p:grpSpPr>
        <a:xfrm>
          <a:off x="0" y="0"/>
          <a:ext cx="0" cy="0"/>
          <a:chOff x="0" y="0"/>
          <a:chExt cx="0" cy="0"/>
        </a:xfrm>
      </p:grpSpPr>
      <p:sp>
        <p:nvSpPr>
          <p:cNvPr id="181" name="Shape 181"/>
          <p:cNvSpPr txBox="1">
            <a:spLocks noGrp="1"/>
          </p:cNvSpPr>
          <p:nvPr>
            <p:ph type="title"/>
          </p:nvPr>
        </p:nvSpPr>
        <p:spPr>
          <a:xfrm>
            <a:off x="609600" y="273050"/>
            <a:ext cx="4011300" cy="1161900"/>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82" name="Shape 182"/>
          <p:cNvSpPr txBox="1">
            <a:spLocks noGrp="1"/>
          </p:cNvSpPr>
          <p:nvPr>
            <p:ph type="body" idx="1"/>
          </p:nvPr>
        </p:nvSpPr>
        <p:spPr>
          <a:xfrm>
            <a:off x="4766733" y="273050"/>
            <a:ext cx="6815700" cy="58530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83" name="Shape 183"/>
          <p:cNvSpPr txBox="1">
            <a:spLocks noGrp="1"/>
          </p:cNvSpPr>
          <p:nvPr>
            <p:ph type="body" idx="2"/>
          </p:nvPr>
        </p:nvSpPr>
        <p:spPr>
          <a:xfrm>
            <a:off x="609600" y="1435100"/>
            <a:ext cx="4011300" cy="4691100"/>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84" name="Shape 184"/>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85" name="Shape 185"/>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86" name="Shape 186"/>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2389717" y="4800600"/>
            <a:ext cx="7315200" cy="566700"/>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89" name="Shape 189"/>
          <p:cNvSpPr>
            <a:spLocks noGrp="1"/>
          </p:cNvSpPr>
          <p:nvPr>
            <p:ph type="pic" idx="2"/>
          </p:nvPr>
        </p:nvSpPr>
        <p:spPr>
          <a:xfrm>
            <a:off x="2389717" y="612775"/>
            <a:ext cx="7315200" cy="41148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90" name="Shape 190"/>
          <p:cNvSpPr txBox="1">
            <a:spLocks noGrp="1"/>
          </p:cNvSpPr>
          <p:nvPr>
            <p:ph type="body" idx="1"/>
          </p:nvPr>
        </p:nvSpPr>
        <p:spPr>
          <a:xfrm>
            <a:off x="2389717" y="5367337"/>
            <a:ext cx="7315200" cy="804900"/>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91" name="Shape 191"/>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2" name="Shape 192"/>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3" name="Shape 193"/>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96" name="Shape 196"/>
          <p:cNvSpPr txBox="1">
            <a:spLocks noGrp="1"/>
          </p:cNvSpPr>
          <p:nvPr>
            <p:ph type="body" idx="1"/>
          </p:nvPr>
        </p:nvSpPr>
        <p:spPr>
          <a:xfrm rot="5400000">
            <a:off x="3832950" y="-1623150"/>
            <a:ext cx="4526100" cy="109728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97" name="Shape 197"/>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8" name="Shape 198"/>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9" name="Shape 199"/>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200"/>
        <p:cNvGrpSpPr/>
        <p:nvPr/>
      </p:nvGrpSpPr>
      <p:grpSpPr>
        <a:xfrm>
          <a:off x="0" y="0"/>
          <a:ext cx="0" cy="0"/>
          <a:chOff x="0" y="0"/>
          <a:chExt cx="0" cy="0"/>
        </a:xfrm>
      </p:grpSpPr>
      <p:sp>
        <p:nvSpPr>
          <p:cNvPr id="201" name="Shape 201"/>
          <p:cNvSpPr txBox="1">
            <a:spLocks noGrp="1"/>
          </p:cNvSpPr>
          <p:nvPr>
            <p:ph type="title"/>
          </p:nvPr>
        </p:nvSpPr>
        <p:spPr>
          <a:xfrm rot="5400000">
            <a:off x="7285050" y="1828787"/>
            <a:ext cx="5851500" cy="27432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202" name="Shape 202"/>
          <p:cNvSpPr txBox="1">
            <a:spLocks noGrp="1"/>
          </p:cNvSpPr>
          <p:nvPr>
            <p:ph type="body" idx="1"/>
          </p:nvPr>
        </p:nvSpPr>
        <p:spPr>
          <a:xfrm rot="5400000">
            <a:off x="1697000" y="-812862"/>
            <a:ext cx="5851500" cy="80265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3" name="Shape 203"/>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4" name="Shape 204"/>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5" name="Shape 205"/>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15600" y="593366"/>
            <a:ext cx="11360700" cy="763500"/>
          </a:xfrm>
          <a:prstGeom prst="rect">
            <a:avLst/>
          </a:prstGeom>
        </p:spPr>
        <p:txBody>
          <a:bodyPr lIns="121900" tIns="121900" rIns="121900" bIns="12190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415600" y="1536633"/>
            <a:ext cx="5333100" cy="4555200"/>
          </a:xfrm>
          <a:prstGeom prst="rect">
            <a:avLst/>
          </a:prstGeom>
        </p:spPr>
        <p:txBody>
          <a:bodyPr lIns="121900" tIns="121900" rIns="121900" bIns="121900" anchor="t" anchorCtr="0"/>
          <a:lstStyle>
            <a:lvl1pPr lvl="0">
              <a:spcBef>
                <a:spcPts val="0"/>
              </a:spcBef>
              <a:buSzPct val="100000"/>
              <a:defRPr sz="19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23" name="Shape 23"/>
          <p:cNvSpPr txBox="1">
            <a:spLocks noGrp="1"/>
          </p:cNvSpPr>
          <p:nvPr>
            <p:ph type="body" idx="2"/>
          </p:nvPr>
        </p:nvSpPr>
        <p:spPr>
          <a:xfrm>
            <a:off x="6443200" y="1536633"/>
            <a:ext cx="5333100" cy="4555200"/>
          </a:xfrm>
          <a:prstGeom prst="rect">
            <a:avLst/>
          </a:prstGeom>
        </p:spPr>
        <p:txBody>
          <a:bodyPr lIns="121900" tIns="121900" rIns="121900" bIns="121900" anchor="t" anchorCtr="0"/>
          <a:lstStyle>
            <a:lvl1pPr lvl="0">
              <a:spcBef>
                <a:spcPts val="0"/>
              </a:spcBef>
              <a:buSzPct val="100000"/>
              <a:defRPr sz="19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24" name="Shape 24"/>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415600" y="593366"/>
            <a:ext cx="11360700" cy="763500"/>
          </a:xfrm>
          <a:prstGeom prst="rect">
            <a:avLst/>
          </a:prstGeom>
        </p:spPr>
        <p:txBody>
          <a:bodyPr lIns="121900" tIns="121900" rIns="121900" bIns="12190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15600" y="740800"/>
            <a:ext cx="3744000" cy="1007700"/>
          </a:xfrm>
          <a:prstGeom prst="rect">
            <a:avLst/>
          </a:prstGeom>
        </p:spPr>
        <p:txBody>
          <a:bodyPr lIns="121900" tIns="121900" rIns="121900" bIns="121900" anchor="b" anchorCtr="0"/>
          <a:lstStyle>
            <a:lvl1pPr lvl="0">
              <a:spcBef>
                <a:spcPts val="0"/>
              </a:spcBef>
              <a:buSzPct val="100000"/>
              <a:defRPr sz="3200"/>
            </a:lvl1pPr>
            <a:lvl2pPr lvl="1">
              <a:spcBef>
                <a:spcPts val="0"/>
              </a:spcBef>
              <a:buSzPct val="100000"/>
              <a:defRPr sz="3200"/>
            </a:lvl2pPr>
            <a:lvl3pPr lvl="2">
              <a:spcBef>
                <a:spcPts val="0"/>
              </a:spcBef>
              <a:buSzPct val="100000"/>
              <a:defRPr sz="3200"/>
            </a:lvl3pPr>
            <a:lvl4pPr lvl="3">
              <a:spcBef>
                <a:spcPts val="0"/>
              </a:spcBef>
              <a:buSzPct val="100000"/>
              <a:defRPr sz="3200"/>
            </a:lvl4pPr>
            <a:lvl5pPr lvl="4">
              <a:spcBef>
                <a:spcPts val="0"/>
              </a:spcBef>
              <a:buSzPct val="100000"/>
              <a:defRPr sz="3200"/>
            </a:lvl5pPr>
            <a:lvl6pPr lvl="5">
              <a:spcBef>
                <a:spcPts val="0"/>
              </a:spcBef>
              <a:buSzPct val="100000"/>
              <a:defRPr sz="3200"/>
            </a:lvl6pPr>
            <a:lvl7pPr lvl="6">
              <a:spcBef>
                <a:spcPts val="0"/>
              </a:spcBef>
              <a:buSzPct val="100000"/>
              <a:defRPr sz="3200"/>
            </a:lvl7pPr>
            <a:lvl8pPr lvl="7">
              <a:spcBef>
                <a:spcPts val="0"/>
              </a:spcBef>
              <a:buSzPct val="100000"/>
              <a:defRPr sz="3200"/>
            </a:lvl8pPr>
            <a:lvl9pPr lvl="8">
              <a:spcBef>
                <a:spcPts val="0"/>
              </a:spcBef>
              <a:buSzPct val="100000"/>
              <a:defRPr sz="3200"/>
            </a:lvl9pPr>
          </a:lstStyle>
          <a:p>
            <a:endParaRPr/>
          </a:p>
        </p:txBody>
      </p:sp>
      <p:sp>
        <p:nvSpPr>
          <p:cNvPr id="30" name="Shape 30"/>
          <p:cNvSpPr txBox="1">
            <a:spLocks noGrp="1"/>
          </p:cNvSpPr>
          <p:nvPr>
            <p:ph type="body" idx="1"/>
          </p:nvPr>
        </p:nvSpPr>
        <p:spPr>
          <a:xfrm>
            <a:off x="415600" y="1852800"/>
            <a:ext cx="3744000" cy="4239300"/>
          </a:xfrm>
          <a:prstGeom prst="rect">
            <a:avLst/>
          </a:prstGeom>
        </p:spPr>
        <p:txBody>
          <a:bodyPr lIns="121900" tIns="121900" rIns="121900" bIns="121900" anchor="t" anchorCtr="0"/>
          <a:lstStyle>
            <a:lvl1pPr lvl="0">
              <a:spcBef>
                <a:spcPts val="0"/>
              </a:spcBef>
              <a:buSzPct val="100000"/>
              <a:defRPr sz="16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31" name="Shape 31"/>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653666" y="600200"/>
            <a:ext cx="8490300" cy="5454300"/>
          </a:xfrm>
          <a:prstGeom prst="rect">
            <a:avLst/>
          </a:prstGeom>
        </p:spPr>
        <p:txBody>
          <a:bodyPr lIns="121900" tIns="121900" rIns="121900" bIns="121900" anchor="ctr" anchorCtr="0"/>
          <a:lstStyle>
            <a:lvl1pPr lvl="0">
              <a:spcBef>
                <a:spcPts val="0"/>
              </a:spcBef>
              <a:buSzPct val="100000"/>
              <a:defRPr sz="6400"/>
            </a:lvl1pPr>
            <a:lvl2pPr lvl="1">
              <a:spcBef>
                <a:spcPts val="0"/>
              </a:spcBef>
              <a:buSzPct val="100000"/>
              <a:defRPr sz="6400"/>
            </a:lvl2pPr>
            <a:lvl3pPr lvl="2">
              <a:spcBef>
                <a:spcPts val="0"/>
              </a:spcBef>
              <a:buSzPct val="100000"/>
              <a:defRPr sz="6400"/>
            </a:lvl3pPr>
            <a:lvl4pPr lvl="3">
              <a:spcBef>
                <a:spcPts val="0"/>
              </a:spcBef>
              <a:buSzPct val="100000"/>
              <a:defRPr sz="6400"/>
            </a:lvl4pPr>
            <a:lvl5pPr lvl="4">
              <a:spcBef>
                <a:spcPts val="0"/>
              </a:spcBef>
              <a:buSzPct val="100000"/>
              <a:defRPr sz="6400"/>
            </a:lvl5pPr>
            <a:lvl6pPr lvl="5">
              <a:spcBef>
                <a:spcPts val="0"/>
              </a:spcBef>
              <a:buSzPct val="100000"/>
              <a:defRPr sz="6400"/>
            </a:lvl6pPr>
            <a:lvl7pPr lvl="6">
              <a:spcBef>
                <a:spcPts val="0"/>
              </a:spcBef>
              <a:buSzPct val="100000"/>
              <a:defRPr sz="6400"/>
            </a:lvl7pPr>
            <a:lvl8pPr lvl="7">
              <a:spcBef>
                <a:spcPts val="0"/>
              </a:spcBef>
              <a:buSzPct val="100000"/>
              <a:defRPr sz="6400"/>
            </a:lvl8pPr>
            <a:lvl9pPr lvl="8">
              <a:spcBef>
                <a:spcPts val="0"/>
              </a:spcBef>
              <a:buSzPct val="100000"/>
              <a:defRPr sz="6400"/>
            </a:lvl9pPr>
          </a:lstStyle>
          <a:p>
            <a:endParaRPr/>
          </a:p>
        </p:txBody>
      </p:sp>
      <p:sp>
        <p:nvSpPr>
          <p:cNvPr id="34" name="Shape 34"/>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6096000" y="-166"/>
            <a:ext cx="6096000" cy="6858000"/>
          </a:xfrm>
          <a:prstGeom prst="rect">
            <a:avLst/>
          </a:prstGeom>
          <a:solidFill>
            <a:schemeClr val="lt2"/>
          </a:solidFill>
          <a:ln>
            <a:noFill/>
          </a:ln>
        </p:spPr>
        <p:txBody>
          <a:bodyPr lIns="121900" tIns="121900" rIns="121900" bIns="121900" anchor="ctr" anchorCtr="0">
            <a:noAutofit/>
          </a:bodyPr>
          <a:lstStyle/>
          <a:p>
            <a:pPr lvl="0">
              <a:spcBef>
                <a:spcPts val="0"/>
              </a:spcBef>
              <a:buNone/>
            </a:pPr>
            <a:endParaRPr/>
          </a:p>
        </p:txBody>
      </p:sp>
      <p:sp>
        <p:nvSpPr>
          <p:cNvPr id="37" name="Shape 37"/>
          <p:cNvSpPr txBox="1">
            <a:spLocks noGrp="1"/>
          </p:cNvSpPr>
          <p:nvPr>
            <p:ph type="title"/>
          </p:nvPr>
        </p:nvSpPr>
        <p:spPr>
          <a:xfrm>
            <a:off x="354000" y="1644233"/>
            <a:ext cx="5393700" cy="1976400"/>
          </a:xfrm>
          <a:prstGeom prst="rect">
            <a:avLst/>
          </a:prstGeom>
        </p:spPr>
        <p:txBody>
          <a:bodyPr lIns="121900" tIns="121900" rIns="121900" bIns="121900" anchor="b" anchorCtr="0"/>
          <a:lstStyle>
            <a:lvl1pPr lvl="0" algn="ctr">
              <a:spcBef>
                <a:spcPts val="0"/>
              </a:spcBef>
              <a:buSzPct val="100000"/>
              <a:defRPr sz="5600"/>
            </a:lvl1pPr>
            <a:lvl2pPr lvl="1" algn="ctr">
              <a:spcBef>
                <a:spcPts val="0"/>
              </a:spcBef>
              <a:buSzPct val="100000"/>
              <a:defRPr sz="5600"/>
            </a:lvl2pPr>
            <a:lvl3pPr lvl="2" algn="ctr">
              <a:spcBef>
                <a:spcPts val="0"/>
              </a:spcBef>
              <a:buSzPct val="100000"/>
              <a:defRPr sz="5600"/>
            </a:lvl3pPr>
            <a:lvl4pPr lvl="3" algn="ctr">
              <a:spcBef>
                <a:spcPts val="0"/>
              </a:spcBef>
              <a:buSzPct val="100000"/>
              <a:defRPr sz="5600"/>
            </a:lvl4pPr>
            <a:lvl5pPr lvl="4" algn="ctr">
              <a:spcBef>
                <a:spcPts val="0"/>
              </a:spcBef>
              <a:buSzPct val="100000"/>
              <a:defRPr sz="5600"/>
            </a:lvl5pPr>
            <a:lvl6pPr lvl="5" algn="ctr">
              <a:spcBef>
                <a:spcPts val="0"/>
              </a:spcBef>
              <a:buSzPct val="100000"/>
              <a:defRPr sz="5600"/>
            </a:lvl6pPr>
            <a:lvl7pPr lvl="6" algn="ctr">
              <a:spcBef>
                <a:spcPts val="0"/>
              </a:spcBef>
              <a:buSzPct val="100000"/>
              <a:defRPr sz="5600"/>
            </a:lvl7pPr>
            <a:lvl8pPr lvl="7" algn="ctr">
              <a:spcBef>
                <a:spcPts val="0"/>
              </a:spcBef>
              <a:buSzPct val="100000"/>
              <a:defRPr sz="5600"/>
            </a:lvl8pPr>
            <a:lvl9pPr lvl="8" algn="ctr">
              <a:spcBef>
                <a:spcPts val="0"/>
              </a:spcBef>
              <a:buSzPct val="100000"/>
              <a:defRPr sz="5600"/>
            </a:lvl9pPr>
          </a:lstStyle>
          <a:p>
            <a:endParaRPr/>
          </a:p>
        </p:txBody>
      </p:sp>
      <p:sp>
        <p:nvSpPr>
          <p:cNvPr id="38" name="Shape 38"/>
          <p:cNvSpPr txBox="1">
            <a:spLocks noGrp="1"/>
          </p:cNvSpPr>
          <p:nvPr>
            <p:ph type="subTitle" idx="1"/>
          </p:nvPr>
        </p:nvSpPr>
        <p:spPr>
          <a:xfrm>
            <a:off x="354000" y="3737433"/>
            <a:ext cx="5393700" cy="1646700"/>
          </a:xfrm>
          <a:prstGeom prst="rect">
            <a:avLst/>
          </a:prstGeom>
        </p:spPr>
        <p:txBody>
          <a:bodyPr lIns="121900" tIns="121900" rIns="121900" bIns="121900"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39" name="Shape 39"/>
          <p:cNvSpPr txBox="1">
            <a:spLocks noGrp="1"/>
          </p:cNvSpPr>
          <p:nvPr>
            <p:ph type="body" idx="2"/>
          </p:nvPr>
        </p:nvSpPr>
        <p:spPr>
          <a:xfrm>
            <a:off x="6586000" y="965433"/>
            <a:ext cx="5115900" cy="4926900"/>
          </a:xfrm>
          <a:prstGeom prst="rect">
            <a:avLst/>
          </a:prstGeom>
        </p:spPr>
        <p:txBody>
          <a:bodyPr lIns="121900" tIns="121900" rIns="121900" bIns="121900"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415600" y="5640766"/>
            <a:ext cx="7998300" cy="806700"/>
          </a:xfrm>
          <a:prstGeom prst="rect">
            <a:avLst/>
          </a:prstGeom>
        </p:spPr>
        <p:txBody>
          <a:bodyPr lIns="121900" tIns="121900" rIns="121900" bIns="121900"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11296610" y="6217622"/>
            <a:ext cx="731700" cy="524700"/>
          </a:xfrm>
          <a:prstGeom prst="rect">
            <a:avLst/>
          </a:prstGeom>
        </p:spPr>
        <p:txBody>
          <a:bodyPr lIns="121900" tIns="121900" rIns="121900" bIns="121900"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15600" y="593366"/>
            <a:ext cx="11360700" cy="763500"/>
          </a:xfrm>
          <a:prstGeom prst="rect">
            <a:avLst/>
          </a:prstGeom>
          <a:noFill/>
          <a:ln>
            <a:noFill/>
          </a:ln>
        </p:spPr>
        <p:txBody>
          <a:bodyPr lIns="121900" tIns="121900" rIns="121900" bIns="121900" anchor="t" anchorCtr="0"/>
          <a:lstStyle>
            <a:lvl1pPr lvl="0">
              <a:spcBef>
                <a:spcPts val="0"/>
              </a:spcBef>
              <a:buClr>
                <a:schemeClr val="dk1"/>
              </a:buClr>
              <a:buSzPct val="100000"/>
              <a:buNone/>
              <a:defRPr sz="3700">
                <a:solidFill>
                  <a:schemeClr val="dk1"/>
                </a:solidFill>
              </a:defRPr>
            </a:lvl1pPr>
            <a:lvl2pPr lvl="1">
              <a:spcBef>
                <a:spcPts val="0"/>
              </a:spcBef>
              <a:buClr>
                <a:schemeClr val="dk1"/>
              </a:buClr>
              <a:buSzPct val="100000"/>
              <a:buNone/>
              <a:defRPr sz="3700">
                <a:solidFill>
                  <a:schemeClr val="dk1"/>
                </a:solidFill>
              </a:defRPr>
            </a:lvl2pPr>
            <a:lvl3pPr lvl="2">
              <a:spcBef>
                <a:spcPts val="0"/>
              </a:spcBef>
              <a:buClr>
                <a:schemeClr val="dk1"/>
              </a:buClr>
              <a:buSzPct val="100000"/>
              <a:buNone/>
              <a:defRPr sz="3700">
                <a:solidFill>
                  <a:schemeClr val="dk1"/>
                </a:solidFill>
              </a:defRPr>
            </a:lvl3pPr>
            <a:lvl4pPr lvl="3">
              <a:spcBef>
                <a:spcPts val="0"/>
              </a:spcBef>
              <a:buClr>
                <a:schemeClr val="dk1"/>
              </a:buClr>
              <a:buSzPct val="100000"/>
              <a:buNone/>
              <a:defRPr sz="3700">
                <a:solidFill>
                  <a:schemeClr val="dk1"/>
                </a:solidFill>
              </a:defRPr>
            </a:lvl4pPr>
            <a:lvl5pPr lvl="4">
              <a:spcBef>
                <a:spcPts val="0"/>
              </a:spcBef>
              <a:buClr>
                <a:schemeClr val="dk1"/>
              </a:buClr>
              <a:buSzPct val="100000"/>
              <a:buNone/>
              <a:defRPr sz="3700">
                <a:solidFill>
                  <a:schemeClr val="dk1"/>
                </a:solidFill>
              </a:defRPr>
            </a:lvl5pPr>
            <a:lvl6pPr lvl="5">
              <a:spcBef>
                <a:spcPts val="0"/>
              </a:spcBef>
              <a:buClr>
                <a:schemeClr val="dk1"/>
              </a:buClr>
              <a:buSzPct val="100000"/>
              <a:buNone/>
              <a:defRPr sz="3700">
                <a:solidFill>
                  <a:schemeClr val="dk1"/>
                </a:solidFill>
              </a:defRPr>
            </a:lvl6pPr>
            <a:lvl7pPr lvl="6">
              <a:spcBef>
                <a:spcPts val="0"/>
              </a:spcBef>
              <a:buClr>
                <a:schemeClr val="dk1"/>
              </a:buClr>
              <a:buSzPct val="100000"/>
              <a:buNone/>
              <a:defRPr sz="3700">
                <a:solidFill>
                  <a:schemeClr val="dk1"/>
                </a:solidFill>
              </a:defRPr>
            </a:lvl7pPr>
            <a:lvl8pPr lvl="7">
              <a:spcBef>
                <a:spcPts val="0"/>
              </a:spcBef>
              <a:buClr>
                <a:schemeClr val="dk1"/>
              </a:buClr>
              <a:buSzPct val="100000"/>
              <a:buNone/>
              <a:defRPr sz="3700">
                <a:solidFill>
                  <a:schemeClr val="dk1"/>
                </a:solidFill>
              </a:defRPr>
            </a:lvl8pPr>
            <a:lvl9pPr lvl="8">
              <a:spcBef>
                <a:spcPts val="0"/>
              </a:spcBef>
              <a:buClr>
                <a:schemeClr val="dk1"/>
              </a:buClr>
              <a:buSzPct val="100000"/>
              <a:buNone/>
              <a:defRPr sz="3700">
                <a:solidFill>
                  <a:schemeClr val="dk1"/>
                </a:solidFill>
              </a:defRPr>
            </a:lvl9pPr>
          </a:lstStyle>
          <a:p>
            <a:endParaRPr/>
          </a:p>
        </p:txBody>
      </p:sp>
      <p:sp>
        <p:nvSpPr>
          <p:cNvPr id="7" name="Shape 7"/>
          <p:cNvSpPr txBox="1">
            <a:spLocks noGrp="1"/>
          </p:cNvSpPr>
          <p:nvPr>
            <p:ph type="body" idx="1"/>
          </p:nvPr>
        </p:nvSpPr>
        <p:spPr>
          <a:xfrm>
            <a:off x="415600" y="1536633"/>
            <a:ext cx="11360700" cy="4555200"/>
          </a:xfrm>
          <a:prstGeom prst="rect">
            <a:avLst/>
          </a:prstGeom>
          <a:noFill/>
          <a:ln>
            <a:noFill/>
          </a:ln>
        </p:spPr>
        <p:txBody>
          <a:bodyPr lIns="121900" tIns="121900" rIns="121900" bIns="121900" anchor="t" anchorCtr="0"/>
          <a:lstStyle>
            <a:lvl1pPr lvl="0">
              <a:lnSpc>
                <a:spcPct val="115000"/>
              </a:lnSpc>
              <a:spcBef>
                <a:spcPts val="0"/>
              </a:spcBef>
              <a:spcAft>
                <a:spcPts val="2100"/>
              </a:spcAft>
              <a:buClr>
                <a:schemeClr val="dk2"/>
              </a:buClr>
              <a:buSzPct val="100000"/>
              <a:defRPr sz="2400">
                <a:solidFill>
                  <a:schemeClr val="dk2"/>
                </a:solidFill>
              </a:defRPr>
            </a:lvl1pPr>
            <a:lvl2pPr lvl="1">
              <a:lnSpc>
                <a:spcPct val="115000"/>
              </a:lnSpc>
              <a:spcBef>
                <a:spcPts val="0"/>
              </a:spcBef>
              <a:spcAft>
                <a:spcPts val="2100"/>
              </a:spcAft>
              <a:buClr>
                <a:schemeClr val="dk2"/>
              </a:buClr>
              <a:buSzPct val="100000"/>
              <a:defRPr sz="1900">
                <a:solidFill>
                  <a:schemeClr val="dk2"/>
                </a:solidFill>
              </a:defRPr>
            </a:lvl2pPr>
            <a:lvl3pPr lvl="2">
              <a:lnSpc>
                <a:spcPct val="115000"/>
              </a:lnSpc>
              <a:spcBef>
                <a:spcPts val="0"/>
              </a:spcBef>
              <a:spcAft>
                <a:spcPts val="2100"/>
              </a:spcAft>
              <a:buClr>
                <a:schemeClr val="dk2"/>
              </a:buClr>
              <a:buSzPct val="100000"/>
              <a:defRPr sz="1900">
                <a:solidFill>
                  <a:schemeClr val="dk2"/>
                </a:solidFill>
              </a:defRPr>
            </a:lvl3pPr>
            <a:lvl4pPr lvl="3">
              <a:lnSpc>
                <a:spcPct val="115000"/>
              </a:lnSpc>
              <a:spcBef>
                <a:spcPts val="0"/>
              </a:spcBef>
              <a:spcAft>
                <a:spcPts val="2100"/>
              </a:spcAft>
              <a:buClr>
                <a:schemeClr val="dk2"/>
              </a:buClr>
              <a:buSzPct val="100000"/>
              <a:defRPr sz="1900">
                <a:solidFill>
                  <a:schemeClr val="dk2"/>
                </a:solidFill>
              </a:defRPr>
            </a:lvl4pPr>
            <a:lvl5pPr lvl="4">
              <a:lnSpc>
                <a:spcPct val="115000"/>
              </a:lnSpc>
              <a:spcBef>
                <a:spcPts val="0"/>
              </a:spcBef>
              <a:spcAft>
                <a:spcPts val="2100"/>
              </a:spcAft>
              <a:buClr>
                <a:schemeClr val="dk2"/>
              </a:buClr>
              <a:buSzPct val="100000"/>
              <a:defRPr sz="1900">
                <a:solidFill>
                  <a:schemeClr val="dk2"/>
                </a:solidFill>
              </a:defRPr>
            </a:lvl5pPr>
            <a:lvl6pPr lvl="5">
              <a:lnSpc>
                <a:spcPct val="115000"/>
              </a:lnSpc>
              <a:spcBef>
                <a:spcPts val="0"/>
              </a:spcBef>
              <a:spcAft>
                <a:spcPts val="2100"/>
              </a:spcAft>
              <a:buClr>
                <a:schemeClr val="dk2"/>
              </a:buClr>
              <a:buSzPct val="100000"/>
              <a:defRPr sz="1900">
                <a:solidFill>
                  <a:schemeClr val="dk2"/>
                </a:solidFill>
              </a:defRPr>
            </a:lvl6pPr>
            <a:lvl7pPr lvl="6">
              <a:lnSpc>
                <a:spcPct val="115000"/>
              </a:lnSpc>
              <a:spcBef>
                <a:spcPts val="0"/>
              </a:spcBef>
              <a:spcAft>
                <a:spcPts val="2100"/>
              </a:spcAft>
              <a:buClr>
                <a:schemeClr val="dk2"/>
              </a:buClr>
              <a:buSzPct val="100000"/>
              <a:defRPr sz="1900">
                <a:solidFill>
                  <a:schemeClr val="dk2"/>
                </a:solidFill>
              </a:defRPr>
            </a:lvl7pPr>
            <a:lvl8pPr lvl="7">
              <a:lnSpc>
                <a:spcPct val="115000"/>
              </a:lnSpc>
              <a:spcBef>
                <a:spcPts val="0"/>
              </a:spcBef>
              <a:spcAft>
                <a:spcPts val="2100"/>
              </a:spcAft>
              <a:buClr>
                <a:schemeClr val="dk2"/>
              </a:buClr>
              <a:buSzPct val="100000"/>
              <a:defRPr sz="1900">
                <a:solidFill>
                  <a:schemeClr val="dk2"/>
                </a:solidFill>
              </a:defRPr>
            </a:lvl8pPr>
            <a:lvl9pPr lvl="8">
              <a:lnSpc>
                <a:spcPct val="115000"/>
              </a:lnSpc>
              <a:spcBef>
                <a:spcPts val="0"/>
              </a:spcBef>
              <a:spcAft>
                <a:spcPts val="2100"/>
              </a:spcAft>
              <a:buClr>
                <a:schemeClr val="dk2"/>
              </a:buClr>
              <a:buSzPct val="100000"/>
              <a:defRPr sz="1900">
                <a:solidFill>
                  <a:schemeClr val="dk2"/>
                </a:solidFill>
              </a:defRPr>
            </a:lvl9pPr>
          </a:lstStyle>
          <a:p>
            <a:endParaRPr/>
          </a:p>
        </p:txBody>
      </p:sp>
      <p:sp>
        <p:nvSpPr>
          <p:cNvPr id="8" name="Shape 8"/>
          <p:cNvSpPr txBox="1">
            <a:spLocks noGrp="1"/>
          </p:cNvSpPr>
          <p:nvPr>
            <p:ph type="sldNum" idx="12"/>
          </p:nvPr>
        </p:nvSpPr>
        <p:spPr>
          <a:xfrm>
            <a:off x="11296610" y="6217622"/>
            <a:ext cx="731700" cy="524700"/>
          </a:xfrm>
          <a:prstGeom prst="rect">
            <a:avLst/>
          </a:prstGeom>
          <a:noFill/>
          <a:ln>
            <a:noFill/>
          </a:ln>
        </p:spPr>
        <p:txBody>
          <a:bodyPr lIns="121900" tIns="121900" rIns="121900" bIns="121900" anchor="ctr" anchorCtr="0">
            <a:noAutofit/>
          </a:bodyPr>
          <a:lstStyle/>
          <a:p>
            <a:pPr lvl="0" algn="r">
              <a:spcBef>
                <a:spcPts val="0"/>
              </a:spcBef>
              <a:buNone/>
            </a:pPr>
            <a:fld id="{00000000-1234-1234-1234-123412341234}" type="slidenum">
              <a:rPr lang="en-US" sz="1300">
                <a:solidFill>
                  <a:schemeClr val="dk2"/>
                </a:solidFill>
              </a:rPr>
              <a:t>‹#›</a:t>
            </a:fld>
            <a:endParaRPr lang="en-US" sz="13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838200" y="365125"/>
            <a:ext cx="10515600" cy="1325700"/>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58" name="Shape 58"/>
          <p:cNvSpPr txBox="1">
            <a:spLocks noGrp="1"/>
          </p:cNvSpPr>
          <p:nvPr>
            <p:ph type="body" idx="1"/>
          </p:nvPr>
        </p:nvSpPr>
        <p:spPr>
          <a:xfrm>
            <a:off x="838200" y="1825625"/>
            <a:ext cx="10515600" cy="43512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dt" idx="10"/>
          </p:nvPr>
        </p:nvSpPr>
        <p:spPr>
          <a:xfrm>
            <a:off x="838200" y="6356350"/>
            <a:ext cx="27432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ftr" idx="11"/>
          </p:nvPr>
        </p:nvSpPr>
        <p:spPr>
          <a:xfrm>
            <a:off x="4038600" y="6356350"/>
            <a:ext cx="41148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8610600" y="6356350"/>
            <a:ext cx="27432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33" name="Shape 133"/>
          <p:cNvSpPr txBox="1">
            <a:spLocks noGrp="1"/>
          </p:cNvSpPr>
          <p:nvPr>
            <p:ph type="body" idx="1"/>
          </p:nvPr>
        </p:nvSpPr>
        <p:spPr>
          <a:xfrm>
            <a:off x="609600" y="1600200"/>
            <a:ext cx="10972800" cy="45261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4" name="Shape 134"/>
          <p:cNvSpPr txBox="1">
            <a:spLocks noGrp="1"/>
          </p:cNvSpPr>
          <p:nvPr>
            <p:ph type="dt" idx="10"/>
          </p:nvPr>
        </p:nvSpPr>
        <p:spPr>
          <a:xfrm>
            <a:off x="609600" y="6356350"/>
            <a:ext cx="2844900" cy="3651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5" name="Shape 135"/>
          <p:cNvSpPr txBox="1">
            <a:spLocks noGrp="1"/>
          </p:cNvSpPr>
          <p:nvPr>
            <p:ph type="ftr" idx="11"/>
          </p:nvPr>
        </p:nvSpPr>
        <p:spPr>
          <a:xfrm>
            <a:off x="4165600" y="6356350"/>
            <a:ext cx="3860700" cy="3651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6" name="Shape 136"/>
          <p:cNvSpPr txBox="1">
            <a:spLocks noGrp="1"/>
          </p:cNvSpPr>
          <p:nvPr>
            <p:ph type="sldNum" idx="12"/>
          </p:nvPr>
        </p:nvSpPr>
        <p:spPr>
          <a:xfrm>
            <a:off x="8737600" y="6356350"/>
            <a:ext cx="28449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join.me/faith4immigra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tel:(202)%20602-1295"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ww.theatlantic.com/international/archive/2015/10/syrian-refugees-resettlement-us/411178/"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hyperlink" Target="https://tcf.org/content/report/why-america-could-and-should-admit-more-syrian-refugee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hyperlink" Target="http://www.detentionwatchnetwork.org/"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hyperlink" Target="mailto:dcendejas@detentionwatchnetwork.org"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5.xml"/><Relationship Id="rId1" Type="http://schemas.openxmlformats.org/officeDocument/2006/relationships/slideLayout" Target="../slideLayouts/slideLayout25.xml"/><Relationship Id="rId4" Type="http://schemas.openxmlformats.org/officeDocument/2006/relationships/image" Target="../media/image18.jp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3" Type="http://schemas.openxmlformats.org/officeDocument/2006/relationships/hyperlink" Target="http://interfaithimmigration.org/neighbor" TargetMode="External"/><Relationship Id="rId2" Type="http://schemas.openxmlformats.org/officeDocument/2006/relationships/notesSlide" Target="../notesSlides/notesSlide29.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3" Type="http://schemas.openxmlformats.org/officeDocument/2006/relationships/hyperlink" Target="http://interfaithimmigration.org/neighbor" TargetMode="External"/><Relationship Id="rId2" Type="http://schemas.openxmlformats.org/officeDocument/2006/relationships/notesSlide" Target="../notesSlides/notesSlide33.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3" Type="http://schemas.openxmlformats.org/officeDocument/2006/relationships/hyperlink" Target="http://www.townhallproject.com/" TargetMode="External"/><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3" Type="http://schemas.openxmlformats.org/officeDocument/2006/relationships/hyperlink" Target="mailto:Interfaith_Immigration@yahoogroups.com" TargetMode="External"/><Relationship Id="rId2" Type="http://schemas.openxmlformats.org/officeDocument/2006/relationships/notesSlide" Target="../notesSlides/notesSlide35.xml"/><Relationship Id="rId1" Type="http://schemas.openxmlformats.org/officeDocument/2006/relationships/slideLayout" Target="../slideLayouts/slideLayout25.xml"/><Relationship Id="rId5" Type="http://schemas.openxmlformats.org/officeDocument/2006/relationships/hyperlink" Target="http://cqrcengage.com/fcnl/action" TargetMode="External"/><Relationship Id="rId4" Type="http://schemas.openxmlformats.org/officeDocument/2006/relationships/hyperlink" Target="file:///C:\Users\Rebecca\AppData\Local\Microsoft\Windows\Temporary%20Internet%20Files\Content.Outlook\WUMNIQ50\standwithrefugees.us"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mailto:hannah@fcnl.org" TargetMode="External"/><Relationship Id="rId2" Type="http://schemas.openxmlformats.org/officeDocument/2006/relationships/notesSlide" Target="../notesSlides/notesSlide36.xml"/><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subTitle" idx="1"/>
          </p:nvPr>
        </p:nvSpPr>
        <p:spPr>
          <a:xfrm>
            <a:off x="117450" y="605408"/>
            <a:ext cx="11360700" cy="1056900"/>
          </a:xfrm>
          <a:prstGeom prst="rect">
            <a:avLst/>
          </a:prstGeom>
        </p:spPr>
        <p:txBody>
          <a:bodyPr lIns="121900" tIns="121900" rIns="121900" bIns="121900" anchor="t" anchorCtr="0">
            <a:noAutofit/>
          </a:bodyPr>
          <a:lstStyle/>
          <a:p>
            <a:pPr lvl="0">
              <a:spcBef>
                <a:spcPts val="0"/>
              </a:spcBef>
              <a:buNone/>
            </a:pPr>
            <a:r>
              <a:rPr lang="en-US" sz="5000" b="1">
                <a:solidFill>
                  <a:srgbClr val="0000FF"/>
                </a:solidFill>
                <a:highlight>
                  <a:srgbClr val="FFFFFF"/>
                </a:highlight>
                <a:latin typeface="Calibri"/>
                <a:ea typeface="Calibri"/>
                <a:cs typeface="Calibri"/>
                <a:sym typeface="Calibri"/>
              </a:rPr>
              <a:t>Faith Community Response to an Unfaithful Budget</a:t>
            </a:r>
          </a:p>
        </p:txBody>
      </p:sp>
      <p:sp>
        <p:nvSpPr>
          <p:cNvPr id="211" name="Shape 211"/>
          <p:cNvSpPr txBox="1"/>
          <p:nvPr/>
        </p:nvSpPr>
        <p:spPr>
          <a:xfrm>
            <a:off x="2890650" y="2603450"/>
            <a:ext cx="6133800" cy="715500"/>
          </a:xfrm>
          <a:prstGeom prst="rect">
            <a:avLst/>
          </a:prstGeom>
          <a:noFill/>
          <a:ln>
            <a:noFill/>
          </a:ln>
        </p:spPr>
        <p:txBody>
          <a:bodyPr lIns="91425" tIns="91425" rIns="91425" bIns="91425" anchor="t" anchorCtr="0">
            <a:noAutofit/>
          </a:bodyPr>
          <a:lstStyle/>
          <a:p>
            <a:pPr lvl="0" algn="ctr" rtl="0">
              <a:spcBef>
                <a:spcPts val="0"/>
              </a:spcBef>
              <a:buClr>
                <a:schemeClr val="dk1"/>
              </a:buClr>
              <a:buSzPct val="25000"/>
              <a:buFont typeface="Calibri"/>
              <a:buNone/>
            </a:pPr>
            <a:r>
              <a:rPr lang="en-US" sz="1979">
                <a:solidFill>
                  <a:schemeClr val="dk1"/>
                </a:solidFill>
                <a:latin typeface="Calibri"/>
                <a:ea typeface="Calibri"/>
                <a:cs typeface="Calibri"/>
                <a:sym typeface="Calibri"/>
              </a:rPr>
              <a:t>To join the webinar, you will go to </a:t>
            </a:r>
            <a:r>
              <a:rPr lang="en-US" sz="1979" b="1" u="sng">
                <a:solidFill>
                  <a:srgbClr val="0000FF"/>
                </a:solidFill>
                <a:latin typeface="Calibri"/>
                <a:ea typeface="Calibri"/>
                <a:cs typeface="Calibri"/>
                <a:sym typeface="Calibri"/>
                <a:hlinkClick r:id="rId3"/>
              </a:rPr>
              <a:t>http://join.me/faith4immigration</a:t>
            </a:r>
            <a:r>
              <a:rPr lang="en-US" sz="1979" u="sng">
                <a:solidFill>
                  <a:srgbClr val="0000FF"/>
                </a:solidFill>
                <a:latin typeface="Calibri"/>
                <a:ea typeface="Calibri"/>
                <a:cs typeface="Calibri"/>
                <a:sym typeface="Calibri"/>
                <a:hlinkClick r:id="rId3"/>
              </a:rPr>
              <a:t> </a:t>
            </a:r>
            <a:r>
              <a:rPr lang="en-US" sz="1979">
                <a:solidFill>
                  <a:schemeClr val="dk1"/>
                </a:solidFill>
                <a:latin typeface="Calibri"/>
                <a:ea typeface="Calibri"/>
                <a:cs typeface="Calibri"/>
                <a:sym typeface="Calibri"/>
              </a:rPr>
              <a:t>and follow the directions for audio and visual. </a:t>
            </a:r>
            <a:br>
              <a:rPr lang="en-US" sz="1979">
                <a:solidFill>
                  <a:schemeClr val="dk1"/>
                </a:solidFill>
                <a:latin typeface="Calibri"/>
                <a:ea typeface="Calibri"/>
                <a:cs typeface="Calibri"/>
                <a:sym typeface="Calibri"/>
              </a:rPr>
            </a:br>
            <a:r>
              <a:rPr lang="en-US" sz="1979">
                <a:solidFill>
                  <a:schemeClr val="dk1"/>
                </a:solidFill>
                <a:latin typeface="Calibri"/>
                <a:ea typeface="Calibri"/>
                <a:cs typeface="Calibri"/>
                <a:sym typeface="Calibri"/>
              </a:rPr>
              <a:t>For audio only call, dial </a:t>
            </a:r>
            <a:r>
              <a:rPr lang="en-US" sz="1979" u="sng">
                <a:solidFill>
                  <a:srgbClr val="0000FF"/>
                </a:solidFill>
                <a:latin typeface="Calibri"/>
                <a:ea typeface="Calibri"/>
                <a:cs typeface="Calibri"/>
                <a:sym typeface="Calibri"/>
                <a:hlinkClick r:id="rId4"/>
              </a:rPr>
              <a:t>+1.202.602.1295</a:t>
            </a:r>
            <a:r>
              <a:rPr lang="en-US" sz="1979">
                <a:solidFill>
                  <a:schemeClr val="dk1"/>
                </a:solidFill>
                <a:latin typeface="Calibri"/>
                <a:ea typeface="Calibri"/>
                <a:cs typeface="Calibri"/>
                <a:sym typeface="Calibri"/>
              </a:rPr>
              <a:t>, Access Code: 354-977-836#.</a:t>
            </a:r>
            <a:r>
              <a:rPr lang="en-US" sz="3959">
                <a:solidFill>
                  <a:schemeClr val="dk1"/>
                </a:solidFill>
                <a:latin typeface="Calibri"/>
                <a:ea typeface="Calibri"/>
                <a:cs typeface="Calibri"/>
                <a:sym typeface="Calibri"/>
              </a:rPr>
              <a:t> </a:t>
            </a:r>
          </a:p>
        </p:txBody>
      </p:sp>
      <p:pic>
        <p:nvPicPr>
          <p:cNvPr id="212" name="Shape 212" descr="IIClogo.png"/>
          <p:cNvPicPr preferRelativeResize="0"/>
          <p:nvPr/>
        </p:nvPicPr>
        <p:blipFill>
          <a:blip r:embed="rId5">
            <a:alphaModFix/>
          </a:blip>
          <a:stretch>
            <a:fillRect/>
          </a:stretch>
        </p:blipFill>
        <p:spPr>
          <a:xfrm>
            <a:off x="4143525" y="4589500"/>
            <a:ext cx="3628059" cy="174178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643550" y="365125"/>
            <a:ext cx="105156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en-US" sz="4400" b="1" i="0" u="none" strike="noStrike" cap="none">
                <a:solidFill>
                  <a:srgbClr val="0000FF"/>
                </a:solidFill>
                <a:latin typeface="Calibri"/>
                <a:ea typeface="Calibri"/>
                <a:cs typeface="Calibri"/>
                <a:sym typeface="Calibri"/>
              </a:rPr>
              <a:t>The President’s Budget Request: </a:t>
            </a:r>
            <a:br>
              <a:rPr lang="en-US" sz="4400" b="1" i="0" u="none" strike="noStrike" cap="none">
                <a:solidFill>
                  <a:srgbClr val="0000FF"/>
                </a:solidFill>
                <a:latin typeface="Calibri"/>
                <a:ea typeface="Calibri"/>
                <a:cs typeface="Calibri"/>
                <a:sym typeface="Calibri"/>
              </a:rPr>
            </a:br>
            <a:r>
              <a:rPr lang="en-US" sz="4400" b="1" i="0" u="none" strike="noStrike" cap="none">
                <a:solidFill>
                  <a:srgbClr val="0000FF"/>
                </a:solidFill>
                <a:latin typeface="Calibri"/>
                <a:ea typeface="Calibri"/>
                <a:cs typeface="Calibri"/>
                <a:sym typeface="Calibri"/>
              </a:rPr>
              <a:t>Refugee International Assistance</a:t>
            </a:r>
          </a:p>
        </p:txBody>
      </p:sp>
      <p:sp>
        <p:nvSpPr>
          <p:cNvPr id="266" name="Shape 266"/>
          <p:cNvSpPr txBox="1">
            <a:spLocks noGrp="1"/>
          </p:cNvSpPr>
          <p:nvPr>
            <p:ph type="body" idx="1"/>
          </p:nvPr>
        </p:nvSpPr>
        <p:spPr>
          <a:xfrm>
            <a:off x="437475" y="1940075"/>
            <a:ext cx="11503800" cy="4351200"/>
          </a:xfrm>
          <a:prstGeom prst="rect">
            <a:avLst/>
          </a:prstGeom>
          <a:noFill/>
          <a:ln>
            <a:noFill/>
          </a:ln>
        </p:spPr>
        <p:txBody>
          <a:bodyPr lIns="91425" tIns="45700" rIns="91425" bIns="45700" anchor="t" anchorCtr="0">
            <a:noAutofit/>
          </a:bodyPr>
          <a:lstStyle/>
          <a:p>
            <a:pPr marL="228600" marR="0" lvl="0" indent="-209550" algn="l" rtl="0">
              <a:lnSpc>
                <a:spcPct val="80000"/>
              </a:lnSpc>
              <a:spcBef>
                <a:spcPts val="0"/>
              </a:spcBef>
              <a:spcAft>
                <a:spcPts val="0"/>
              </a:spcAft>
              <a:buClr>
                <a:schemeClr val="dk1"/>
              </a:buClr>
              <a:buSzPct val="100000"/>
              <a:buFont typeface="Arial"/>
              <a:buChar char="•"/>
            </a:pPr>
            <a:r>
              <a:rPr lang="en-US" sz="2500" b="0" i="0" u="none" strike="noStrike" cap="none">
                <a:solidFill>
                  <a:schemeClr val="dk1"/>
                </a:solidFill>
                <a:latin typeface="Calibri"/>
                <a:ea typeface="Calibri"/>
                <a:cs typeface="Calibri"/>
                <a:sym typeface="Calibri"/>
              </a:rPr>
              <a:t>Completely eliminate the Emergency Refugee and Migration Assistance (ERMA) account, which allows the U.S. government to respond to displacement crises that would otherwise result in regional instability. </a:t>
            </a:r>
          </a:p>
          <a:p>
            <a:pPr marL="228600" marR="0" lvl="0" indent="-209550" algn="l" rtl="0">
              <a:lnSpc>
                <a:spcPct val="80000"/>
              </a:lnSpc>
              <a:spcBef>
                <a:spcPts val="1000"/>
              </a:spcBef>
              <a:spcAft>
                <a:spcPts val="0"/>
              </a:spcAft>
              <a:buClr>
                <a:schemeClr val="dk1"/>
              </a:buClr>
              <a:buSzPct val="100000"/>
              <a:buFont typeface="Arial"/>
              <a:buChar char="•"/>
            </a:pPr>
            <a:r>
              <a:rPr lang="en-US" sz="2500" b="0" i="0" u="none" strike="noStrike" cap="none">
                <a:solidFill>
                  <a:schemeClr val="dk1"/>
                </a:solidFill>
                <a:latin typeface="Calibri"/>
                <a:ea typeface="Calibri"/>
                <a:cs typeface="Calibri"/>
                <a:sym typeface="Calibri"/>
              </a:rPr>
              <a:t>10% cut to the Migration and Refugee Assistance (MRA) account, which provides humanitarian assistance to refugees overseas, supports refugee processing, and provides initial assistance to refugees during their first 30-90 days of arrival in the United States.</a:t>
            </a:r>
          </a:p>
          <a:p>
            <a:pPr marL="228600" marR="0" lvl="0" indent="-209550" algn="l" rtl="0">
              <a:lnSpc>
                <a:spcPct val="80000"/>
              </a:lnSpc>
              <a:spcBef>
                <a:spcPts val="1000"/>
              </a:spcBef>
              <a:buClr>
                <a:schemeClr val="dk1"/>
              </a:buClr>
              <a:buSzPct val="100000"/>
              <a:buFont typeface="Arial"/>
              <a:buChar char="•"/>
            </a:pPr>
            <a:r>
              <a:rPr lang="en-US" sz="2500" b="0" i="0" u="none" strike="noStrike" cap="none">
                <a:solidFill>
                  <a:schemeClr val="dk1"/>
                </a:solidFill>
                <a:latin typeface="Calibri"/>
                <a:ea typeface="Calibri"/>
                <a:cs typeface="Calibri"/>
                <a:sym typeface="Calibri"/>
              </a:rPr>
              <a:t>43% cut to the International Disaster Assistance (IDA) account, which provides emergency assistance to internally displaced persons and thus prevents them from having to become refugees.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title"/>
          </p:nvPr>
        </p:nvSpPr>
        <p:spPr>
          <a:xfrm>
            <a:off x="483300" y="330775"/>
            <a:ext cx="105156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en-US" sz="4400" b="1" i="0" u="none" strike="noStrike" cap="none">
                <a:solidFill>
                  <a:srgbClr val="0000FF"/>
                </a:solidFill>
                <a:latin typeface="Calibri"/>
                <a:ea typeface="Calibri"/>
                <a:cs typeface="Calibri"/>
                <a:sym typeface="Calibri"/>
              </a:rPr>
              <a:t>The President’s Budget Request: </a:t>
            </a:r>
            <a:br>
              <a:rPr lang="en-US" sz="4400" b="1" i="0" u="none" strike="noStrike" cap="none">
                <a:solidFill>
                  <a:srgbClr val="0000FF"/>
                </a:solidFill>
                <a:latin typeface="Calibri"/>
                <a:ea typeface="Calibri"/>
                <a:cs typeface="Calibri"/>
                <a:sym typeface="Calibri"/>
              </a:rPr>
            </a:br>
            <a:r>
              <a:rPr lang="en-US" sz="4400" b="1" i="0" u="none" strike="noStrike" cap="none">
                <a:solidFill>
                  <a:srgbClr val="0000FF"/>
                </a:solidFill>
                <a:latin typeface="Calibri"/>
                <a:ea typeface="Calibri"/>
                <a:cs typeface="Calibri"/>
                <a:sym typeface="Calibri"/>
              </a:rPr>
              <a:t>Refugee Resettlement &amp; Assistance</a:t>
            </a:r>
          </a:p>
        </p:txBody>
      </p:sp>
      <p:sp>
        <p:nvSpPr>
          <p:cNvPr id="272" name="Shape 272"/>
          <p:cNvSpPr txBox="1">
            <a:spLocks noGrp="1"/>
          </p:cNvSpPr>
          <p:nvPr>
            <p:ph type="body" idx="1"/>
          </p:nvPr>
        </p:nvSpPr>
        <p:spPr>
          <a:xfrm>
            <a:off x="114500" y="1825625"/>
            <a:ext cx="11239200" cy="5032500"/>
          </a:xfrm>
          <a:prstGeom prst="rect">
            <a:avLst/>
          </a:prstGeom>
          <a:noFill/>
          <a:ln>
            <a:noFill/>
          </a:ln>
        </p:spPr>
        <p:txBody>
          <a:bodyPr lIns="91425" tIns="45700" rIns="91425" bIns="45700" anchor="t" anchorCtr="0">
            <a:noAutofit/>
          </a:bodyPr>
          <a:lstStyle/>
          <a:p>
            <a:pPr marL="228600" marR="0" lvl="0" indent="-196850" algn="l" rtl="0">
              <a:lnSpc>
                <a:spcPct val="80000"/>
              </a:lnSpc>
              <a:spcBef>
                <a:spcPts val="0"/>
              </a:spcBef>
              <a:spcAft>
                <a:spcPts val="0"/>
              </a:spcAft>
              <a:buClr>
                <a:schemeClr val="dk1"/>
              </a:buClr>
              <a:buSzPct val="100000"/>
              <a:buFont typeface="Arial"/>
              <a:buChar char="•"/>
            </a:pPr>
            <a:r>
              <a:rPr lang="en-US" sz="2300" b="0" i="0" u="none" strike="noStrike" cap="none">
                <a:solidFill>
                  <a:schemeClr val="dk1"/>
                </a:solidFill>
                <a:latin typeface="Calibri"/>
                <a:ea typeface="Calibri"/>
                <a:cs typeface="Calibri"/>
                <a:sym typeface="Calibri"/>
              </a:rPr>
              <a:t>Plans to resettle only 50,000 refugees in FY18, the lowest refugee admissions goal in U.S. history. </a:t>
            </a:r>
          </a:p>
          <a:p>
            <a:pPr marL="228600" marR="0" lvl="0" indent="-196850" algn="l" rtl="0">
              <a:lnSpc>
                <a:spcPct val="80000"/>
              </a:lnSpc>
              <a:spcBef>
                <a:spcPts val="1000"/>
              </a:spcBef>
              <a:spcAft>
                <a:spcPts val="0"/>
              </a:spcAft>
              <a:buClr>
                <a:schemeClr val="dk1"/>
              </a:buClr>
              <a:buSzPct val="100000"/>
              <a:buFont typeface="Arial"/>
              <a:buChar char="•"/>
            </a:pPr>
            <a:r>
              <a:rPr lang="en-US" sz="2300" b="0" i="0" u="none" strike="noStrike" cap="none">
                <a:solidFill>
                  <a:schemeClr val="dk1"/>
                </a:solidFill>
                <a:latin typeface="Calibri"/>
                <a:ea typeface="Calibri"/>
                <a:cs typeface="Calibri"/>
                <a:sym typeface="Calibri"/>
              </a:rPr>
              <a:t>Erroneously claims that by resettling fewer refugees we can help more people overseas, despite the fact that they also propose cuts to State Department accounts that assist internally displaced persons and refugees overseas. </a:t>
            </a:r>
          </a:p>
          <a:p>
            <a:pPr marL="685800" marR="0" lvl="1" indent="-222250" algn="l" rtl="0">
              <a:lnSpc>
                <a:spcPct val="80000"/>
              </a:lnSpc>
              <a:spcBef>
                <a:spcPts val="500"/>
              </a:spcBef>
              <a:spcAft>
                <a:spcPts val="0"/>
              </a:spcAft>
              <a:buClr>
                <a:schemeClr val="dk1"/>
              </a:buClr>
              <a:buSzPct val="100000"/>
              <a:buFont typeface="Arial"/>
              <a:buChar char="•"/>
            </a:pPr>
            <a:r>
              <a:rPr lang="en-US" sz="2300" b="0" i="0" u="none" strike="noStrike" cap="none">
                <a:solidFill>
                  <a:schemeClr val="dk1"/>
                </a:solidFill>
                <a:latin typeface="Calibri"/>
                <a:ea typeface="Calibri"/>
                <a:cs typeface="Calibri"/>
                <a:sym typeface="Calibri"/>
              </a:rPr>
              <a:t>By resettling refugees, the United States is able to convince other countries to keep their doors open to refugees and advance our foreign policy goals. </a:t>
            </a:r>
          </a:p>
          <a:p>
            <a:pPr marL="685800" marR="0" lvl="1" indent="-222250" algn="l" rtl="0">
              <a:lnSpc>
                <a:spcPct val="80000"/>
              </a:lnSpc>
              <a:spcBef>
                <a:spcPts val="500"/>
              </a:spcBef>
              <a:spcAft>
                <a:spcPts val="0"/>
              </a:spcAft>
              <a:buClr>
                <a:schemeClr val="dk1"/>
              </a:buClr>
              <a:buSzPct val="100000"/>
              <a:buFont typeface="Arial"/>
              <a:buChar char="•"/>
            </a:pPr>
            <a:r>
              <a:rPr lang="en-US" sz="2300" b="0" i="0" u="none" strike="noStrike" cap="none">
                <a:solidFill>
                  <a:schemeClr val="dk1"/>
                </a:solidFill>
                <a:latin typeface="Calibri"/>
                <a:ea typeface="Calibri"/>
                <a:cs typeface="Calibri"/>
                <a:sym typeface="Calibri"/>
              </a:rPr>
              <a:t>The initial investment in resettlement is paid back many times over as refugees quickly find jobs and contribute to their new communities. </a:t>
            </a:r>
          </a:p>
          <a:p>
            <a:pPr marL="685800" marR="0" lvl="1" indent="-222250" algn="l" rtl="0">
              <a:lnSpc>
                <a:spcPct val="80000"/>
              </a:lnSpc>
              <a:spcBef>
                <a:spcPts val="500"/>
              </a:spcBef>
              <a:buClr>
                <a:schemeClr val="dk1"/>
              </a:buClr>
              <a:buSzPct val="100000"/>
              <a:buFont typeface="Arial"/>
              <a:buChar char="•"/>
            </a:pPr>
            <a:r>
              <a:rPr lang="en-US" sz="2300" b="0" i="0" u="none" strike="noStrike" cap="none">
                <a:solidFill>
                  <a:schemeClr val="dk1"/>
                </a:solidFill>
                <a:latin typeface="Calibri"/>
                <a:ea typeface="Calibri"/>
                <a:cs typeface="Calibri"/>
                <a:sym typeface="Calibri"/>
              </a:rPr>
              <a:t>Resettlement is a </a:t>
            </a:r>
            <a:r>
              <a:rPr lang="en-US" sz="2300" b="0" i="0" u="sng" strike="noStrike" cap="none">
                <a:solidFill>
                  <a:schemeClr val="hlink"/>
                </a:solidFill>
                <a:latin typeface="Calibri"/>
                <a:ea typeface="Calibri"/>
                <a:cs typeface="Calibri"/>
                <a:sym typeface="Calibri"/>
                <a:hlinkClick r:id="rId3"/>
              </a:rPr>
              <a:t>cost-effective</a:t>
            </a:r>
            <a:r>
              <a:rPr lang="en-US" sz="2300" b="0" i="0" u="none" strike="noStrike" cap="none">
                <a:solidFill>
                  <a:schemeClr val="dk1"/>
                </a:solidFill>
                <a:latin typeface="Calibri"/>
                <a:ea typeface="Calibri"/>
                <a:cs typeface="Calibri"/>
                <a:sym typeface="Calibri"/>
              </a:rPr>
              <a:t> form of humanitarian relief that is </a:t>
            </a:r>
            <a:r>
              <a:rPr lang="en-US" sz="2300" b="0" i="0" u="sng" strike="noStrike" cap="none">
                <a:solidFill>
                  <a:schemeClr val="hlink"/>
                </a:solidFill>
                <a:latin typeface="Calibri"/>
                <a:ea typeface="Calibri"/>
                <a:cs typeface="Calibri"/>
                <a:sym typeface="Calibri"/>
                <a:hlinkClick r:id="rId4"/>
              </a:rPr>
              <a:t>a </a:t>
            </a:r>
            <a:r>
              <a:rPr lang="en-US" sz="2300" u="sng">
                <a:solidFill>
                  <a:schemeClr val="hlink"/>
                </a:solidFill>
                <a:hlinkClick r:id="rId4"/>
              </a:rPr>
              <a:t>lifeline</a:t>
            </a:r>
            <a:r>
              <a:rPr lang="en-US" sz="2300" b="0" i="0" u="none" strike="noStrike" cap="none">
                <a:solidFill>
                  <a:schemeClr val="dk1"/>
                </a:solidFill>
                <a:latin typeface="Calibri"/>
                <a:ea typeface="Calibri"/>
                <a:cs typeface="Calibri"/>
                <a:sym typeface="Calibri"/>
              </a:rPr>
              <a:t> to refugees who cannot return to their homes or rebuild their lives in a nearby country, many of whom end up serving as ambassadors of the American dream when it is finally safe for them to return.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a:spLocks noGrp="1"/>
          </p:cNvSpPr>
          <p:nvPr>
            <p:ph type="ctrTitle"/>
          </p:nvPr>
        </p:nvSpPr>
        <p:spPr>
          <a:xfrm>
            <a:off x="1180352" y="557725"/>
            <a:ext cx="9213000" cy="2736900"/>
          </a:xfrm>
          <a:prstGeom prst="rect">
            <a:avLst/>
          </a:prstGeom>
          <a:noFill/>
          <a:ln>
            <a:noFill/>
          </a:ln>
        </p:spPr>
        <p:txBody>
          <a:bodyPr lIns="91425" tIns="45700" rIns="91425" bIns="45700" anchor="b" anchorCtr="0">
            <a:noAutofit/>
          </a:bodyPr>
          <a:lstStyle/>
          <a:p>
            <a:pPr marL="0" marR="0" lvl="0" indent="0" rtl="0">
              <a:lnSpc>
                <a:spcPct val="85000"/>
              </a:lnSpc>
              <a:spcBef>
                <a:spcPts val="0"/>
              </a:spcBef>
              <a:buClr>
                <a:srgbClr val="262626"/>
              </a:buClr>
              <a:buSzPct val="25000"/>
              <a:buFont typeface="Calibri"/>
              <a:buNone/>
            </a:pPr>
            <a:r>
              <a:rPr lang="en-US" sz="5000" b="1" i="0" u="none" strike="noStrike" cap="none">
                <a:solidFill>
                  <a:srgbClr val="0000FF"/>
                </a:solidFill>
                <a:latin typeface="Calibri"/>
                <a:ea typeface="Calibri"/>
                <a:cs typeface="Calibri"/>
                <a:sym typeface="Calibri"/>
              </a:rPr>
              <a:t>Appropriations Update: Detention</a:t>
            </a:r>
          </a:p>
        </p:txBody>
      </p:sp>
      <p:sp>
        <p:nvSpPr>
          <p:cNvPr id="278" name="Shape 278"/>
          <p:cNvSpPr txBox="1">
            <a:spLocks noGrp="1"/>
          </p:cNvSpPr>
          <p:nvPr>
            <p:ph type="subTitle" idx="1"/>
          </p:nvPr>
        </p:nvSpPr>
        <p:spPr>
          <a:xfrm>
            <a:off x="106500" y="3294633"/>
            <a:ext cx="11360700" cy="1056900"/>
          </a:xfrm>
          <a:prstGeom prst="rect">
            <a:avLst/>
          </a:prstGeom>
          <a:noFill/>
          <a:ln>
            <a:noFill/>
          </a:ln>
        </p:spPr>
        <p:txBody>
          <a:bodyPr lIns="91425" tIns="45700" rIns="91425" bIns="45700" anchor="t" anchorCtr="0">
            <a:noAutofit/>
          </a:bodyPr>
          <a:lstStyle/>
          <a:p>
            <a:pPr lvl="0" rtl="0">
              <a:spcBef>
                <a:spcPts val="1400"/>
              </a:spcBef>
              <a:spcAft>
                <a:spcPts val="0"/>
              </a:spcAft>
              <a:buClr>
                <a:schemeClr val="accent1"/>
              </a:buClr>
              <a:buSzPct val="25000"/>
              <a:buFont typeface="Calibri"/>
              <a:buNone/>
            </a:pPr>
            <a:r>
              <a:rPr lang="en-US" sz="3500">
                <a:solidFill>
                  <a:srgbClr val="000000"/>
                </a:solidFill>
                <a:latin typeface="Calibri"/>
                <a:ea typeface="Calibri"/>
                <a:cs typeface="Calibri"/>
                <a:sym typeface="Calibri"/>
              </a:rPr>
              <a:t>Danny Cendejas</a:t>
            </a:r>
          </a:p>
          <a:p>
            <a:pPr lvl="0" rtl="0">
              <a:lnSpc>
                <a:spcPct val="90000"/>
              </a:lnSpc>
              <a:spcBef>
                <a:spcPts val="0"/>
              </a:spcBef>
              <a:buClr>
                <a:schemeClr val="accent1"/>
              </a:buClr>
              <a:buSzPct val="25000"/>
              <a:buFont typeface="Calibri"/>
              <a:buNone/>
            </a:pPr>
            <a:r>
              <a:rPr lang="en-US" sz="3500">
                <a:solidFill>
                  <a:srgbClr val="000000"/>
                </a:solidFill>
                <a:latin typeface="Calibri"/>
                <a:ea typeface="Calibri"/>
                <a:cs typeface="Calibri"/>
                <a:sym typeface="Calibri"/>
              </a:rPr>
              <a:t>Detention Watch Network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680379" y="3"/>
            <a:ext cx="10058400" cy="1450800"/>
          </a:xfrm>
          <a:prstGeom prst="rect">
            <a:avLst/>
          </a:prstGeom>
          <a:noFill/>
          <a:ln>
            <a:noFill/>
          </a:ln>
        </p:spPr>
        <p:txBody>
          <a:bodyPr lIns="91425" tIns="45700" rIns="91425" bIns="45700" anchor="b" anchorCtr="0">
            <a:noAutofit/>
          </a:bodyPr>
          <a:lstStyle/>
          <a:p>
            <a:pPr marL="0" marR="0" lvl="0" indent="0" algn="l" rtl="0">
              <a:lnSpc>
                <a:spcPct val="85000"/>
              </a:lnSpc>
              <a:spcBef>
                <a:spcPts val="0"/>
              </a:spcBef>
              <a:buClr>
                <a:srgbClr val="3F3F3F"/>
              </a:buClr>
              <a:buSzPct val="25000"/>
              <a:buFont typeface="Calibri"/>
              <a:buNone/>
            </a:pPr>
            <a:r>
              <a:rPr lang="en-US" sz="4800" b="1" i="0" u="none" strike="noStrike" cap="none">
                <a:solidFill>
                  <a:srgbClr val="0000FF"/>
                </a:solidFill>
              </a:rPr>
              <a:t>Flashback</a:t>
            </a:r>
          </a:p>
        </p:txBody>
      </p:sp>
      <p:sp>
        <p:nvSpPr>
          <p:cNvPr id="284" name="Shape 284"/>
          <p:cNvSpPr txBox="1">
            <a:spLocks noGrp="1"/>
          </p:cNvSpPr>
          <p:nvPr>
            <p:ph type="body" idx="1"/>
          </p:nvPr>
        </p:nvSpPr>
        <p:spPr>
          <a:xfrm>
            <a:off x="777804" y="1711308"/>
            <a:ext cx="10058400" cy="1640100"/>
          </a:xfrm>
          <a:prstGeom prst="rect">
            <a:avLst/>
          </a:prstGeom>
          <a:noFill/>
          <a:ln>
            <a:noFill/>
          </a:ln>
        </p:spPr>
        <p:txBody>
          <a:bodyPr lIns="0" tIns="45700" rIns="0" bIns="45700" anchor="t" anchorCtr="0">
            <a:noAutofit/>
          </a:bodyPr>
          <a:lstStyle/>
          <a:p>
            <a:pPr marL="0" marR="0" lvl="0" indent="0" algn="l" rtl="0">
              <a:lnSpc>
                <a:spcPct val="80000"/>
              </a:lnSpc>
              <a:spcBef>
                <a:spcPts val="0"/>
              </a:spcBef>
              <a:spcAft>
                <a:spcPts val="0"/>
              </a:spcAft>
              <a:buClr>
                <a:schemeClr val="accent1"/>
              </a:buClr>
              <a:buSzPct val="25000"/>
              <a:buFont typeface="Calibri"/>
              <a:buNone/>
            </a:pPr>
            <a:r>
              <a:rPr lang="en-US" sz="2000" b="0" i="0" u="none" strike="noStrike" cap="none">
                <a:solidFill>
                  <a:srgbClr val="3F3F3F"/>
                </a:solidFill>
                <a:latin typeface="Calibri"/>
                <a:ea typeface="Calibri"/>
                <a:cs typeface="Calibri"/>
                <a:sym typeface="Calibri"/>
              </a:rPr>
              <a:t>Supplemental funding request:</a:t>
            </a:r>
            <a:br>
              <a:rPr lang="en-US" sz="2000" b="0" i="0" u="none" strike="noStrike" cap="none">
                <a:solidFill>
                  <a:srgbClr val="3F3F3F"/>
                </a:solidFill>
                <a:latin typeface="Calibri"/>
                <a:ea typeface="Calibri"/>
                <a:cs typeface="Calibri"/>
                <a:sym typeface="Calibri"/>
              </a:rPr>
            </a:br>
            <a:r>
              <a:rPr lang="en-US" sz="2000" b="0" i="0" u="none" strike="noStrike" cap="none">
                <a:solidFill>
                  <a:srgbClr val="3F3F3F"/>
                </a:solidFill>
                <a:latin typeface="Calibri"/>
                <a:ea typeface="Calibri"/>
                <a:cs typeface="Calibri"/>
                <a:sym typeface="Calibri"/>
              </a:rPr>
              <a:t>Earlier this year, the current administration requested $3billion in additional funding for DHS</a:t>
            </a:r>
          </a:p>
          <a:p>
            <a:pPr marL="201168" marR="0" lvl="1" indent="-10668" algn="l" rtl="0">
              <a:lnSpc>
                <a:spcPct val="80000"/>
              </a:lnSpc>
              <a:spcBef>
                <a:spcPts val="400"/>
              </a:spcBef>
              <a:spcAft>
                <a:spcPts val="0"/>
              </a:spcAft>
              <a:buClr>
                <a:schemeClr val="accent1"/>
              </a:buClr>
              <a:buSzPct val="25000"/>
              <a:buFont typeface="Calibri"/>
              <a:buNone/>
            </a:pPr>
            <a:r>
              <a:rPr lang="en-US" sz="1800" b="0" i="0" u="none" strike="noStrike" cap="none">
                <a:solidFill>
                  <a:srgbClr val="3F3F3F"/>
                </a:solidFill>
                <a:latin typeface="Calibri"/>
                <a:ea typeface="Calibri"/>
                <a:cs typeface="Calibri"/>
                <a:sym typeface="Calibri"/>
              </a:rPr>
              <a:t>*already had $20billion</a:t>
            </a:r>
            <a:br>
              <a:rPr lang="en-US" sz="1800" b="0" i="0" u="none" strike="noStrike" cap="none">
                <a:solidFill>
                  <a:srgbClr val="3F3F3F"/>
                </a:solidFill>
                <a:latin typeface="Calibri"/>
                <a:ea typeface="Calibri"/>
                <a:cs typeface="Calibri"/>
                <a:sym typeface="Calibri"/>
              </a:rPr>
            </a:br>
            <a:endParaRPr lang="en-US" sz="1800" b="0" i="0" u="none" strike="noStrike" cap="none">
              <a:solidFill>
                <a:srgbClr val="3F3F3F"/>
              </a:solidFill>
              <a:latin typeface="Calibri"/>
              <a:ea typeface="Calibri"/>
              <a:cs typeface="Calibri"/>
              <a:sym typeface="Calibri"/>
            </a:endParaRPr>
          </a:p>
          <a:p>
            <a:pPr marL="0" marR="0" lvl="0" indent="0" algn="l" rtl="0">
              <a:lnSpc>
                <a:spcPct val="80000"/>
              </a:lnSpc>
              <a:spcBef>
                <a:spcPts val="1600"/>
              </a:spcBef>
              <a:spcAft>
                <a:spcPts val="0"/>
              </a:spcAft>
              <a:buClr>
                <a:schemeClr val="accent1"/>
              </a:buClr>
              <a:buSzPct val="25000"/>
              <a:buFont typeface="Calibri"/>
              <a:buNone/>
            </a:pPr>
            <a:r>
              <a:rPr lang="en-US" sz="2000" b="0" i="0" u="none" strike="noStrike" cap="none">
                <a:solidFill>
                  <a:srgbClr val="3F3F3F"/>
                </a:solidFill>
                <a:latin typeface="Calibri"/>
                <a:ea typeface="Calibri"/>
                <a:cs typeface="Calibri"/>
                <a:sym typeface="Calibri"/>
              </a:rPr>
              <a:t>What ended up happening?</a:t>
            </a:r>
          </a:p>
        </p:txBody>
      </p:sp>
      <p:sp>
        <p:nvSpPr>
          <p:cNvPr id="285" name="Shape 285"/>
          <p:cNvSpPr txBox="1"/>
          <p:nvPr/>
        </p:nvSpPr>
        <p:spPr>
          <a:xfrm>
            <a:off x="7555435" y="4070308"/>
            <a:ext cx="2332382" cy="861773"/>
          </a:xfrm>
          <a:prstGeom prst="rect">
            <a:avLst/>
          </a:prstGeom>
          <a:noFill/>
          <a:ln>
            <a:noFill/>
          </a:ln>
        </p:spPr>
        <p:txBody>
          <a:bodyPr lIns="91425" tIns="45700" rIns="91425" bIns="45700" anchor="t" anchorCtr="0">
            <a:noAutofit/>
          </a:bodyPr>
          <a:lstStyle/>
          <a:p>
            <a:pPr marL="457200" marR="0" lvl="1" indent="0" algn="l" rtl="0">
              <a:spcBef>
                <a:spcPts val="0"/>
              </a:spcBef>
              <a:buNone/>
            </a:pPr>
            <a:endParaRPr sz="1800" b="0" i="0" u="none" strike="noStrike" cap="none">
              <a:solidFill>
                <a:schemeClr val="dk1"/>
              </a:solidFill>
              <a:latin typeface="Calibri"/>
              <a:ea typeface="Calibri"/>
              <a:cs typeface="Calibri"/>
              <a:sym typeface="Calibri"/>
            </a:endParaRPr>
          </a:p>
          <a:p>
            <a:pPr marL="457200" marR="0" lvl="1" indent="0" algn="ctr" rtl="0">
              <a:spcBef>
                <a:spcPts val="0"/>
              </a:spcBef>
              <a:buSzPct val="25000"/>
              <a:buNone/>
            </a:pPr>
            <a:r>
              <a:rPr lang="en-US" sz="1600" b="0" i="0" u="none" strike="noStrike" cap="none">
                <a:solidFill>
                  <a:schemeClr val="dk1"/>
                </a:solidFill>
                <a:latin typeface="Calibri"/>
                <a:ea typeface="Calibri"/>
                <a:cs typeface="Calibri"/>
                <a:sym typeface="Calibri"/>
              </a:rPr>
              <a:t>No more money for a new concrete wall</a:t>
            </a:r>
          </a:p>
        </p:txBody>
      </p:sp>
      <p:pic>
        <p:nvPicPr>
          <p:cNvPr id="286" name="Shape 286"/>
          <p:cNvPicPr preferRelativeResize="0"/>
          <p:nvPr/>
        </p:nvPicPr>
        <p:blipFill rotWithShape="1">
          <a:blip r:embed="rId3">
            <a:alphaModFix/>
          </a:blip>
          <a:srcRect/>
          <a:stretch/>
        </p:blipFill>
        <p:spPr>
          <a:xfrm>
            <a:off x="5577339" y="3718385"/>
            <a:ext cx="647700" cy="581024"/>
          </a:xfrm>
          <a:prstGeom prst="rect">
            <a:avLst/>
          </a:prstGeom>
          <a:noFill/>
          <a:ln>
            <a:noFill/>
          </a:ln>
        </p:spPr>
      </p:pic>
      <p:pic>
        <p:nvPicPr>
          <p:cNvPr id="287" name="Shape 287"/>
          <p:cNvPicPr preferRelativeResize="0"/>
          <p:nvPr/>
        </p:nvPicPr>
        <p:blipFill rotWithShape="1">
          <a:blip r:embed="rId4">
            <a:alphaModFix/>
          </a:blip>
          <a:srcRect/>
          <a:stretch/>
        </p:blipFill>
        <p:spPr>
          <a:xfrm>
            <a:off x="1603604" y="3379744"/>
            <a:ext cx="1121451" cy="1121451"/>
          </a:xfrm>
          <a:prstGeom prst="rect">
            <a:avLst/>
          </a:prstGeom>
          <a:noFill/>
          <a:ln>
            <a:noFill/>
          </a:ln>
        </p:spPr>
      </p:pic>
      <p:sp>
        <p:nvSpPr>
          <p:cNvPr id="288" name="Shape 288"/>
          <p:cNvSpPr txBox="1"/>
          <p:nvPr/>
        </p:nvSpPr>
        <p:spPr>
          <a:xfrm>
            <a:off x="1696275" y="5514260"/>
            <a:ext cx="9356035" cy="923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b="0" i="0" u="none" strike="noStrike" cap="none">
                <a:solidFill>
                  <a:schemeClr val="dk1"/>
                </a:solidFill>
                <a:latin typeface="Calibri"/>
                <a:ea typeface="Calibri"/>
                <a:cs typeface="Calibri"/>
                <a:sym typeface="Calibri"/>
              </a:rPr>
              <a:t>An end to the arbitrary detention bed quota (34,000) - a costly and unprecedented policy that required the incarceration of 34,000 immigrants in detention at any given time</a:t>
            </a:r>
          </a:p>
          <a:p>
            <a:pPr marL="0" marR="0" lvl="0" indent="0" algn="l" rtl="0">
              <a:spcBef>
                <a:spcPts val="0"/>
              </a:spcBef>
              <a:buNone/>
            </a:pPr>
            <a:endParaRPr sz="1800">
              <a:solidFill>
                <a:schemeClr val="dk1"/>
              </a:solidFill>
              <a:latin typeface="Calibri"/>
              <a:ea typeface="Calibri"/>
              <a:cs typeface="Calibri"/>
              <a:sym typeface="Calibri"/>
            </a:endParaRPr>
          </a:p>
        </p:txBody>
      </p:sp>
      <p:pic>
        <p:nvPicPr>
          <p:cNvPr id="289" name="Shape 289"/>
          <p:cNvPicPr preferRelativeResize="0"/>
          <p:nvPr/>
        </p:nvPicPr>
        <p:blipFill rotWithShape="1">
          <a:blip r:embed="rId5">
            <a:alphaModFix/>
          </a:blip>
          <a:srcRect/>
          <a:stretch/>
        </p:blipFill>
        <p:spPr>
          <a:xfrm>
            <a:off x="9463128" y="3648655"/>
            <a:ext cx="663852" cy="663852"/>
          </a:xfrm>
          <a:prstGeom prst="rect">
            <a:avLst/>
          </a:prstGeom>
          <a:noFill/>
          <a:ln>
            <a:noFill/>
          </a:ln>
        </p:spPr>
      </p:pic>
      <p:sp>
        <p:nvSpPr>
          <p:cNvPr id="290" name="Shape 290"/>
          <p:cNvSpPr txBox="1"/>
          <p:nvPr/>
        </p:nvSpPr>
        <p:spPr>
          <a:xfrm>
            <a:off x="540024" y="4348796"/>
            <a:ext cx="32766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DHS received $1.4+ billion, most border technology ($772mil)</a:t>
            </a:r>
          </a:p>
        </p:txBody>
      </p:sp>
      <p:sp>
        <p:nvSpPr>
          <p:cNvPr id="291" name="Shape 291"/>
          <p:cNvSpPr txBox="1"/>
          <p:nvPr/>
        </p:nvSpPr>
        <p:spPr>
          <a:xfrm>
            <a:off x="4009580" y="4362048"/>
            <a:ext cx="3753845" cy="923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Funding for an average of 39, 324 detention beds for FY17</a:t>
            </a:r>
          </a:p>
          <a:p>
            <a:pPr marL="0" marR="0" lvl="0" indent="0" algn="l" rtl="0">
              <a:spcBef>
                <a:spcPts val="0"/>
              </a:spcBef>
              <a:buNone/>
            </a:pPr>
            <a:endParaRPr sz="1800">
              <a:solidFill>
                <a:schemeClr val="dk1"/>
              </a:solidFill>
              <a:latin typeface="Calibri"/>
              <a:ea typeface="Calibri"/>
              <a:cs typeface="Calibri"/>
              <a:sym typeface="Calibri"/>
            </a:endParaRPr>
          </a:p>
        </p:txBody>
      </p:sp>
      <p:sp>
        <p:nvSpPr>
          <p:cNvPr id="292" name="Shape 292"/>
          <p:cNvSpPr txBox="1"/>
          <p:nvPr/>
        </p:nvSpPr>
        <p:spPr>
          <a:xfrm>
            <a:off x="9693428" y="4347087"/>
            <a:ext cx="2052182" cy="1107995"/>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a:solidFill>
                  <a:schemeClr val="dk1"/>
                </a:solidFill>
                <a:latin typeface="Calibri"/>
                <a:ea typeface="Calibri"/>
                <a:cs typeface="Calibri"/>
                <a:sym typeface="Calibri"/>
              </a:rPr>
              <a:t>No increase in the number of ICE and CBP agents</a:t>
            </a:r>
          </a:p>
          <a:p>
            <a:pPr marL="0" marR="0" lvl="0" indent="0" algn="l" rtl="0">
              <a:spcBef>
                <a:spcPts val="0"/>
              </a:spcBef>
              <a:buNone/>
            </a:pPr>
            <a:endParaRPr sz="18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Shape 297"/>
          <p:cNvSpPr txBox="1">
            <a:spLocks noGrp="1"/>
          </p:cNvSpPr>
          <p:nvPr>
            <p:ph type="title"/>
          </p:nvPr>
        </p:nvSpPr>
        <p:spPr>
          <a:xfrm>
            <a:off x="834404" y="91953"/>
            <a:ext cx="10058400" cy="1450800"/>
          </a:xfrm>
          <a:prstGeom prst="rect">
            <a:avLst/>
          </a:prstGeom>
          <a:noFill/>
          <a:ln>
            <a:noFill/>
          </a:ln>
        </p:spPr>
        <p:txBody>
          <a:bodyPr lIns="91425" tIns="45700" rIns="91425" bIns="45700" anchor="b" anchorCtr="0">
            <a:noAutofit/>
          </a:bodyPr>
          <a:lstStyle/>
          <a:p>
            <a:pPr marL="0" marR="0" lvl="0" indent="0" algn="l" rtl="0">
              <a:lnSpc>
                <a:spcPct val="85000"/>
              </a:lnSpc>
              <a:spcBef>
                <a:spcPts val="0"/>
              </a:spcBef>
              <a:buClr>
                <a:srgbClr val="3F3F3F"/>
              </a:buClr>
              <a:buSzPct val="25000"/>
              <a:buFont typeface="Calibri"/>
              <a:buNone/>
            </a:pPr>
            <a:r>
              <a:rPr lang="en-US" sz="4800" b="1" i="0" u="none" strike="noStrike" cap="none">
                <a:solidFill>
                  <a:srgbClr val="0000FF"/>
                </a:solidFill>
              </a:rPr>
              <a:t>45’s </a:t>
            </a:r>
            <a:r>
              <a:rPr lang="en-US" b="1">
                <a:solidFill>
                  <a:srgbClr val="0000FF"/>
                </a:solidFill>
              </a:rPr>
              <a:t>B</a:t>
            </a:r>
            <a:r>
              <a:rPr lang="en-US" sz="4800" b="1" i="0" u="none" strike="noStrike" cap="none">
                <a:solidFill>
                  <a:srgbClr val="0000FF"/>
                </a:solidFill>
              </a:rPr>
              <a:t>udget and </a:t>
            </a:r>
            <a:r>
              <a:rPr lang="en-US" b="1">
                <a:solidFill>
                  <a:srgbClr val="0000FF"/>
                </a:solidFill>
              </a:rPr>
              <a:t>D</a:t>
            </a:r>
            <a:r>
              <a:rPr lang="en-US" sz="4800" b="1" i="0" u="none" strike="noStrike" cap="none">
                <a:solidFill>
                  <a:srgbClr val="0000FF"/>
                </a:solidFill>
              </a:rPr>
              <a:t>etention</a:t>
            </a:r>
          </a:p>
        </p:txBody>
      </p:sp>
      <p:sp>
        <p:nvSpPr>
          <p:cNvPr id="298" name="Shape 298"/>
          <p:cNvSpPr txBox="1">
            <a:spLocks noGrp="1"/>
          </p:cNvSpPr>
          <p:nvPr>
            <p:ph type="body" idx="1"/>
          </p:nvPr>
        </p:nvSpPr>
        <p:spPr>
          <a:xfrm>
            <a:off x="2599021" y="4482996"/>
            <a:ext cx="7135529" cy="859290"/>
          </a:xfrm>
          <a:prstGeom prst="rect">
            <a:avLst/>
          </a:prstGeom>
          <a:noFill/>
          <a:ln>
            <a:noFill/>
          </a:ln>
        </p:spPr>
        <p:txBody>
          <a:bodyPr lIns="0" tIns="45700" rIns="0" bIns="45700" anchor="t" anchorCtr="0">
            <a:noAutofit/>
          </a:bodyPr>
          <a:lstStyle/>
          <a:p>
            <a:pPr marL="0" marR="0" lvl="0" indent="0" algn="l" rtl="0">
              <a:lnSpc>
                <a:spcPct val="70000"/>
              </a:lnSpc>
              <a:spcBef>
                <a:spcPts val="0"/>
              </a:spcBef>
              <a:spcAft>
                <a:spcPts val="0"/>
              </a:spcAft>
              <a:buClr>
                <a:schemeClr val="accent1"/>
              </a:buClr>
              <a:buSzPct val="25000"/>
              <a:buFont typeface="Calibri"/>
              <a:buNone/>
            </a:pPr>
            <a:r>
              <a:rPr lang="en-US" sz="1850" b="0" i="0" u="none" strike="noStrike" cap="none">
                <a:solidFill>
                  <a:schemeClr val="dk1"/>
                </a:solidFill>
                <a:latin typeface="Calibri"/>
                <a:ea typeface="Calibri"/>
                <a:cs typeface="Calibri"/>
                <a:sym typeface="Calibri"/>
              </a:rPr>
              <a:t>A reorganization of detention systems</a:t>
            </a:r>
          </a:p>
          <a:p>
            <a:pPr marL="384048" marR="0" lvl="1" indent="-193547" algn="l" rtl="0">
              <a:lnSpc>
                <a:spcPct val="70000"/>
              </a:lnSpc>
              <a:spcBef>
                <a:spcPts val="400"/>
              </a:spcBef>
              <a:spcAft>
                <a:spcPts val="0"/>
              </a:spcAft>
              <a:buClr>
                <a:schemeClr val="dk1"/>
              </a:buClr>
              <a:buSzPct val="97941"/>
              <a:buFont typeface="Arial"/>
              <a:buChar char="•"/>
            </a:pPr>
            <a:r>
              <a:rPr lang="en-US" sz="1665" b="0" i="0" u="none" strike="noStrike" cap="none">
                <a:solidFill>
                  <a:schemeClr val="dk1"/>
                </a:solidFill>
                <a:latin typeface="Calibri"/>
                <a:ea typeface="Calibri"/>
                <a:cs typeface="Calibri"/>
                <a:sym typeface="Calibri"/>
              </a:rPr>
              <a:t>decrease or entirely remove standards for the majority of detention facilities</a:t>
            </a:r>
          </a:p>
          <a:p>
            <a:pPr marL="384048" marR="0" lvl="1" indent="-193547" algn="l" rtl="0">
              <a:lnSpc>
                <a:spcPct val="70000"/>
              </a:lnSpc>
              <a:spcBef>
                <a:spcPts val="600"/>
              </a:spcBef>
              <a:spcAft>
                <a:spcPts val="0"/>
              </a:spcAft>
              <a:buClr>
                <a:schemeClr val="dk1"/>
              </a:buClr>
              <a:buSzPct val="97941"/>
              <a:buFont typeface="Arial"/>
              <a:buChar char="•"/>
            </a:pPr>
            <a:r>
              <a:rPr lang="en-US" sz="1665" b="0" i="0" u="none" strike="noStrike" cap="none">
                <a:solidFill>
                  <a:schemeClr val="dk1"/>
                </a:solidFill>
                <a:latin typeface="Calibri"/>
                <a:ea typeface="Calibri"/>
                <a:cs typeface="Calibri"/>
                <a:sym typeface="Calibri"/>
              </a:rPr>
              <a:t>simultaneously decrease independent oversight of those same facilities</a:t>
            </a:r>
          </a:p>
        </p:txBody>
      </p:sp>
      <p:pic>
        <p:nvPicPr>
          <p:cNvPr id="299" name="Shape 299"/>
          <p:cNvPicPr preferRelativeResize="0"/>
          <p:nvPr/>
        </p:nvPicPr>
        <p:blipFill rotWithShape="1">
          <a:blip r:embed="rId3">
            <a:alphaModFix/>
          </a:blip>
          <a:srcRect/>
          <a:stretch/>
        </p:blipFill>
        <p:spPr>
          <a:xfrm>
            <a:off x="3202743" y="1891686"/>
            <a:ext cx="926104" cy="830770"/>
          </a:xfrm>
          <a:prstGeom prst="rect">
            <a:avLst/>
          </a:prstGeom>
          <a:noFill/>
          <a:ln>
            <a:noFill/>
          </a:ln>
        </p:spPr>
      </p:pic>
      <p:pic>
        <p:nvPicPr>
          <p:cNvPr id="300" name="Shape 300"/>
          <p:cNvPicPr preferRelativeResize="0"/>
          <p:nvPr/>
        </p:nvPicPr>
        <p:blipFill rotWithShape="1">
          <a:blip r:embed="rId4">
            <a:alphaModFix/>
          </a:blip>
          <a:srcRect/>
          <a:stretch/>
        </p:blipFill>
        <p:spPr>
          <a:xfrm>
            <a:off x="7902146" y="1832609"/>
            <a:ext cx="857206" cy="857206"/>
          </a:xfrm>
          <a:prstGeom prst="rect">
            <a:avLst/>
          </a:prstGeom>
          <a:noFill/>
          <a:ln>
            <a:noFill/>
          </a:ln>
        </p:spPr>
      </p:pic>
      <p:sp>
        <p:nvSpPr>
          <p:cNvPr id="301" name="Shape 301"/>
          <p:cNvSpPr txBox="1"/>
          <p:nvPr/>
        </p:nvSpPr>
        <p:spPr>
          <a:xfrm>
            <a:off x="1901200" y="2707434"/>
            <a:ext cx="3472156" cy="1200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51,370 people per day behind bars in detention (almost 500 million people over the course of the year)</a:t>
            </a:r>
          </a:p>
          <a:p>
            <a:pPr marL="0" marR="0" lvl="0" indent="0" algn="l" rtl="0">
              <a:spcBef>
                <a:spcPts val="0"/>
              </a:spcBef>
              <a:buNone/>
            </a:pPr>
            <a:endParaRPr sz="1800">
              <a:solidFill>
                <a:schemeClr val="dk1"/>
              </a:solidFill>
              <a:latin typeface="Calibri"/>
              <a:ea typeface="Calibri"/>
              <a:cs typeface="Calibri"/>
              <a:sym typeface="Calibri"/>
            </a:endParaRPr>
          </a:p>
        </p:txBody>
      </p:sp>
      <p:sp>
        <p:nvSpPr>
          <p:cNvPr id="302" name="Shape 302"/>
          <p:cNvSpPr txBox="1"/>
          <p:nvPr/>
        </p:nvSpPr>
        <p:spPr>
          <a:xfrm>
            <a:off x="6587050" y="2726224"/>
            <a:ext cx="3685825" cy="1200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79,000 people per day in surveillance programs such as electronic ankle monitors, up from 21,726 in 2014</a:t>
            </a:r>
          </a:p>
          <a:p>
            <a:pPr marL="0" marR="0" lvl="0" indent="0" algn="l" rtl="0">
              <a:spcBef>
                <a:spcPts val="0"/>
              </a:spcBef>
              <a:buNone/>
            </a:pPr>
            <a:endParaRPr sz="1800">
              <a:solidFill>
                <a:schemeClr val="dk1"/>
              </a:solidFill>
              <a:latin typeface="Calibri"/>
              <a:ea typeface="Calibri"/>
              <a:cs typeface="Calibri"/>
              <a:sym typeface="Calibri"/>
            </a:endParaRPr>
          </a:p>
        </p:txBody>
      </p:sp>
      <p:pic>
        <p:nvPicPr>
          <p:cNvPr id="303" name="Shape 303"/>
          <p:cNvPicPr preferRelativeResize="0"/>
          <p:nvPr/>
        </p:nvPicPr>
        <p:blipFill rotWithShape="1">
          <a:blip r:embed="rId5">
            <a:alphaModFix/>
          </a:blip>
          <a:srcRect/>
          <a:stretch/>
        </p:blipFill>
        <p:spPr>
          <a:xfrm>
            <a:off x="5699644" y="3551128"/>
            <a:ext cx="853672" cy="853672"/>
          </a:xfrm>
          <a:prstGeom prst="rect">
            <a:avLst/>
          </a:prstGeom>
          <a:noFill/>
          <a:ln>
            <a:noFill/>
          </a:ln>
        </p:spPr>
      </p:pic>
      <p:sp>
        <p:nvSpPr>
          <p:cNvPr id="304" name="Shape 304"/>
          <p:cNvSpPr txBox="1"/>
          <p:nvPr/>
        </p:nvSpPr>
        <p:spPr>
          <a:xfrm>
            <a:off x="834400" y="5661287"/>
            <a:ext cx="6099798" cy="64633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**Another key piece: Department of Justice</a:t>
            </a:r>
          </a:p>
          <a:p>
            <a:pPr marL="0" marR="0" lvl="0" indent="0" algn="l" rtl="0">
              <a:spcBef>
                <a:spcPts val="0"/>
              </a:spcBef>
              <a:buNone/>
            </a:pPr>
            <a:endParaRPr sz="18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Shape 309"/>
          <p:cNvSpPr txBox="1">
            <a:spLocks noGrp="1"/>
          </p:cNvSpPr>
          <p:nvPr>
            <p:ph type="title"/>
          </p:nvPr>
        </p:nvSpPr>
        <p:spPr>
          <a:xfrm>
            <a:off x="639304" y="149203"/>
            <a:ext cx="10058400" cy="1450800"/>
          </a:xfrm>
          <a:prstGeom prst="rect">
            <a:avLst/>
          </a:prstGeom>
          <a:noFill/>
          <a:ln>
            <a:noFill/>
          </a:ln>
        </p:spPr>
        <p:txBody>
          <a:bodyPr lIns="91425" tIns="45700" rIns="91425" bIns="45700" anchor="b" anchorCtr="0">
            <a:noAutofit/>
          </a:bodyPr>
          <a:lstStyle/>
          <a:p>
            <a:pPr marL="0" marR="0" lvl="0" indent="0" algn="l" rtl="0">
              <a:lnSpc>
                <a:spcPct val="85000"/>
              </a:lnSpc>
              <a:spcBef>
                <a:spcPts val="0"/>
              </a:spcBef>
              <a:buClr>
                <a:srgbClr val="3F3F3F"/>
              </a:buClr>
              <a:buSzPct val="25000"/>
              <a:buFont typeface="Calibri"/>
              <a:buNone/>
            </a:pPr>
            <a:r>
              <a:rPr lang="en-US" sz="4800" b="1" i="0" u="none" strike="noStrike" cap="none">
                <a:solidFill>
                  <a:srgbClr val="0000FF"/>
                </a:solidFill>
              </a:rPr>
              <a:t>So what’s next?</a:t>
            </a:r>
          </a:p>
        </p:txBody>
      </p:sp>
      <p:pic>
        <p:nvPicPr>
          <p:cNvPr id="310" name="Shape 310"/>
          <p:cNvPicPr preferRelativeResize="0"/>
          <p:nvPr/>
        </p:nvPicPr>
        <p:blipFill rotWithShape="1">
          <a:blip r:embed="rId3">
            <a:alphaModFix/>
          </a:blip>
          <a:srcRect/>
          <a:stretch/>
        </p:blipFill>
        <p:spPr>
          <a:xfrm>
            <a:off x="4015773" y="3374928"/>
            <a:ext cx="991929" cy="991929"/>
          </a:xfrm>
          <a:prstGeom prst="rect">
            <a:avLst/>
          </a:prstGeom>
          <a:noFill/>
          <a:ln>
            <a:noFill/>
          </a:ln>
        </p:spPr>
      </p:pic>
      <p:pic>
        <p:nvPicPr>
          <p:cNvPr id="311" name="Shape 311"/>
          <p:cNvPicPr preferRelativeResize="0"/>
          <p:nvPr/>
        </p:nvPicPr>
        <p:blipFill rotWithShape="1">
          <a:blip r:embed="rId4">
            <a:alphaModFix/>
          </a:blip>
          <a:srcRect/>
          <a:stretch/>
        </p:blipFill>
        <p:spPr>
          <a:xfrm>
            <a:off x="5852137" y="3321242"/>
            <a:ext cx="1097647" cy="1097647"/>
          </a:xfrm>
          <a:prstGeom prst="rect">
            <a:avLst/>
          </a:prstGeom>
          <a:noFill/>
          <a:ln>
            <a:noFill/>
          </a:ln>
        </p:spPr>
      </p:pic>
      <p:pic>
        <p:nvPicPr>
          <p:cNvPr id="312" name="Shape 312"/>
          <p:cNvPicPr preferRelativeResize="0"/>
          <p:nvPr/>
        </p:nvPicPr>
        <p:blipFill rotWithShape="1">
          <a:blip r:embed="rId5">
            <a:alphaModFix/>
          </a:blip>
          <a:srcRect/>
          <a:stretch/>
        </p:blipFill>
        <p:spPr>
          <a:xfrm>
            <a:off x="8076863" y="3426366"/>
            <a:ext cx="1097647" cy="1097647"/>
          </a:xfrm>
          <a:prstGeom prst="rect">
            <a:avLst/>
          </a:prstGeom>
          <a:noFill/>
          <a:ln>
            <a:noFill/>
          </a:ln>
        </p:spPr>
      </p:pic>
      <p:pic>
        <p:nvPicPr>
          <p:cNvPr id="313" name="Shape 313"/>
          <p:cNvPicPr preferRelativeResize="0"/>
          <p:nvPr/>
        </p:nvPicPr>
        <p:blipFill rotWithShape="1">
          <a:blip r:embed="rId6">
            <a:alphaModFix/>
          </a:blip>
          <a:srcRect/>
          <a:stretch/>
        </p:blipFill>
        <p:spPr>
          <a:xfrm>
            <a:off x="7772063" y="4524839"/>
            <a:ext cx="1810084" cy="1810084"/>
          </a:xfrm>
          <a:prstGeom prst="rect">
            <a:avLst/>
          </a:prstGeom>
          <a:noFill/>
          <a:ln>
            <a:noFill/>
          </a:ln>
        </p:spPr>
      </p:pic>
      <p:pic>
        <p:nvPicPr>
          <p:cNvPr id="314" name="Shape 314"/>
          <p:cNvPicPr preferRelativeResize="0"/>
          <p:nvPr/>
        </p:nvPicPr>
        <p:blipFill rotWithShape="1">
          <a:blip r:embed="rId7">
            <a:alphaModFix/>
          </a:blip>
          <a:srcRect/>
          <a:stretch/>
        </p:blipFill>
        <p:spPr>
          <a:xfrm>
            <a:off x="5510312" y="4331094"/>
            <a:ext cx="1810084" cy="1810084"/>
          </a:xfrm>
          <a:prstGeom prst="rect">
            <a:avLst/>
          </a:prstGeom>
          <a:noFill/>
          <a:ln>
            <a:noFill/>
          </a:ln>
        </p:spPr>
      </p:pic>
      <p:pic>
        <p:nvPicPr>
          <p:cNvPr id="315" name="Shape 315"/>
          <p:cNvPicPr preferRelativeResize="0"/>
          <p:nvPr/>
        </p:nvPicPr>
        <p:blipFill rotWithShape="1">
          <a:blip r:embed="rId8">
            <a:alphaModFix/>
          </a:blip>
          <a:srcRect/>
          <a:stretch/>
        </p:blipFill>
        <p:spPr>
          <a:xfrm>
            <a:off x="3939207" y="4680558"/>
            <a:ext cx="1073721" cy="1073719"/>
          </a:xfrm>
          <a:prstGeom prst="rect">
            <a:avLst/>
          </a:prstGeom>
          <a:noFill/>
          <a:ln>
            <a:noFill/>
          </a:ln>
        </p:spPr>
      </p:pic>
      <p:pic>
        <p:nvPicPr>
          <p:cNvPr id="316" name="Shape 316"/>
          <p:cNvPicPr preferRelativeResize="0"/>
          <p:nvPr/>
        </p:nvPicPr>
        <p:blipFill rotWithShape="1">
          <a:blip r:embed="rId9">
            <a:alphaModFix/>
          </a:blip>
          <a:srcRect/>
          <a:stretch/>
        </p:blipFill>
        <p:spPr>
          <a:xfrm flipH="1">
            <a:off x="5922403" y="2170892"/>
            <a:ext cx="799325" cy="799325"/>
          </a:xfrm>
          <a:prstGeom prst="rect">
            <a:avLst/>
          </a:prstGeom>
          <a:noFill/>
          <a:ln>
            <a:noFill/>
          </a:ln>
        </p:spPr>
      </p:pic>
      <p:pic>
        <p:nvPicPr>
          <p:cNvPr id="317" name="Shape 317"/>
          <p:cNvPicPr preferRelativeResize="0"/>
          <p:nvPr/>
        </p:nvPicPr>
        <p:blipFill rotWithShape="1">
          <a:blip r:embed="rId10">
            <a:alphaModFix/>
          </a:blip>
          <a:srcRect/>
          <a:stretch/>
        </p:blipFill>
        <p:spPr>
          <a:xfrm flipH="1">
            <a:off x="4043540" y="2170892"/>
            <a:ext cx="799325" cy="799325"/>
          </a:xfrm>
          <a:prstGeom prst="rect">
            <a:avLst/>
          </a:prstGeom>
          <a:noFill/>
          <a:ln>
            <a:noFill/>
          </a:ln>
        </p:spPr>
      </p:pic>
      <p:pic>
        <p:nvPicPr>
          <p:cNvPr id="318" name="Shape 318"/>
          <p:cNvPicPr preferRelativeResize="0"/>
          <p:nvPr/>
        </p:nvPicPr>
        <p:blipFill rotWithShape="1">
          <a:blip r:embed="rId11">
            <a:alphaModFix/>
          </a:blip>
          <a:srcRect/>
          <a:stretch/>
        </p:blipFill>
        <p:spPr>
          <a:xfrm flipH="1">
            <a:off x="8153061" y="2170892"/>
            <a:ext cx="799325" cy="799325"/>
          </a:xfrm>
          <a:prstGeom prst="rect">
            <a:avLst/>
          </a:prstGeom>
          <a:noFill/>
          <a:ln>
            <a:noFill/>
          </a:ln>
        </p:spPr>
      </p:pic>
      <p:sp>
        <p:nvSpPr>
          <p:cNvPr id="319" name="Shape 319"/>
          <p:cNvSpPr txBox="1"/>
          <p:nvPr/>
        </p:nvSpPr>
        <p:spPr>
          <a:xfrm>
            <a:off x="5968123" y="4476110"/>
            <a:ext cx="1286458" cy="40010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2000">
                <a:solidFill>
                  <a:schemeClr val="dk1"/>
                </a:solidFill>
                <a:latin typeface="Calibri"/>
                <a:ea typeface="Calibri"/>
                <a:cs typeface="Calibri"/>
                <a:sym typeface="Calibri"/>
              </a:rPr>
              <a:t>Mobilize</a:t>
            </a:r>
          </a:p>
        </p:txBody>
      </p:sp>
      <p:sp>
        <p:nvSpPr>
          <p:cNvPr id="320" name="Shape 320"/>
          <p:cNvSpPr txBox="1"/>
          <p:nvPr/>
        </p:nvSpPr>
        <p:spPr>
          <a:xfrm>
            <a:off x="5686539" y="5939710"/>
            <a:ext cx="1799776"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*August recess</a:t>
            </a:r>
          </a:p>
        </p:txBody>
      </p:sp>
      <p:sp>
        <p:nvSpPr>
          <p:cNvPr id="321" name="Shape 321"/>
          <p:cNvSpPr txBox="1"/>
          <p:nvPr/>
        </p:nvSpPr>
        <p:spPr>
          <a:xfrm>
            <a:off x="3195173" y="1744048"/>
            <a:ext cx="6057900" cy="400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2000">
                <a:solidFill>
                  <a:schemeClr val="dk1"/>
                </a:solidFill>
                <a:latin typeface="Calibri"/>
                <a:ea typeface="Calibri"/>
                <a:cs typeface="Calibri"/>
                <a:sym typeface="Calibri"/>
              </a:rPr>
              <a:t>Public education, organizing and tying to local work</a:t>
            </a:r>
          </a:p>
        </p:txBody>
      </p:sp>
      <p:sp>
        <p:nvSpPr>
          <p:cNvPr id="322" name="Shape 322"/>
          <p:cNvSpPr txBox="1"/>
          <p:nvPr/>
        </p:nvSpPr>
        <p:spPr>
          <a:xfrm>
            <a:off x="5486400" y="3110116"/>
            <a:ext cx="1790699" cy="40010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2000">
                <a:solidFill>
                  <a:schemeClr val="dk1"/>
                </a:solidFill>
                <a:latin typeface="Calibri"/>
                <a:ea typeface="Calibri"/>
                <a:cs typeface="Calibri"/>
                <a:sym typeface="Calibri"/>
              </a:rPr>
              <a:t>Sign, share, call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Shape 327"/>
          <p:cNvSpPr txBox="1">
            <a:spLocks noGrp="1"/>
          </p:cNvSpPr>
          <p:nvPr>
            <p:ph type="title"/>
          </p:nvPr>
        </p:nvSpPr>
        <p:spPr>
          <a:xfrm>
            <a:off x="1097279" y="286603"/>
            <a:ext cx="10058399" cy="1450756"/>
          </a:xfrm>
          <a:prstGeom prst="rect">
            <a:avLst/>
          </a:prstGeom>
          <a:noFill/>
          <a:ln>
            <a:noFill/>
          </a:ln>
        </p:spPr>
        <p:txBody>
          <a:bodyPr lIns="91425" tIns="45700" rIns="91425" bIns="45700" anchor="b" anchorCtr="0">
            <a:noAutofit/>
          </a:bodyPr>
          <a:lstStyle/>
          <a:p>
            <a:pPr marL="0" marR="0" lvl="0" indent="0" algn="l" rtl="0">
              <a:lnSpc>
                <a:spcPct val="85000"/>
              </a:lnSpc>
              <a:spcBef>
                <a:spcPts val="0"/>
              </a:spcBef>
              <a:buClr>
                <a:srgbClr val="3F3F3F"/>
              </a:buClr>
              <a:buSzPct val="25000"/>
              <a:buFont typeface="Calibri"/>
              <a:buNone/>
            </a:pPr>
            <a:r>
              <a:rPr lang="en-US" sz="4800" b="1" i="0" u="none" strike="noStrike" cap="none">
                <a:solidFill>
                  <a:srgbClr val="0000FF"/>
                </a:solidFill>
              </a:rPr>
              <a:t>Contact</a:t>
            </a:r>
          </a:p>
        </p:txBody>
      </p:sp>
      <p:sp>
        <p:nvSpPr>
          <p:cNvPr id="328" name="Shape 328"/>
          <p:cNvSpPr txBox="1">
            <a:spLocks noGrp="1"/>
          </p:cNvSpPr>
          <p:nvPr>
            <p:ph type="body" idx="1"/>
          </p:nvPr>
        </p:nvSpPr>
        <p:spPr>
          <a:xfrm>
            <a:off x="1097279" y="1845733"/>
            <a:ext cx="10058399" cy="4023360"/>
          </a:xfrm>
          <a:prstGeom prst="rect">
            <a:avLst/>
          </a:prstGeom>
          <a:noFill/>
          <a:ln>
            <a:noFill/>
          </a:ln>
        </p:spPr>
        <p:txBody>
          <a:bodyPr lIns="0" tIns="45700" rIns="0" bIns="45700" anchor="t" anchorCtr="0">
            <a:noAutofit/>
          </a:bodyPr>
          <a:lstStyle/>
          <a:p>
            <a:pPr marL="0" marR="0" lvl="0" indent="0" algn="l" rtl="0">
              <a:lnSpc>
                <a:spcPct val="90000"/>
              </a:lnSpc>
              <a:spcBef>
                <a:spcPts val="0"/>
              </a:spcBef>
              <a:spcAft>
                <a:spcPts val="0"/>
              </a:spcAft>
              <a:buClr>
                <a:schemeClr val="accent1"/>
              </a:buClr>
              <a:buSzPct val="25000"/>
              <a:buFont typeface="Calibri"/>
              <a:buNone/>
            </a:pPr>
            <a:r>
              <a:rPr lang="en-US" sz="2000" b="0" i="0" u="sng" strike="noStrike" cap="none">
                <a:solidFill>
                  <a:schemeClr val="hlink"/>
                </a:solidFill>
                <a:latin typeface="Calibri"/>
                <a:ea typeface="Calibri"/>
                <a:cs typeface="Calibri"/>
                <a:sym typeface="Calibri"/>
                <a:hlinkClick r:id="rId3"/>
              </a:rPr>
              <a:t>www.detentionwatchnetwork.org</a:t>
            </a:r>
          </a:p>
          <a:p>
            <a:pPr marL="0" marR="0" lvl="0" indent="0" algn="l" rtl="0">
              <a:lnSpc>
                <a:spcPct val="90000"/>
              </a:lnSpc>
              <a:spcBef>
                <a:spcPts val="1400"/>
              </a:spcBef>
              <a:spcAft>
                <a:spcPts val="0"/>
              </a:spcAft>
              <a:buClr>
                <a:schemeClr val="accent1"/>
              </a:buClr>
              <a:buSzPct val="25000"/>
              <a:buFont typeface="Calibri"/>
              <a:buNone/>
            </a:pPr>
            <a:r>
              <a:rPr lang="en-US" sz="2000" b="0" i="0" u="none" strike="noStrike" cap="none">
                <a:solidFill>
                  <a:srgbClr val="3F3F3F"/>
                </a:solidFill>
                <a:latin typeface="Calibri"/>
                <a:ea typeface="Calibri"/>
                <a:cs typeface="Calibri"/>
                <a:sym typeface="Calibri"/>
              </a:rPr>
              <a:t>Facebook.com/DetentionWatchNetwork</a:t>
            </a:r>
          </a:p>
          <a:p>
            <a:pPr marL="0" marR="0" lvl="0" indent="0" algn="l" rtl="0">
              <a:lnSpc>
                <a:spcPct val="90000"/>
              </a:lnSpc>
              <a:spcBef>
                <a:spcPts val="1400"/>
              </a:spcBef>
              <a:spcAft>
                <a:spcPts val="0"/>
              </a:spcAft>
              <a:buClr>
                <a:schemeClr val="accent1"/>
              </a:buClr>
              <a:buSzPct val="25000"/>
              <a:buFont typeface="Calibri"/>
              <a:buNone/>
            </a:pPr>
            <a:r>
              <a:rPr lang="en-US" sz="2000" b="0" i="0" u="none" strike="noStrike" cap="none">
                <a:solidFill>
                  <a:srgbClr val="3F3F3F"/>
                </a:solidFill>
                <a:latin typeface="Calibri"/>
                <a:ea typeface="Calibri"/>
                <a:cs typeface="Calibri"/>
                <a:sym typeface="Calibri"/>
              </a:rPr>
              <a:t>Twitter: @DetentionWatch</a:t>
            </a:r>
          </a:p>
          <a:p>
            <a:pPr marL="0" marR="0" lvl="0" indent="0" algn="l" rtl="0">
              <a:lnSpc>
                <a:spcPct val="90000"/>
              </a:lnSpc>
              <a:spcBef>
                <a:spcPts val="1400"/>
              </a:spcBef>
              <a:spcAft>
                <a:spcPts val="0"/>
              </a:spcAft>
              <a:buClr>
                <a:schemeClr val="accent1"/>
              </a:buClr>
              <a:buSzPct val="25000"/>
              <a:buFont typeface="Calibri"/>
              <a:buNone/>
            </a:pPr>
            <a:endParaRPr sz="2000" b="0" i="0" u="none" strike="noStrike" cap="none">
              <a:solidFill>
                <a:srgbClr val="3F3F3F"/>
              </a:solidFill>
              <a:latin typeface="Calibri"/>
              <a:ea typeface="Calibri"/>
              <a:cs typeface="Calibri"/>
              <a:sym typeface="Calibri"/>
            </a:endParaRPr>
          </a:p>
          <a:p>
            <a:pPr marL="0" marR="0" lvl="0" indent="0" algn="l" rtl="0">
              <a:lnSpc>
                <a:spcPct val="90000"/>
              </a:lnSpc>
              <a:spcBef>
                <a:spcPts val="1400"/>
              </a:spcBef>
              <a:spcAft>
                <a:spcPts val="0"/>
              </a:spcAft>
              <a:buClr>
                <a:schemeClr val="accent1"/>
              </a:buClr>
              <a:buSzPct val="25000"/>
              <a:buFont typeface="Calibri"/>
              <a:buNone/>
            </a:pPr>
            <a:r>
              <a:rPr lang="en-US" sz="2000" b="0" i="0" u="none" strike="noStrike" cap="none">
                <a:solidFill>
                  <a:srgbClr val="3F3F3F"/>
                </a:solidFill>
                <a:latin typeface="Calibri"/>
                <a:ea typeface="Calibri"/>
                <a:cs typeface="Calibri"/>
                <a:sym typeface="Calibri"/>
              </a:rPr>
              <a:t>Danny Cendejas</a:t>
            </a:r>
          </a:p>
          <a:p>
            <a:pPr marL="0" marR="0" lvl="0" indent="0" algn="l" rtl="0">
              <a:lnSpc>
                <a:spcPct val="90000"/>
              </a:lnSpc>
              <a:spcBef>
                <a:spcPts val="1400"/>
              </a:spcBef>
              <a:spcAft>
                <a:spcPts val="0"/>
              </a:spcAft>
              <a:buClr>
                <a:schemeClr val="accent1"/>
              </a:buClr>
              <a:buSzPct val="25000"/>
              <a:buFont typeface="Calibri"/>
              <a:buNone/>
            </a:pPr>
            <a:r>
              <a:rPr lang="en-US" sz="2000" b="0" i="0" u="none" strike="noStrike" cap="none">
                <a:solidFill>
                  <a:srgbClr val="3F3F3F"/>
                </a:solidFill>
                <a:latin typeface="Calibri"/>
                <a:ea typeface="Calibri"/>
                <a:cs typeface="Calibri"/>
                <a:sym typeface="Calibri"/>
              </a:rPr>
              <a:t>Organizing Director</a:t>
            </a:r>
          </a:p>
          <a:p>
            <a:pPr marL="0" marR="0" lvl="0" indent="0" algn="l" rtl="0">
              <a:lnSpc>
                <a:spcPct val="90000"/>
              </a:lnSpc>
              <a:spcBef>
                <a:spcPts val="1400"/>
              </a:spcBef>
              <a:spcAft>
                <a:spcPts val="0"/>
              </a:spcAft>
              <a:buClr>
                <a:schemeClr val="accent1"/>
              </a:buClr>
              <a:buSzPct val="25000"/>
              <a:buFont typeface="Calibri"/>
              <a:buNone/>
            </a:pPr>
            <a:r>
              <a:rPr lang="en-US" sz="2000" b="0" i="0" u="sng" strike="noStrike" cap="none">
                <a:solidFill>
                  <a:schemeClr val="hlink"/>
                </a:solidFill>
                <a:latin typeface="Calibri"/>
                <a:ea typeface="Calibri"/>
                <a:cs typeface="Calibri"/>
                <a:sym typeface="Calibri"/>
                <a:hlinkClick r:id="rId4"/>
              </a:rPr>
              <a:t>dcendejas@detentionwatchnetwork.org</a:t>
            </a:r>
          </a:p>
          <a:p>
            <a:pPr marL="91440" marR="0" lvl="0" indent="-91440" algn="l" rtl="0">
              <a:lnSpc>
                <a:spcPct val="90000"/>
              </a:lnSpc>
              <a:spcBef>
                <a:spcPts val="1400"/>
              </a:spcBef>
              <a:spcAft>
                <a:spcPts val="0"/>
              </a:spcAft>
              <a:buClr>
                <a:schemeClr val="accent1"/>
              </a:buClr>
              <a:buSzPct val="100000"/>
              <a:buFont typeface="Calibri"/>
              <a:buNone/>
            </a:pPr>
            <a:endParaRPr sz="2000" b="0" i="0" u="none" strike="noStrike" cap="none">
              <a:solidFill>
                <a:srgbClr val="3F3F3F"/>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Shape 333"/>
          <p:cNvSpPr txBox="1">
            <a:spLocks noGrp="1"/>
          </p:cNvSpPr>
          <p:nvPr>
            <p:ph type="ctrTitle"/>
          </p:nvPr>
        </p:nvSpPr>
        <p:spPr>
          <a:xfrm>
            <a:off x="0" y="2473900"/>
            <a:ext cx="11666700" cy="1470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200" b="1">
                <a:solidFill>
                  <a:srgbClr val="0000FF"/>
                </a:solidFill>
              </a:rPr>
              <a:t>Appropriations Update: </a:t>
            </a:r>
          </a:p>
          <a:p>
            <a:pPr marL="0" marR="0" lvl="0" indent="0" algn="ctr" rtl="0">
              <a:spcBef>
                <a:spcPts val="0"/>
              </a:spcBef>
              <a:buClr>
                <a:schemeClr val="dk1"/>
              </a:buClr>
              <a:buSzPct val="25000"/>
              <a:buFont typeface="Calibri"/>
              <a:buNone/>
            </a:pPr>
            <a:r>
              <a:rPr lang="en-US" b="1" i="0" u="none" strike="noStrike" cap="none">
                <a:solidFill>
                  <a:srgbClr val="0000FF"/>
                </a:solidFill>
              </a:rPr>
              <a:t>Deportation Force, Border Militarization, and Central America Funding</a:t>
            </a:r>
          </a:p>
          <a:p>
            <a:pPr marL="0" marR="0" lvl="0" indent="0" algn="ctr" rtl="0">
              <a:spcBef>
                <a:spcPts val="0"/>
              </a:spcBef>
              <a:buClr>
                <a:schemeClr val="dk1"/>
              </a:buClr>
              <a:buSzPct val="25000"/>
              <a:buFont typeface="Calibri"/>
              <a:buNone/>
            </a:pPr>
            <a:endParaRPr/>
          </a:p>
          <a:p>
            <a:pPr marL="0" marR="0" lvl="0" indent="0" algn="ctr" rtl="0">
              <a:spcBef>
                <a:spcPts val="0"/>
              </a:spcBef>
              <a:buClr>
                <a:schemeClr val="dk1"/>
              </a:buClr>
              <a:buSzPct val="25000"/>
              <a:buFont typeface="Calibri"/>
              <a:buNone/>
            </a:pPr>
            <a:r>
              <a:rPr lang="en-US" sz="3200"/>
              <a:t>Hannah Graf Evans</a:t>
            </a:r>
          </a:p>
          <a:p>
            <a:pPr marL="0" marR="0" lvl="0" indent="0" algn="ctr" rtl="0">
              <a:spcBef>
                <a:spcPts val="0"/>
              </a:spcBef>
              <a:buClr>
                <a:schemeClr val="dk1"/>
              </a:buClr>
              <a:buSzPct val="25000"/>
              <a:buFont typeface="Calibri"/>
              <a:buNone/>
            </a:pPr>
            <a:r>
              <a:rPr lang="en-US" sz="3200"/>
              <a:t>Friends Committee on National Legislation (Quakers)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Shape 339"/>
          <p:cNvSpPr txBox="1">
            <a:spLocks noGrp="1"/>
          </p:cNvSpPr>
          <p:nvPr>
            <p:ph type="title"/>
          </p:nvPr>
        </p:nvSpPr>
        <p:spPr>
          <a:xfrm>
            <a:off x="-2756450" y="2288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Deportation Force</a:t>
            </a:r>
          </a:p>
        </p:txBody>
      </p:sp>
      <p:sp>
        <p:nvSpPr>
          <p:cNvPr id="340" name="Shape 340"/>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98666"/>
              <a:buFont typeface="Arial"/>
              <a:buChar char="•"/>
            </a:pPr>
            <a:r>
              <a:rPr lang="en-US" sz="2960" b="1" i="0" u="none" strike="noStrike" cap="none">
                <a:solidFill>
                  <a:schemeClr val="dk1"/>
                </a:solidFill>
                <a:latin typeface="Calibri"/>
                <a:ea typeface="Calibri"/>
                <a:cs typeface="Calibri"/>
                <a:sym typeface="Calibri"/>
              </a:rPr>
              <a:t>Increase the deportation force by 1,500. </a:t>
            </a:r>
          </a:p>
          <a:p>
            <a:pPr marL="742950" marR="0" lvl="1" indent="-285750" algn="l" rtl="0">
              <a:lnSpc>
                <a:spcPct val="8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$300 million to hire 1,000 new Immigration and Customs Enforcement (ICE) officers to patrol U.S. communities</a:t>
            </a:r>
          </a:p>
          <a:p>
            <a:pPr marL="742950" marR="0" lvl="1" indent="-285750" algn="l" rtl="0">
              <a:lnSpc>
                <a:spcPct val="8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500 new Border Patrol agents, for a total of 20,258 agents</a:t>
            </a:r>
          </a:p>
          <a:p>
            <a:pPr marL="742950" marR="0" lvl="1" indent="-285750" algn="l" rtl="0">
              <a:lnSpc>
                <a:spcPct val="8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Congress has proposed lowering hiring standards to expedite the process</a:t>
            </a:r>
          </a:p>
          <a:p>
            <a:pPr marL="457200" marR="0" lvl="1" indent="0" algn="l" rtl="0">
              <a:lnSpc>
                <a:spcPct val="80000"/>
              </a:lnSpc>
              <a:spcBef>
                <a:spcPts val="518"/>
              </a:spcBef>
              <a:spcAft>
                <a:spcPts val="0"/>
              </a:spcAft>
              <a:buClr>
                <a:schemeClr val="dk1"/>
              </a:buClr>
              <a:buSzPct val="25000"/>
              <a:buFont typeface="Arial"/>
              <a:buNone/>
            </a:pPr>
            <a:endParaRPr sz="2590" b="0" i="0" u="none" strike="noStrike" cap="none">
              <a:solidFill>
                <a:schemeClr val="dk1"/>
              </a:solidFill>
              <a:latin typeface="Calibri"/>
              <a:ea typeface="Calibri"/>
              <a:cs typeface="Calibri"/>
              <a:sym typeface="Calibri"/>
            </a:endParaRPr>
          </a:p>
          <a:p>
            <a:pPr marL="0" marR="0" lvl="0" indent="0" algn="l" rtl="0">
              <a:lnSpc>
                <a:spcPct val="80000"/>
              </a:lnSpc>
              <a:spcBef>
                <a:spcPts val="592"/>
              </a:spcBef>
              <a:buClr>
                <a:schemeClr val="dk1"/>
              </a:buClr>
              <a:buSzPct val="25000"/>
              <a:buFont typeface="Arial"/>
              <a:buNone/>
            </a:pPr>
            <a:r>
              <a:rPr lang="en-US" sz="2960" b="1" i="0" u="none" strike="noStrike" cap="none">
                <a:solidFill>
                  <a:schemeClr val="dk1"/>
                </a:solidFill>
                <a:latin typeface="Calibri"/>
                <a:ea typeface="Calibri"/>
                <a:cs typeface="Calibri"/>
                <a:sym typeface="Calibri"/>
              </a:rPr>
              <a:t>Congress must not fund any additional agents to expand the deportation forc</a:t>
            </a:r>
            <a:r>
              <a:rPr lang="en-US" sz="2960" b="1"/>
              <a:t>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Shape 345"/>
          <p:cNvSpPr txBox="1">
            <a:spLocks noGrp="1"/>
          </p:cNvSpPr>
          <p:nvPr>
            <p:ph type="title"/>
          </p:nvPr>
        </p:nvSpPr>
        <p:spPr>
          <a:xfrm>
            <a:off x="-2218325" y="1830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Border Militarization</a:t>
            </a:r>
          </a:p>
        </p:txBody>
      </p:sp>
      <p:sp>
        <p:nvSpPr>
          <p:cNvPr id="346" name="Shape 346"/>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98666"/>
              <a:buFont typeface="Arial"/>
              <a:buChar char="•"/>
            </a:pPr>
            <a:r>
              <a:rPr lang="en-US" sz="2960" b="1" i="0" u="none" strike="noStrike" cap="none">
                <a:solidFill>
                  <a:schemeClr val="dk1"/>
                </a:solidFill>
                <a:latin typeface="Calibri"/>
                <a:ea typeface="Calibri"/>
                <a:cs typeface="Calibri"/>
                <a:sym typeface="Calibri"/>
              </a:rPr>
              <a:t>$2.6 billion down-payment for the wall and increased militarization of border communities including sensors, towers, and drones. </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Barriers and militarization along the southern border have proven ineffective, costly, harmful for the environment, and dangerous for human and civil rights. </a:t>
            </a:r>
          </a:p>
          <a:p>
            <a:pPr marL="457200" marR="0" lvl="1" indent="0" algn="l" rtl="0">
              <a:lnSpc>
                <a:spcPct val="90000"/>
              </a:lnSpc>
              <a:spcBef>
                <a:spcPts val="518"/>
              </a:spcBef>
              <a:spcAft>
                <a:spcPts val="0"/>
              </a:spcAft>
              <a:buClr>
                <a:schemeClr val="dk1"/>
              </a:buClr>
              <a:buSzPct val="25000"/>
              <a:buFont typeface="Arial"/>
              <a:buNone/>
            </a:pPr>
            <a:endParaRPr sz="2590" b="0" i="0" u="none" strike="noStrike" cap="none">
              <a:solidFill>
                <a:schemeClr val="dk1"/>
              </a:solidFill>
              <a:latin typeface="Calibri"/>
              <a:ea typeface="Calibri"/>
              <a:cs typeface="Calibri"/>
              <a:sym typeface="Calibri"/>
            </a:endParaRPr>
          </a:p>
          <a:p>
            <a:pPr marL="457200" marR="0" lvl="1" indent="0" algn="l" rtl="0">
              <a:lnSpc>
                <a:spcPct val="90000"/>
              </a:lnSpc>
              <a:spcBef>
                <a:spcPts val="592"/>
              </a:spcBef>
              <a:spcAft>
                <a:spcPts val="0"/>
              </a:spcAft>
              <a:buClr>
                <a:schemeClr val="dk1"/>
              </a:buClr>
              <a:buSzPct val="25000"/>
              <a:buFont typeface="Arial"/>
              <a:buNone/>
            </a:pPr>
            <a:r>
              <a:rPr lang="en-US" sz="2960" b="1" i="0" u="none" strike="noStrike" cap="none">
                <a:solidFill>
                  <a:schemeClr val="dk1"/>
                </a:solidFill>
                <a:latin typeface="Calibri"/>
                <a:ea typeface="Calibri"/>
                <a:cs typeface="Calibri"/>
                <a:sym typeface="Calibri"/>
              </a:rPr>
              <a:t>Congress should not fund further militarization of our border communities.</a:t>
            </a:r>
          </a:p>
          <a:p>
            <a:pPr marL="0" marR="0" lvl="0" indent="0" algn="l" rtl="0">
              <a:lnSpc>
                <a:spcPct val="90000"/>
              </a:lnSpc>
              <a:spcBef>
                <a:spcPts val="592"/>
              </a:spcBef>
              <a:buClr>
                <a:schemeClr val="dk1"/>
              </a:buClr>
              <a:buSzPct val="25000"/>
              <a:buFont typeface="Arial"/>
              <a:buNone/>
            </a:pPr>
            <a:endParaRPr sz="296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txBox="1">
            <a:spLocks noGrp="1"/>
          </p:cNvSpPr>
          <p:nvPr>
            <p:ph type="ctrTitle"/>
          </p:nvPr>
        </p:nvSpPr>
        <p:spPr>
          <a:xfrm>
            <a:off x="490150" y="271295"/>
            <a:ext cx="11360700" cy="1104900"/>
          </a:xfrm>
          <a:prstGeom prst="rect">
            <a:avLst/>
          </a:prstGeom>
        </p:spPr>
        <p:txBody>
          <a:bodyPr lIns="121900" tIns="121900" rIns="121900" bIns="121900" anchor="b" anchorCtr="0">
            <a:noAutofit/>
          </a:bodyPr>
          <a:lstStyle/>
          <a:p>
            <a:pPr lvl="0">
              <a:spcBef>
                <a:spcPts val="0"/>
              </a:spcBef>
              <a:buNone/>
            </a:pPr>
            <a:r>
              <a:rPr lang="en-US" sz="5000" b="1">
                <a:solidFill>
                  <a:srgbClr val="0000FF"/>
                </a:solidFill>
                <a:latin typeface="Calibri"/>
                <a:ea typeface="Calibri"/>
                <a:cs typeface="Calibri"/>
                <a:sym typeface="Calibri"/>
              </a:rPr>
              <a:t>Agenda</a:t>
            </a:r>
          </a:p>
        </p:txBody>
      </p:sp>
      <p:sp>
        <p:nvSpPr>
          <p:cNvPr id="218" name="Shape 218"/>
          <p:cNvSpPr txBox="1">
            <a:spLocks noGrp="1"/>
          </p:cNvSpPr>
          <p:nvPr>
            <p:ph type="subTitle" idx="1"/>
          </p:nvPr>
        </p:nvSpPr>
        <p:spPr>
          <a:xfrm>
            <a:off x="415650" y="1697208"/>
            <a:ext cx="11360700" cy="1056900"/>
          </a:xfrm>
          <a:prstGeom prst="rect">
            <a:avLst/>
          </a:prstGeom>
        </p:spPr>
        <p:txBody>
          <a:bodyPr lIns="121900" tIns="121900" rIns="121900" bIns="121900" anchor="t" anchorCtr="0">
            <a:noAutofit/>
          </a:bodyPr>
          <a:lstStyle/>
          <a:p>
            <a:pPr lvl="0" algn="l" rtl="0">
              <a:lnSpc>
                <a:spcPct val="122000"/>
              </a:lnSpc>
              <a:spcBef>
                <a:spcPts val="0"/>
              </a:spcBef>
              <a:buNone/>
            </a:pPr>
            <a:r>
              <a:rPr lang="en-US" sz="2500">
                <a:solidFill>
                  <a:srgbClr val="222222"/>
                </a:solidFill>
                <a:highlight>
                  <a:srgbClr val="FFFFFF"/>
                </a:highlight>
                <a:latin typeface="Calibri"/>
                <a:ea typeface="Calibri"/>
                <a:cs typeface="Calibri"/>
                <a:sym typeface="Calibri"/>
              </a:rPr>
              <a:t>Laura Peralta-Schulte, NETWORK Lobby</a:t>
            </a:r>
          </a:p>
          <a:p>
            <a:pPr lvl="0" algn="l" rtl="0">
              <a:lnSpc>
                <a:spcPct val="122000"/>
              </a:lnSpc>
              <a:spcBef>
                <a:spcPts val="0"/>
              </a:spcBef>
              <a:buClr>
                <a:schemeClr val="dk1"/>
              </a:buClr>
              <a:buSzPct val="44000"/>
              <a:buFont typeface="Arial"/>
              <a:buNone/>
            </a:pPr>
            <a:r>
              <a:rPr lang="en-US" sz="2500">
                <a:solidFill>
                  <a:srgbClr val="222222"/>
                </a:solidFill>
                <a:highlight>
                  <a:srgbClr val="FFFFFF"/>
                </a:highlight>
                <a:latin typeface="Calibri"/>
                <a:ea typeface="Calibri"/>
                <a:cs typeface="Calibri"/>
                <a:sym typeface="Calibri"/>
              </a:rPr>
              <a:t>	State of play</a:t>
            </a:r>
          </a:p>
          <a:p>
            <a:pPr lvl="0" algn="l" rtl="0">
              <a:lnSpc>
                <a:spcPct val="122000"/>
              </a:lnSpc>
              <a:spcBef>
                <a:spcPts val="0"/>
              </a:spcBef>
              <a:buNone/>
            </a:pPr>
            <a:r>
              <a:rPr lang="en-US" sz="2500">
                <a:solidFill>
                  <a:srgbClr val="222222"/>
                </a:solidFill>
                <a:highlight>
                  <a:srgbClr val="FFFFFF"/>
                </a:highlight>
                <a:latin typeface="Calibri"/>
                <a:ea typeface="Calibri"/>
                <a:cs typeface="Calibri"/>
                <a:sym typeface="Calibri"/>
              </a:rPr>
              <a:t>Jen Smyers, Church World Service</a:t>
            </a:r>
          </a:p>
          <a:p>
            <a:pPr lvl="0" algn="l" rtl="0">
              <a:lnSpc>
                <a:spcPct val="122000"/>
              </a:lnSpc>
              <a:spcBef>
                <a:spcPts val="0"/>
              </a:spcBef>
              <a:buClr>
                <a:schemeClr val="dk1"/>
              </a:buClr>
              <a:buSzPct val="44000"/>
              <a:buFont typeface="Arial"/>
              <a:buNone/>
            </a:pPr>
            <a:r>
              <a:rPr lang="en-US" sz="2500">
                <a:solidFill>
                  <a:srgbClr val="222222"/>
                </a:solidFill>
                <a:highlight>
                  <a:srgbClr val="FFFFFF"/>
                </a:highlight>
                <a:latin typeface="Calibri"/>
                <a:ea typeface="Calibri"/>
                <a:cs typeface="Calibri"/>
                <a:sym typeface="Calibri"/>
              </a:rPr>
              <a:t>	Refugees</a:t>
            </a:r>
          </a:p>
          <a:p>
            <a:pPr lvl="0" algn="l" rtl="0">
              <a:lnSpc>
                <a:spcPct val="122000"/>
              </a:lnSpc>
              <a:spcBef>
                <a:spcPts val="0"/>
              </a:spcBef>
              <a:buNone/>
            </a:pPr>
            <a:r>
              <a:rPr lang="en-US" sz="2500">
                <a:solidFill>
                  <a:srgbClr val="222222"/>
                </a:solidFill>
                <a:highlight>
                  <a:srgbClr val="FFFFFF"/>
                </a:highlight>
                <a:latin typeface="Calibri"/>
                <a:ea typeface="Calibri"/>
                <a:cs typeface="Calibri"/>
                <a:sym typeface="Calibri"/>
              </a:rPr>
              <a:t>Danny Cendejas, Detention Watch Network</a:t>
            </a:r>
          </a:p>
          <a:p>
            <a:pPr lvl="0" algn="l" rtl="0">
              <a:lnSpc>
                <a:spcPct val="122000"/>
              </a:lnSpc>
              <a:spcBef>
                <a:spcPts val="0"/>
              </a:spcBef>
              <a:buClr>
                <a:schemeClr val="dk1"/>
              </a:buClr>
              <a:buSzPct val="44000"/>
              <a:buFont typeface="Arial"/>
              <a:buNone/>
            </a:pPr>
            <a:r>
              <a:rPr lang="en-US" sz="2500">
                <a:solidFill>
                  <a:srgbClr val="222222"/>
                </a:solidFill>
                <a:highlight>
                  <a:srgbClr val="FFFFFF"/>
                </a:highlight>
                <a:latin typeface="Calibri"/>
                <a:ea typeface="Calibri"/>
                <a:cs typeface="Calibri"/>
                <a:sym typeface="Calibri"/>
              </a:rPr>
              <a:t>	Detention</a:t>
            </a:r>
          </a:p>
          <a:p>
            <a:pPr lvl="0" algn="l" rtl="0">
              <a:spcBef>
                <a:spcPts val="0"/>
              </a:spcBef>
              <a:buNone/>
            </a:pPr>
            <a:r>
              <a:rPr lang="en-US" sz="2500">
                <a:solidFill>
                  <a:srgbClr val="222222"/>
                </a:solidFill>
                <a:highlight>
                  <a:srgbClr val="FFFFFF"/>
                </a:highlight>
                <a:latin typeface="Calibri"/>
                <a:ea typeface="Calibri"/>
                <a:cs typeface="Calibri"/>
                <a:sym typeface="Calibri"/>
              </a:rPr>
              <a:t>Hannah Graf Evans, Friends Committee on National Legislation</a:t>
            </a:r>
          </a:p>
          <a:p>
            <a:pPr lvl="0" algn="l" rtl="0">
              <a:spcBef>
                <a:spcPts val="0"/>
              </a:spcBef>
              <a:buNone/>
            </a:pPr>
            <a:r>
              <a:rPr lang="en-US" sz="2500">
                <a:solidFill>
                  <a:srgbClr val="222222"/>
                </a:solidFill>
                <a:highlight>
                  <a:srgbClr val="FFFFFF"/>
                </a:highlight>
                <a:latin typeface="Calibri"/>
                <a:ea typeface="Calibri"/>
                <a:cs typeface="Calibri"/>
                <a:sym typeface="Calibri"/>
              </a:rPr>
              <a:t>	ICE, CBP, Border</a:t>
            </a:r>
          </a:p>
          <a:p>
            <a:pPr lvl="0" algn="l" rtl="0">
              <a:spcBef>
                <a:spcPts val="0"/>
              </a:spcBef>
              <a:buNone/>
            </a:pPr>
            <a:r>
              <a:rPr lang="en-US" sz="2500">
                <a:solidFill>
                  <a:srgbClr val="222222"/>
                </a:solidFill>
                <a:highlight>
                  <a:srgbClr val="FFFFFF"/>
                </a:highlight>
                <a:latin typeface="Calibri"/>
                <a:ea typeface="Calibri"/>
                <a:cs typeface="Calibri"/>
                <a:sym typeface="Calibri"/>
              </a:rPr>
              <a:t>	Central America</a:t>
            </a:r>
          </a:p>
          <a:p>
            <a:pPr lvl="0" algn="l">
              <a:spcBef>
                <a:spcPts val="0"/>
              </a:spcBef>
              <a:buNone/>
            </a:pPr>
            <a:r>
              <a:rPr lang="en-US" sz="2500">
                <a:solidFill>
                  <a:srgbClr val="222222"/>
                </a:solidFill>
                <a:highlight>
                  <a:srgbClr val="FFFFFF"/>
                </a:highlight>
                <a:latin typeface="Calibri"/>
                <a:ea typeface="Calibri"/>
                <a:cs typeface="Calibri"/>
                <a:sym typeface="Calibri"/>
              </a:rPr>
              <a:t>	Next steps-- what can we do?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xfrm>
            <a:off x="-1920625" y="30478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Central America Funding</a:t>
            </a:r>
          </a:p>
        </p:txBody>
      </p:sp>
      <p:sp>
        <p:nvSpPr>
          <p:cNvPr id="353" name="Shape 353"/>
          <p:cNvSpPr txBox="1">
            <a:spLocks noGrp="1"/>
          </p:cNvSpPr>
          <p:nvPr>
            <p:ph type="body" idx="1"/>
          </p:nvPr>
        </p:nvSpPr>
        <p:spPr>
          <a:xfrm>
            <a:off x="609600" y="1447800"/>
            <a:ext cx="10972800" cy="5181600"/>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99200"/>
              <a:buFont typeface="Arial"/>
              <a:buChar char="•"/>
            </a:pPr>
            <a:r>
              <a:rPr lang="en-US" sz="2480" b="1" i="0" u="none" strike="noStrike" cap="none">
                <a:solidFill>
                  <a:schemeClr val="dk1"/>
                </a:solidFill>
                <a:latin typeface="Calibri"/>
                <a:ea typeface="Calibri"/>
                <a:cs typeface="Calibri"/>
                <a:sym typeface="Calibri"/>
              </a:rPr>
              <a:t>Deep cuts to foreign assistance. </a:t>
            </a:r>
            <a:r>
              <a:rPr lang="en-US" sz="2480" b="0" i="0" u="none" strike="noStrike" cap="none">
                <a:solidFill>
                  <a:schemeClr val="dk1"/>
                </a:solidFill>
                <a:latin typeface="Calibri"/>
                <a:ea typeface="Calibri"/>
                <a:cs typeface="Calibri"/>
                <a:sym typeface="Calibri"/>
              </a:rPr>
              <a:t>39% cut total, 42% cut in economic assistance.  All Development Assistance cut for Central America.</a:t>
            </a:r>
          </a:p>
          <a:p>
            <a:pPr marL="342900" marR="0" lvl="0" indent="-342900" algn="l" rtl="0">
              <a:lnSpc>
                <a:spcPct val="80000"/>
              </a:lnSpc>
              <a:spcBef>
                <a:spcPts val="496"/>
              </a:spcBef>
              <a:spcAft>
                <a:spcPts val="0"/>
              </a:spcAft>
              <a:buClr>
                <a:schemeClr val="dk1"/>
              </a:buClr>
              <a:buSzPct val="99200"/>
              <a:buFont typeface="Arial"/>
              <a:buChar char="•"/>
            </a:pPr>
            <a:r>
              <a:rPr lang="en-US" sz="2480" b="0" i="0" u="none" strike="noStrike" cap="none">
                <a:solidFill>
                  <a:schemeClr val="dk1"/>
                </a:solidFill>
                <a:latin typeface="Calibri"/>
                <a:ea typeface="Calibri"/>
                <a:cs typeface="Calibri"/>
                <a:sym typeface="Calibri"/>
              </a:rPr>
              <a:t>Military, Law Enforcement, and Narcotics are also cut significantly in the request, but could be included in Defense spending.</a:t>
            </a:r>
          </a:p>
          <a:p>
            <a:pPr marL="0" marR="0" lvl="0" indent="0" algn="l" rtl="0">
              <a:lnSpc>
                <a:spcPct val="80000"/>
              </a:lnSpc>
              <a:spcBef>
                <a:spcPts val="496"/>
              </a:spcBef>
              <a:spcAft>
                <a:spcPts val="0"/>
              </a:spcAft>
              <a:buClr>
                <a:schemeClr val="dk1"/>
              </a:buClr>
              <a:buSzPct val="25000"/>
              <a:buFont typeface="Arial"/>
              <a:buNone/>
            </a:pPr>
            <a:endParaRPr sz="2480" b="0" i="0" u="none" strike="noStrike" cap="none">
              <a:solidFill>
                <a:schemeClr val="dk1"/>
              </a:solidFill>
              <a:latin typeface="Calibri"/>
              <a:ea typeface="Calibri"/>
              <a:cs typeface="Calibri"/>
              <a:sym typeface="Calibri"/>
            </a:endParaRPr>
          </a:p>
          <a:p>
            <a:pPr marL="0" marR="0" lvl="0" indent="0" algn="l" rtl="0">
              <a:lnSpc>
                <a:spcPct val="80000"/>
              </a:lnSpc>
              <a:spcBef>
                <a:spcPts val="496"/>
              </a:spcBef>
              <a:spcAft>
                <a:spcPts val="0"/>
              </a:spcAft>
              <a:buClr>
                <a:schemeClr val="dk1"/>
              </a:buClr>
              <a:buSzPct val="25000"/>
              <a:buFont typeface="Arial"/>
              <a:buNone/>
            </a:pPr>
            <a:r>
              <a:rPr lang="en-US" sz="2480" b="1" i="0" u="none" strike="noStrike" cap="none">
                <a:solidFill>
                  <a:schemeClr val="dk1"/>
                </a:solidFill>
                <a:latin typeface="Calibri"/>
                <a:ea typeface="Calibri"/>
                <a:cs typeface="Calibri"/>
                <a:sym typeface="Calibri"/>
              </a:rPr>
              <a:t>US foreign assistance should prioritize addressing the root causes of migration by reducing poverty and preventing violence through community based approaches. </a:t>
            </a:r>
          </a:p>
          <a:p>
            <a:pPr marL="0" marR="0" lvl="0" indent="0" algn="l" rtl="0">
              <a:lnSpc>
                <a:spcPct val="80000"/>
              </a:lnSpc>
              <a:spcBef>
                <a:spcPts val="496"/>
              </a:spcBef>
              <a:spcAft>
                <a:spcPts val="0"/>
              </a:spcAft>
              <a:buClr>
                <a:schemeClr val="dk1"/>
              </a:buClr>
              <a:buSzPct val="25000"/>
              <a:buFont typeface="Arial"/>
              <a:buNone/>
            </a:pPr>
            <a:endParaRPr sz="2480" b="0" i="0" u="none" strike="noStrike" cap="none">
              <a:solidFill>
                <a:schemeClr val="dk1"/>
              </a:solidFill>
              <a:latin typeface="Calibri"/>
              <a:ea typeface="Calibri"/>
              <a:cs typeface="Calibri"/>
              <a:sym typeface="Calibri"/>
            </a:endParaRPr>
          </a:p>
          <a:p>
            <a:pPr marL="0" marR="0" lvl="0" indent="0" algn="l" rtl="0">
              <a:lnSpc>
                <a:spcPct val="80000"/>
              </a:lnSpc>
              <a:spcBef>
                <a:spcPts val="496"/>
              </a:spcBef>
              <a:buClr>
                <a:schemeClr val="dk1"/>
              </a:buClr>
              <a:buSzPct val="25000"/>
              <a:buFont typeface="Arial"/>
              <a:buNone/>
            </a:pPr>
            <a:r>
              <a:rPr lang="en-US" sz="2480" b="0" i="0" u="none" strike="noStrike" cap="none">
                <a:solidFill>
                  <a:schemeClr val="dk1"/>
                </a:solidFill>
                <a:latin typeface="Calibri"/>
                <a:ea typeface="Calibri"/>
                <a:cs typeface="Calibri"/>
                <a:sym typeface="Calibri"/>
              </a:rPr>
              <a:t>Efforts that strengthen governance and the rule of law, and that increase citizen security, including protection systems for children and other vulnerable populations, are also essential to ensure the right not to have to migrate. </a:t>
            </a:r>
          </a:p>
          <a:p>
            <a:pPr marL="0" marR="0" lvl="0" indent="0" algn="l" rtl="0">
              <a:lnSpc>
                <a:spcPct val="80000"/>
              </a:lnSpc>
              <a:spcBef>
                <a:spcPts val="496"/>
              </a:spcBef>
              <a:buClr>
                <a:schemeClr val="dk1"/>
              </a:buClr>
              <a:buSzPct val="25000"/>
              <a:buFont typeface="Arial"/>
              <a:buNone/>
            </a:pPr>
            <a:endParaRPr sz="2480"/>
          </a:p>
          <a:p>
            <a:pPr marL="0" marR="0" lvl="0" indent="0" algn="r" rtl="0">
              <a:lnSpc>
                <a:spcPct val="80000"/>
              </a:lnSpc>
              <a:spcBef>
                <a:spcPts val="496"/>
              </a:spcBef>
              <a:buClr>
                <a:schemeClr val="dk1"/>
              </a:buClr>
              <a:buSzPct val="25000"/>
              <a:buFont typeface="Arial"/>
              <a:buNone/>
            </a:pPr>
            <a:r>
              <a:rPr lang="en-US" sz="2480"/>
              <a:t>More questions? Contact: Kristen Lionetti, klionetti@jesuits.org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Shape 358"/>
          <p:cNvSpPr txBox="1">
            <a:spLocks noGrp="1"/>
          </p:cNvSpPr>
          <p:nvPr>
            <p:ph type="ctrTitle"/>
          </p:nvPr>
        </p:nvSpPr>
        <p:spPr>
          <a:xfrm>
            <a:off x="914400" y="2130425"/>
            <a:ext cx="10363200" cy="1470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Opportunities for Advocacy Around the Budget</a:t>
            </a:r>
          </a:p>
        </p:txBody>
      </p:sp>
      <p:sp>
        <p:nvSpPr>
          <p:cNvPr id="359" name="Shape 359"/>
          <p:cNvSpPr txBox="1">
            <a:spLocks noGrp="1"/>
          </p:cNvSpPr>
          <p:nvPr>
            <p:ph type="subTitle" idx="1"/>
          </p:nvPr>
        </p:nvSpPr>
        <p:spPr>
          <a:xfrm>
            <a:off x="1828800" y="3886200"/>
            <a:ext cx="8534400" cy="1752600"/>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rgbClr val="888888"/>
              </a:buClr>
              <a:buSzPct val="25000"/>
              <a:buFont typeface="Arial"/>
              <a:buNone/>
            </a:pPr>
            <a:r>
              <a:rPr lang="en-US" sz="2720" b="0" i="0" u="none" strike="noStrike" cap="none">
                <a:solidFill>
                  <a:srgbClr val="000000"/>
                </a:solidFill>
                <a:latin typeface="Calibri"/>
                <a:ea typeface="Calibri"/>
                <a:cs typeface="Calibri"/>
                <a:sym typeface="Calibri"/>
              </a:rPr>
              <a:t>Hannah Graf Evans</a:t>
            </a:r>
          </a:p>
          <a:p>
            <a:pPr marL="0" marR="0" lvl="0" indent="0" algn="ctr" rtl="0">
              <a:lnSpc>
                <a:spcPct val="90000"/>
              </a:lnSpc>
              <a:spcBef>
                <a:spcPts val="544"/>
              </a:spcBef>
              <a:buClr>
                <a:srgbClr val="888888"/>
              </a:buClr>
              <a:buSzPct val="25000"/>
              <a:buFont typeface="Arial"/>
              <a:buNone/>
            </a:pPr>
            <a:r>
              <a:rPr lang="en-US" sz="2720" b="0" i="0" u="none" strike="noStrike" cap="none">
                <a:solidFill>
                  <a:srgbClr val="000000"/>
                </a:solidFill>
                <a:latin typeface="Calibri"/>
                <a:ea typeface="Calibri"/>
                <a:cs typeface="Calibri"/>
                <a:sym typeface="Calibri"/>
              </a:rPr>
              <a:t>Friends Committee on National Legislation (Quakers)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Shape 364"/>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Congress holds the “purse strings”</a:t>
            </a:r>
          </a:p>
        </p:txBody>
      </p:sp>
      <p:sp>
        <p:nvSpPr>
          <p:cNvPr id="365" name="Shape 365"/>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President Trump cannot fulfill his agenda without congressional blessing. </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Building relationships between people of faith, impacted communities, and public officials is the most powerful agent of change.</a:t>
            </a:r>
          </a:p>
          <a:p>
            <a:pPr marL="342900" marR="0" lvl="0" indent="-342900" algn="l" rtl="0">
              <a:spcBef>
                <a:spcPts val="640"/>
              </a:spcBef>
              <a:buClr>
                <a:srgbClr val="0000FF"/>
              </a:buClr>
              <a:buSzPct val="100000"/>
              <a:buFont typeface="Arial"/>
              <a:buChar char="•"/>
            </a:pPr>
            <a:r>
              <a:rPr lang="en-US" sz="3200" b="1" i="0" u="none" strike="noStrike" cap="none">
                <a:solidFill>
                  <a:srgbClr val="0000FF"/>
                </a:solidFill>
                <a:latin typeface="Calibri"/>
                <a:ea typeface="Calibri"/>
                <a:cs typeface="Calibri"/>
                <a:sym typeface="Calibri"/>
              </a:rPr>
              <a:t>Our role is to make it clear that Congress cannot undercut immigrants and refugees in their spending bills.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Shape 370"/>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1" i="0" u="none" strike="noStrike" cap="none">
                <a:solidFill>
                  <a:srgbClr val="0000FF"/>
                </a:solidFill>
              </a:rPr>
              <a:t>Let the faithful voice ring out in the face of injustice!</a:t>
            </a:r>
          </a:p>
        </p:txBody>
      </p:sp>
      <p:sp>
        <p:nvSpPr>
          <p:cNvPr id="371" name="Shape 371"/>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Outward communications:</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Press conferences</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Vigils and public witness</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Writing letters to the editor or op-eds</a:t>
            </a:r>
          </a:p>
          <a:p>
            <a:pPr marL="342900" marR="0" lvl="0" indent="-342900" algn="l" rtl="0">
              <a:spcBef>
                <a:spcPts val="64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Direct communication:</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In-district visits with members of Congress or staff</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Attending town halls</a:t>
            </a:r>
          </a:p>
          <a:p>
            <a:pPr marL="742950" marR="0" lvl="1" indent="-285750" algn="l" rtl="0">
              <a:spcBef>
                <a:spcPts val="560"/>
              </a:spcBef>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Calling and emailing offices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Shape 376"/>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1" i="0" u="none" strike="noStrike" cap="none">
                <a:solidFill>
                  <a:srgbClr val="0000FF"/>
                </a:solidFill>
              </a:rPr>
              <a:t>Press Conference Outside a Congressional Office</a:t>
            </a:r>
          </a:p>
        </p:txBody>
      </p:sp>
      <p:pic>
        <p:nvPicPr>
          <p:cNvPr id="377" name="Shape 377" descr="https://scontent-lga3-1.xx.fbcdn.net/v/t34.0-12/18902184_1400120140024090_307848993_n.jpg?oh=bd535528df6a8f2f4934cb8244454126&amp;oe=593351C3"/>
          <p:cNvPicPr preferRelativeResize="0">
            <a:picLocks noGrp="1"/>
          </p:cNvPicPr>
          <p:nvPr>
            <p:ph type="body" idx="1"/>
          </p:nvPr>
        </p:nvPicPr>
        <p:blipFill rotWithShape="1">
          <a:blip r:embed="rId3">
            <a:alphaModFix/>
          </a:blip>
          <a:srcRect/>
          <a:stretch/>
        </p:blipFill>
        <p:spPr>
          <a:xfrm>
            <a:off x="2086500" y="1897175"/>
            <a:ext cx="8019000" cy="32718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pic>
        <p:nvPicPr>
          <p:cNvPr id="382" name="Shape 382" descr="https://scontent-lga3-1.xx.fbcdn.net/v/t34.0-12/18902427_1400120233357414_98206954_n.jpg?oh=a6f8c37ce7025973e713e1bf07714ca4&amp;oe=59344226"/>
          <p:cNvPicPr preferRelativeResize="0">
            <a:picLocks noGrp="1"/>
          </p:cNvPicPr>
          <p:nvPr>
            <p:ph type="body" idx="1"/>
          </p:nvPr>
        </p:nvPicPr>
        <p:blipFill rotWithShape="1">
          <a:blip r:embed="rId3">
            <a:alphaModFix/>
          </a:blip>
          <a:srcRect/>
          <a:stretch/>
        </p:blipFill>
        <p:spPr>
          <a:xfrm>
            <a:off x="304800" y="228601"/>
            <a:ext cx="5588100" cy="3240900"/>
          </a:xfrm>
          <a:prstGeom prst="rect">
            <a:avLst/>
          </a:prstGeom>
          <a:noFill/>
          <a:ln>
            <a:noFill/>
          </a:ln>
        </p:spPr>
      </p:pic>
      <p:pic>
        <p:nvPicPr>
          <p:cNvPr id="383" name="Shape 383" descr="https://scontent-lga3-1.xx.fbcdn.net/v/t34.0-12/18902214_1400120160024088_1510843839_n.jpg?oh=64aff32b67bee9d23dc60cadee666dbb&amp;oe=59346684"/>
          <p:cNvPicPr preferRelativeResize="0"/>
          <p:nvPr/>
        </p:nvPicPr>
        <p:blipFill rotWithShape="1">
          <a:blip r:embed="rId4">
            <a:alphaModFix/>
          </a:blip>
          <a:srcRect/>
          <a:stretch/>
        </p:blipFill>
        <p:spPr>
          <a:xfrm>
            <a:off x="304800" y="3487917"/>
            <a:ext cx="5588100" cy="3084600"/>
          </a:xfrm>
          <a:prstGeom prst="rect">
            <a:avLst/>
          </a:prstGeom>
          <a:noFill/>
          <a:ln>
            <a:noFill/>
          </a:ln>
        </p:spPr>
      </p:pic>
      <p:sp>
        <p:nvSpPr>
          <p:cNvPr id="384" name="Shape 384"/>
          <p:cNvSpPr txBox="1"/>
          <p:nvPr/>
        </p:nvSpPr>
        <p:spPr>
          <a:xfrm>
            <a:off x="6094026" y="228600"/>
            <a:ext cx="5892900" cy="1325700"/>
          </a:xfrm>
          <a:prstGeom prst="rect">
            <a:avLst/>
          </a:prstGeom>
          <a:noFill/>
          <a:ln>
            <a:noFill/>
          </a:ln>
        </p:spPr>
        <p:txBody>
          <a:bodyPr lIns="91425" tIns="45700" rIns="91425" bIns="45700" anchor="ctr" anchorCtr="0">
            <a:noAutofit/>
          </a:bodyPr>
          <a:lstStyle/>
          <a:p>
            <a:pPr marL="0" marR="0" lvl="0" indent="0" algn="ctr" rtl="0">
              <a:lnSpc>
                <a:spcPct val="90000"/>
              </a:lnSpc>
              <a:spcBef>
                <a:spcPts val="0"/>
              </a:spcBef>
              <a:buClr>
                <a:schemeClr val="dk1"/>
              </a:buClr>
              <a:buSzPct val="25000"/>
              <a:buFont typeface="Calibri"/>
              <a:buNone/>
            </a:pPr>
            <a:r>
              <a:rPr lang="en-US" sz="3630" b="1" i="0" u="none" strike="noStrike" cap="none">
                <a:solidFill>
                  <a:srgbClr val="0000FF"/>
                </a:solidFill>
                <a:latin typeface="Calibri"/>
                <a:ea typeface="Calibri"/>
                <a:cs typeface="Calibri"/>
                <a:sym typeface="Calibri"/>
              </a:rPr>
              <a:t>Corpus Christi Immigration Coalition</a:t>
            </a:r>
          </a:p>
        </p:txBody>
      </p:sp>
      <p:sp>
        <p:nvSpPr>
          <p:cNvPr id="385" name="Shape 385"/>
          <p:cNvSpPr txBox="1"/>
          <p:nvPr/>
        </p:nvSpPr>
        <p:spPr>
          <a:xfrm>
            <a:off x="6094026" y="1554162"/>
            <a:ext cx="5689500" cy="5016900"/>
          </a:xfrm>
          <a:prstGeom prst="rect">
            <a:avLst/>
          </a:prstGeom>
          <a:noFill/>
          <a:ln>
            <a:noFill/>
          </a:ln>
        </p:spPr>
        <p:txBody>
          <a:bodyPr lIns="91425" tIns="45700" rIns="91425" bIns="45700" anchor="t" anchorCtr="0">
            <a:noAutofit/>
          </a:bodyPr>
          <a:lstStyle/>
          <a:p>
            <a:pPr marL="285750" marR="0" lvl="0" indent="-285750" algn="l" rtl="0">
              <a:spcBef>
                <a:spcPts val="0"/>
              </a:spcBef>
              <a:spcAft>
                <a:spcPts val="0"/>
              </a:spcAft>
              <a:buClr>
                <a:schemeClr val="dk1"/>
              </a:buClr>
              <a:buSzPct val="100000"/>
              <a:buFont typeface="Arial"/>
              <a:buChar char="•"/>
            </a:pPr>
            <a:r>
              <a:rPr lang="en-US" sz="2000" b="0" i="0" u="none" strike="noStrike" cap="none">
                <a:solidFill>
                  <a:schemeClr val="dk1"/>
                </a:solidFill>
                <a:latin typeface="Calibri"/>
                <a:ea typeface="Calibri"/>
                <a:cs typeface="Calibri"/>
                <a:sym typeface="Calibri"/>
              </a:rPr>
              <a:t>Held press conference outside of office to emphasize the role of elected officials in countering the Executive Orders in January</a:t>
            </a:r>
          </a:p>
          <a:p>
            <a:pPr marL="285750" marR="0" lvl="0" indent="-285750" algn="l" rtl="0">
              <a:spcBef>
                <a:spcPts val="2400"/>
              </a:spcBef>
              <a:spcAft>
                <a:spcPts val="0"/>
              </a:spcAft>
              <a:buClr>
                <a:schemeClr val="dk1"/>
              </a:buClr>
              <a:buSzPct val="100000"/>
              <a:buFont typeface="Arial"/>
              <a:buChar char="•"/>
            </a:pPr>
            <a:r>
              <a:rPr lang="en-US" sz="2000" b="0" i="0" u="none" strike="noStrike" cap="none">
                <a:solidFill>
                  <a:schemeClr val="dk1"/>
                </a:solidFill>
                <a:latin typeface="Calibri"/>
                <a:ea typeface="Calibri"/>
                <a:cs typeface="Calibri"/>
                <a:sym typeface="Calibri"/>
              </a:rPr>
              <a:t>Included a diverse set of speakers, age, religious affiliation and gave remarks in both English and Spanish</a:t>
            </a:r>
          </a:p>
          <a:p>
            <a:pPr marL="285750" marR="0" lvl="0" indent="-285750" algn="l" rtl="0">
              <a:spcBef>
                <a:spcPts val="2400"/>
              </a:spcBef>
              <a:spcAft>
                <a:spcPts val="0"/>
              </a:spcAft>
              <a:buClr>
                <a:schemeClr val="dk1"/>
              </a:buClr>
              <a:buSzPct val="100000"/>
              <a:buFont typeface="Arial"/>
              <a:buChar char="•"/>
            </a:pPr>
            <a:r>
              <a:rPr lang="en-US" sz="2000" b="0" i="0" u="none" strike="noStrike" cap="none">
                <a:solidFill>
                  <a:schemeClr val="dk1"/>
                </a:solidFill>
                <a:latin typeface="Calibri"/>
                <a:ea typeface="Calibri"/>
                <a:cs typeface="Calibri"/>
                <a:sym typeface="Calibri"/>
              </a:rPr>
              <a:t>Staffer came out of the office and inquired as to who they were, what the purpose was, what local media outlets were there</a:t>
            </a:r>
          </a:p>
          <a:p>
            <a:pPr marL="285750" marR="0" lvl="0" indent="-285750" algn="l" rtl="0">
              <a:spcBef>
                <a:spcPts val="2400"/>
              </a:spcBef>
              <a:spcAft>
                <a:spcPts val="0"/>
              </a:spcAft>
              <a:buClr>
                <a:schemeClr val="dk1"/>
              </a:buClr>
              <a:buSzPct val="100000"/>
              <a:buFont typeface="Arial"/>
              <a:buChar char="•"/>
            </a:pPr>
            <a:r>
              <a:rPr lang="en-US" sz="2000" b="0" i="0" u="none" strike="noStrike" cap="none">
                <a:solidFill>
                  <a:schemeClr val="dk1"/>
                </a:solidFill>
                <a:latin typeface="Calibri"/>
                <a:ea typeface="Calibri"/>
                <a:cs typeface="Calibri"/>
                <a:sym typeface="Calibri"/>
              </a:rPr>
              <a:t>They used the opportunity to request a member level meeting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Shape 390"/>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Write for a newspaper!</a:t>
            </a:r>
          </a:p>
        </p:txBody>
      </p:sp>
      <p:sp>
        <p:nvSpPr>
          <p:cNvPr id="391" name="Shape 391"/>
          <p:cNvSpPr txBox="1">
            <a:spLocks noGrp="1"/>
          </p:cNvSpPr>
          <p:nvPr>
            <p:ph type="body" idx="1"/>
          </p:nvPr>
        </p:nvSpPr>
        <p:spPr>
          <a:xfrm>
            <a:off x="609600" y="1447800"/>
            <a:ext cx="10972800" cy="48006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Members of Congress track when they are mentioned in media, include their names and an “ask”</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If you host a vigil or public witness event and no one covers it – write about it!</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Send letters to the editor and op-eds to the office of your member of Congress even if they don’t get published</a:t>
            </a:r>
          </a:p>
          <a:p>
            <a:pPr marL="342900" marR="0" lvl="0" indent="-342900" algn="l" rtl="0">
              <a:spcBef>
                <a:spcPts val="640"/>
              </a:spcBef>
              <a:spcAft>
                <a:spcPts val="0"/>
              </a:spcAft>
              <a:buClr>
                <a:schemeClr val="dk1"/>
              </a:buClr>
              <a:buSzPct val="100000"/>
              <a:buFont typeface="Arial"/>
              <a:buNone/>
            </a:pPr>
            <a:endParaRPr sz="3200" b="0" i="0" u="none" strike="noStrike" cap="none">
              <a:solidFill>
                <a:schemeClr val="dk1"/>
              </a:solidFill>
              <a:latin typeface="Calibri"/>
              <a:ea typeface="Calibri"/>
              <a:cs typeface="Calibri"/>
              <a:sym typeface="Calibri"/>
            </a:endParaRPr>
          </a:p>
          <a:p>
            <a:pPr marL="342900" marR="0" lvl="0" indent="-342900" algn="l" rtl="0">
              <a:spcBef>
                <a:spcPts val="640"/>
              </a:spcBef>
              <a:buClr>
                <a:schemeClr val="dk1"/>
              </a:buClr>
              <a:buSzPct val="100000"/>
              <a:buFont typeface="Arial"/>
              <a:buNone/>
            </a:pP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6" name="Shape 396"/>
          <p:cNvSpPr txBox="1">
            <a:spLocks noGrp="1"/>
          </p:cNvSpPr>
          <p:nvPr>
            <p:ph type="title"/>
          </p:nvPr>
        </p:nvSpPr>
        <p:spPr>
          <a:xfrm>
            <a:off x="609600" y="152405"/>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Letter to the Editor Framework</a:t>
            </a:r>
          </a:p>
        </p:txBody>
      </p:sp>
      <p:sp>
        <p:nvSpPr>
          <p:cNvPr id="397" name="Shape 397"/>
          <p:cNvSpPr txBox="1">
            <a:spLocks noGrp="1"/>
          </p:cNvSpPr>
          <p:nvPr>
            <p:ph type="body" idx="1"/>
          </p:nvPr>
        </p:nvSpPr>
        <p:spPr>
          <a:xfrm>
            <a:off x="609600" y="1295400"/>
            <a:ext cx="10972800" cy="5211900"/>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99200"/>
              <a:buFont typeface="Arial"/>
              <a:buChar char="•"/>
            </a:pPr>
            <a:r>
              <a:rPr lang="en-US" sz="2480" b="1" i="0" u="none" strike="noStrike" cap="none">
                <a:solidFill>
                  <a:schemeClr val="dk1"/>
                </a:solidFill>
                <a:latin typeface="Calibri"/>
                <a:ea typeface="Calibri"/>
                <a:cs typeface="Calibri"/>
                <a:sym typeface="Calibri"/>
              </a:rPr>
              <a:t>Respond to Recent Reports:</a:t>
            </a:r>
            <a:r>
              <a:rPr lang="en-US" sz="2480" b="0" i="0" u="none" strike="noStrike" cap="none">
                <a:solidFill>
                  <a:schemeClr val="dk1"/>
                </a:solidFill>
                <a:latin typeface="Calibri"/>
                <a:ea typeface="Calibri"/>
                <a:cs typeface="Calibri"/>
                <a:sym typeface="Calibri"/>
              </a:rPr>
              <a:t> Find a news article or story that relates to the issue. Make sure you’re responding to a recent story or topic – no more than a few days old.</a:t>
            </a:r>
          </a:p>
          <a:p>
            <a:pPr marL="342900" marR="0" lvl="0" indent="-342900" algn="l" rtl="0">
              <a:lnSpc>
                <a:spcPct val="80000"/>
              </a:lnSpc>
              <a:spcBef>
                <a:spcPts val="496"/>
              </a:spcBef>
              <a:spcAft>
                <a:spcPts val="0"/>
              </a:spcAft>
              <a:buClr>
                <a:schemeClr val="dk1"/>
              </a:buClr>
              <a:buSzPct val="99200"/>
              <a:buFont typeface="Arial"/>
              <a:buChar char="•"/>
            </a:pPr>
            <a:r>
              <a:rPr lang="en-US" sz="2480" b="1" i="0" u="none" strike="noStrike" cap="none">
                <a:solidFill>
                  <a:schemeClr val="dk1"/>
                </a:solidFill>
                <a:latin typeface="Calibri"/>
                <a:ea typeface="Calibri"/>
                <a:cs typeface="Calibri"/>
                <a:sym typeface="Calibri"/>
              </a:rPr>
              <a:t>Ask for Action:</a:t>
            </a:r>
            <a:r>
              <a:rPr lang="en-US" sz="2480" b="0" i="0" u="none" strike="noStrike" cap="none">
                <a:solidFill>
                  <a:schemeClr val="dk1"/>
                </a:solidFill>
                <a:latin typeface="Calibri"/>
                <a:ea typeface="Calibri"/>
                <a:cs typeface="Calibri"/>
                <a:sym typeface="Calibri"/>
              </a:rPr>
              <a:t> Make a specific ask to specific policymakers. Mentioning your members of Congress by name is an important way to make sure they see it.</a:t>
            </a:r>
          </a:p>
          <a:p>
            <a:pPr marL="342900" marR="0" lvl="0" indent="-342900" algn="l" rtl="0">
              <a:lnSpc>
                <a:spcPct val="80000"/>
              </a:lnSpc>
              <a:spcBef>
                <a:spcPts val="496"/>
              </a:spcBef>
              <a:spcAft>
                <a:spcPts val="0"/>
              </a:spcAft>
              <a:buClr>
                <a:schemeClr val="dk1"/>
              </a:buClr>
              <a:buSzPct val="99200"/>
              <a:buFont typeface="Arial"/>
              <a:buChar char="•"/>
            </a:pPr>
            <a:r>
              <a:rPr lang="en-US" sz="2480" b="1" i="0" u="none" strike="noStrike" cap="none">
                <a:solidFill>
                  <a:schemeClr val="dk1"/>
                </a:solidFill>
                <a:latin typeface="Calibri"/>
                <a:ea typeface="Calibri"/>
                <a:cs typeface="Calibri"/>
                <a:sym typeface="Calibri"/>
              </a:rPr>
              <a:t>Find the Facts:</a:t>
            </a:r>
            <a:r>
              <a:rPr lang="en-US" sz="2480" b="0" i="0" u="none" strike="noStrike" cap="none">
                <a:solidFill>
                  <a:schemeClr val="dk1"/>
                </a:solidFill>
                <a:latin typeface="Calibri"/>
                <a:ea typeface="Calibri"/>
                <a:cs typeface="Calibri"/>
                <a:sym typeface="Calibri"/>
              </a:rPr>
              <a:t> Illustrate your argument with one or two facts. Statistics can be helpful in moderation, but too many statistics can be confusing.</a:t>
            </a:r>
          </a:p>
          <a:p>
            <a:pPr marL="342900" marR="0" lvl="0" indent="-342900" algn="l" rtl="0">
              <a:lnSpc>
                <a:spcPct val="80000"/>
              </a:lnSpc>
              <a:spcBef>
                <a:spcPts val="496"/>
              </a:spcBef>
              <a:spcAft>
                <a:spcPts val="0"/>
              </a:spcAft>
              <a:buClr>
                <a:schemeClr val="dk1"/>
              </a:buClr>
              <a:buSzPct val="99200"/>
              <a:buFont typeface="Arial"/>
              <a:buChar char="•"/>
            </a:pPr>
            <a:r>
              <a:rPr lang="en-US" sz="2480" b="1" i="0" u="none" strike="noStrike" cap="none">
                <a:solidFill>
                  <a:schemeClr val="dk1"/>
                </a:solidFill>
                <a:latin typeface="Calibri"/>
                <a:ea typeface="Calibri"/>
                <a:cs typeface="Calibri"/>
                <a:sym typeface="Calibri"/>
              </a:rPr>
              <a:t>Tie It Together:</a:t>
            </a:r>
            <a:r>
              <a:rPr lang="en-US" sz="2480" b="0" i="0" u="none" strike="noStrike" cap="none">
                <a:solidFill>
                  <a:schemeClr val="dk1"/>
                </a:solidFill>
                <a:latin typeface="Calibri"/>
                <a:ea typeface="Calibri"/>
                <a:cs typeface="Calibri"/>
                <a:sym typeface="Calibri"/>
              </a:rPr>
              <a:t> Bring in your personal connection or moral approach to the issue. State your connections to the community as they’re relevant to the points you’re making.</a:t>
            </a:r>
          </a:p>
          <a:p>
            <a:pPr marL="0" marR="0" lvl="0" indent="0" algn="l" rtl="0">
              <a:lnSpc>
                <a:spcPct val="80000"/>
              </a:lnSpc>
              <a:spcBef>
                <a:spcPts val="496"/>
              </a:spcBef>
              <a:spcAft>
                <a:spcPts val="0"/>
              </a:spcAft>
              <a:buClr>
                <a:schemeClr val="dk1"/>
              </a:buClr>
              <a:buSzPct val="25000"/>
              <a:buFont typeface="Arial"/>
              <a:buNone/>
            </a:pPr>
            <a:endParaRPr sz="2480" b="0" i="0" u="none" strike="noStrike" cap="none">
              <a:solidFill>
                <a:schemeClr val="dk1"/>
              </a:solidFill>
              <a:latin typeface="Calibri"/>
              <a:ea typeface="Calibri"/>
              <a:cs typeface="Calibri"/>
              <a:sym typeface="Calibri"/>
            </a:endParaRPr>
          </a:p>
          <a:p>
            <a:pPr marL="0" marR="0" lvl="0" indent="0" algn="l" rtl="0">
              <a:lnSpc>
                <a:spcPct val="80000"/>
              </a:lnSpc>
              <a:spcBef>
                <a:spcPts val="496"/>
              </a:spcBef>
              <a:buClr>
                <a:schemeClr val="dk1"/>
              </a:buClr>
              <a:buSzPct val="25000"/>
              <a:buFont typeface="Arial"/>
              <a:buNone/>
            </a:pPr>
            <a:r>
              <a:rPr lang="en-US" sz="2480" b="0" i="0" u="none" strike="noStrike" cap="none">
                <a:solidFill>
                  <a:schemeClr val="dk1"/>
                </a:solidFill>
                <a:latin typeface="Calibri"/>
                <a:ea typeface="Calibri"/>
                <a:cs typeface="Calibri"/>
                <a:sym typeface="Calibri"/>
              </a:rPr>
              <a:t>Submit your Letters to the Editor to newspapers here: </a:t>
            </a:r>
            <a:r>
              <a:rPr lang="en-US" sz="2480" b="1" i="0" u="none" strike="noStrike" cap="none">
                <a:solidFill>
                  <a:schemeClr val="dk1"/>
                </a:solidFill>
                <a:latin typeface="Calibri"/>
                <a:ea typeface="Calibri"/>
                <a:cs typeface="Calibri"/>
                <a:sym typeface="Calibri"/>
              </a:rPr>
              <a:t>http://act.fcnl.org/lte/lte/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Shape 402"/>
          <p:cNvSpPr txBox="1">
            <a:spLocks noGrp="1"/>
          </p:cNvSpPr>
          <p:nvPr>
            <p:ph type="title"/>
          </p:nvPr>
        </p:nvSpPr>
        <p:spPr>
          <a:xfrm>
            <a:off x="609600" y="152400"/>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1" i="0" u="none" strike="noStrike" cap="none">
                <a:solidFill>
                  <a:srgbClr val="0000FF"/>
                </a:solidFill>
              </a:rPr>
              <a:t>Sample Text for a Letter to the Editor</a:t>
            </a:r>
          </a:p>
        </p:txBody>
      </p:sp>
      <p:sp>
        <p:nvSpPr>
          <p:cNvPr id="403" name="Shape 403"/>
          <p:cNvSpPr txBox="1">
            <a:spLocks noGrp="1"/>
          </p:cNvSpPr>
          <p:nvPr>
            <p:ph type="body" idx="1"/>
          </p:nvPr>
        </p:nvSpPr>
        <p:spPr>
          <a:xfrm>
            <a:off x="609600" y="1295400"/>
            <a:ext cx="10972800" cy="5029200"/>
          </a:xfrm>
          <a:prstGeom prst="rect">
            <a:avLst/>
          </a:prstGeom>
          <a:noFill/>
          <a:ln>
            <a:noFill/>
          </a:ln>
        </p:spPr>
        <p:txBody>
          <a:bodyPr lIns="91425" tIns="45700" rIns="91425" bIns="45700" anchor="t" anchorCtr="0">
            <a:noAutofit/>
          </a:bodyPr>
          <a:lstStyle/>
          <a:p>
            <a:pPr marL="0" marR="0" lvl="1" indent="0" algn="l" rtl="0">
              <a:lnSpc>
                <a:spcPct val="80000"/>
              </a:lnSpc>
              <a:spcBef>
                <a:spcPts val="0"/>
              </a:spcBef>
              <a:spcAft>
                <a:spcPts val="0"/>
              </a:spcAft>
              <a:buClr>
                <a:schemeClr val="dk1"/>
              </a:buClr>
              <a:buSzPct val="25000"/>
              <a:buFont typeface="Arial"/>
              <a:buNone/>
            </a:pPr>
            <a:r>
              <a:rPr lang="en-US" sz="2590" b="0" i="0" u="none" strike="noStrike" cap="none">
                <a:solidFill>
                  <a:schemeClr val="dk1"/>
                </a:solidFill>
                <a:latin typeface="Calibri"/>
                <a:ea typeface="Calibri"/>
                <a:cs typeface="Calibri"/>
                <a:sym typeface="Calibri"/>
              </a:rPr>
              <a:t>President Trump’s budget request does not represent the welcoming community that I know </a:t>
            </a:r>
            <a:r>
              <a:rPr lang="en-US" sz="2590" b="0" i="1" u="none" strike="noStrike" cap="none">
                <a:solidFill>
                  <a:schemeClr val="dk1"/>
                </a:solidFill>
                <a:latin typeface="Calibri"/>
                <a:ea typeface="Calibri"/>
                <a:cs typeface="Calibri"/>
                <a:sym typeface="Calibri"/>
              </a:rPr>
              <a:t>City, State</a:t>
            </a:r>
            <a:r>
              <a:rPr lang="en-US" sz="2590" b="0" i="0" u="none" strike="noStrike" cap="none">
                <a:solidFill>
                  <a:schemeClr val="dk1"/>
                </a:solidFill>
                <a:latin typeface="Calibri"/>
                <a:ea typeface="Calibri"/>
                <a:cs typeface="Calibri"/>
                <a:sym typeface="Calibri"/>
              </a:rPr>
              <a:t> to be. </a:t>
            </a:r>
          </a:p>
          <a:p>
            <a:pPr marL="0" marR="0" lvl="1" indent="0" algn="l" rtl="0">
              <a:lnSpc>
                <a:spcPct val="80000"/>
              </a:lnSpc>
              <a:spcBef>
                <a:spcPts val="2400"/>
              </a:spcBef>
              <a:spcAft>
                <a:spcPts val="0"/>
              </a:spcAft>
              <a:buClr>
                <a:schemeClr val="dk1"/>
              </a:buClr>
              <a:buSzPct val="25000"/>
              <a:buFont typeface="Arial"/>
              <a:buNone/>
            </a:pPr>
            <a:r>
              <a:rPr lang="en-US" sz="2590" b="0" i="0" u="none" strike="noStrike" cap="none">
                <a:solidFill>
                  <a:schemeClr val="dk1"/>
                </a:solidFill>
                <a:latin typeface="Calibri"/>
                <a:ea typeface="Calibri"/>
                <a:cs typeface="Calibri"/>
                <a:sym typeface="Calibri"/>
              </a:rPr>
              <a:t>As a person of faith, I want my tax dollars to reflect a shared faithful call to love my neighbor, welcome the stranger, and care for the sojourner. We should not close the door on those in need by slashing refugee resettlement and assistance funding or spend billions of dollars on endless immigration enforcement that tears families apart through unjust detention and deportation.</a:t>
            </a:r>
          </a:p>
          <a:p>
            <a:pPr marL="0" marR="0" lvl="1" indent="0" algn="l" rtl="0">
              <a:lnSpc>
                <a:spcPct val="80000"/>
              </a:lnSpc>
              <a:spcBef>
                <a:spcPts val="2400"/>
              </a:spcBef>
              <a:spcAft>
                <a:spcPts val="0"/>
              </a:spcAft>
              <a:buClr>
                <a:schemeClr val="dk1"/>
              </a:buClr>
              <a:buSzPct val="25000"/>
              <a:buFont typeface="Arial"/>
              <a:buNone/>
            </a:pPr>
            <a:r>
              <a:rPr lang="en-US" sz="2590" b="0" i="1" u="none" strike="noStrike" cap="none">
                <a:solidFill>
                  <a:schemeClr val="dk1"/>
                </a:solidFill>
                <a:latin typeface="Calibri"/>
                <a:ea typeface="Calibri"/>
                <a:cs typeface="Calibri"/>
                <a:sym typeface="Calibri"/>
              </a:rPr>
              <a:t>I hope that I count on Senators X and X and Representative X to oppose funding an expansion of immigration enforcement and detention in 2018 and robustly fund refugee resettlement in the U.S. and assistance abroad.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Shape 408"/>
          <p:cNvSpPr txBox="1">
            <a:spLocks noGrp="1"/>
          </p:cNvSpPr>
          <p:nvPr>
            <p:ph type="body" idx="1"/>
          </p:nvPr>
        </p:nvSpPr>
        <p:spPr>
          <a:xfrm>
            <a:off x="609600" y="609600"/>
            <a:ext cx="10972800" cy="5516700"/>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Clr>
                <a:schemeClr val="dk1"/>
              </a:buClr>
              <a:buSzPct val="25000"/>
              <a:buFont typeface="Arial"/>
              <a:buNone/>
            </a:pPr>
            <a:r>
              <a:rPr lang="en-US" sz="4400" b="1" i="0" u="none" strike="noStrike" cap="none">
                <a:solidFill>
                  <a:srgbClr val="0000FF"/>
                </a:solidFill>
              </a:rPr>
              <a:t>Set up a constituent lobby visit!</a:t>
            </a:r>
          </a:p>
          <a:p>
            <a:pPr marL="0" marR="0" lvl="0" indent="0" algn="ctr" rtl="0">
              <a:spcBef>
                <a:spcPts val="640"/>
              </a:spcBef>
              <a:spcAft>
                <a:spcPts val="0"/>
              </a:spcAft>
              <a:buClr>
                <a:schemeClr val="dk1"/>
              </a:buClr>
              <a:buSzPct val="25000"/>
              <a:buFont typeface="Arial"/>
              <a:buNone/>
            </a:pPr>
            <a:endParaRPr sz="3200" b="0" i="0" u="none" strike="noStrike" cap="none">
              <a:solidFill>
                <a:schemeClr val="dk1"/>
              </a:solidFill>
              <a:latin typeface="Calibri"/>
              <a:ea typeface="Calibri"/>
              <a:cs typeface="Calibri"/>
              <a:sym typeface="Calibri"/>
            </a:endParaRPr>
          </a:p>
          <a:p>
            <a:pPr marL="0" marR="0" lvl="0" indent="0" algn="l" rtl="0">
              <a:spcBef>
                <a:spcPts val="640"/>
              </a:spcBef>
              <a:spcAft>
                <a:spcPts val="0"/>
              </a:spcAft>
              <a:buClr>
                <a:schemeClr val="dk1"/>
              </a:buClr>
              <a:buSzPct val="25000"/>
              <a:buFont typeface="Arial"/>
              <a:buNone/>
            </a:pPr>
            <a:r>
              <a:rPr lang="en-US" sz="3200" b="0" i="0" u="none" strike="noStrike" cap="none">
                <a:solidFill>
                  <a:schemeClr val="dk1"/>
                </a:solidFill>
                <a:latin typeface="Calibri"/>
                <a:ea typeface="Calibri"/>
                <a:cs typeface="Calibri"/>
                <a:sym typeface="Calibri"/>
              </a:rPr>
              <a:t>Congress is on recess from July 3-7. </a:t>
            </a:r>
            <a:r>
              <a:rPr lang="en-US" sz="3200" b="1" i="1" u="none" strike="noStrike" cap="none">
                <a:solidFill>
                  <a:srgbClr val="0000FF"/>
                </a:solidFill>
                <a:latin typeface="Calibri"/>
                <a:ea typeface="Calibri"/>
                <a:cs typeface="Calibri"/>
                <a:sym typeface="Calibri"/>
              </a:rPr>
              <a:t>They should hear from you while they are home.</a:t>
            </a:r>
          </a:p>
          <a:p>
            <a:pPr marL="0" marR="0" lvl="0" indent="0" algn="l" rtl="0">
              <a:spcBef>
                <a:spcPts val="640"/>
              </a:spcBef>
              <a:spcAft>
                <a:spcPts val="0"/>
              </a:spcAft>
              <a:buClr>
                <a:schemeClr val="dk1"/>
              </a:buClr>
              <a:buSzPct val="25000"/>
              <a:buFont typeface="Arial"/>
              <a:buNone/>
            </a:pPr>
            <a:endParaRPr sz="3200" b="0" i="0" u="none" strike="noStrike" cap="none">
              <a:solidFill>
                <a:schemeClr val="dk1"/>
              </a:solidFill>
              <a:latin typeface="Calibri"/>
              <a:ea typeface="Calibri"/>
              <a:cs typeface="Calibri"/>
              <a:sym typeface="Calibri"/>
            </a:endParaRPr>
          </a:p>
          <a:p>
            <a:pPr marL="0" marR="0" lvl="0" indent="0" algn="l" rtl="0">
              <a:spcBef>
                <a:spcPts val="640"/>
              </a:spcBef>
              <a:spcAft>
                <a:spcPts val="0"/>
              </a:spcAft>
              <a:buClr>
                <a:schemeClr val="dk1"/>
              </a:buClr>
              <a:buSzPct val="25000"/>
              <a:buFont typeface="Arial"/>
              <a:buNone/>
            </a:pPr>
            <a:r>
              <a:rPr lang="en-US" sz="3200" b="0" i="0" u="none" strike="noStrike" cap="none">
                <a:solidFill>
                  <a:schemeClr val="dk1"/>
                </a:solidFill>
                <a:latin typeface="Calibri"/>
                <a:ea typeface="Calibri"/>
                <a:cs typeface="Calibri"/>
                <a:sym typeface="Calibri"/>
              </a:rPr>
              <a:t>Go to </a:t>
            </a:r>
            <a:r>
              <a:rPr lang="en-US" sz="3200" b="0" i="0" u="sng" strike="noStrike" cap="none">
                <a:solidFill>
                  <a:schemeClr val="hlink"/>
                </a:solidFill>
                <a:latin typeface="Calibri"/>
                <a:ea typeface="Calibri"/>
                <a:cs typeface="Calibri"/>
                <a:sym typeface="Calibri"/>
                <a:hlinkClick r:id="rId3"/>
              </a:rPr>
              <a:t>http://interfaithimmigration.org/neighbor</a:t>
            </a:r>
            <a:r>
              <a:rPr lang="en-US" sz="3200" b="0" i="0" u="none" strike="noStrike" cap="none">
                <a:solidFill>
                  <a:schemeClr val="dk1"/>
                </a:solidFill>
                <a:latin typeface="Calibri"/>
                <a:ea typeface="Calibri"/>
                <a:cs typeface="Calibri"/>
                <a:sym typeface="Calibri"/>
              </a:rPr>
              <a:t> to find our toolkit and start brainstorming with your team.</a:t>
            </a:r>
          </a:p>
          <a:p>
            <a:pPr marL="514350" marR="0" lvl="0" indent="-514350" algn="l" rtl="0">
              <a:spcBef>
                <a:spcPts val="640"/>
              </a:spcBef>
              <a:buClr>
                <a:schemeClr val="dk1"/>
              </a:buClr>
              <a:buSzPct val="100000"/>
              <a:buFont typeface="Calibri"/>
              <a:buNone/>
            </a:pP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ctrTitle"/>
          </p:nvPr>
        </p:nvSpPr>
        <p:spPr>
          <a:xfrm>
            <a:off x="914400" y="2130425"/>
            <a:ext cx="10363200" cy="1470000"/>
          </a:xfrm>
          <a:prstGeom prst="rect">
            <a:avLst/>
          </a:prstGeom>
          <a:noFill/>
          <a:ln>
            <a:noFill/>
          </a:ln>
        </p:spPr>
        <p:txBody>
          <a:bodyPr lIns="91425" tIns="45700" rIns="91425" bIns="45700" anchor="ctr" anchorCtr="0">
            <a:noAutofit/>
          </a:bodyPr>
          <a:lstStyle/>
          <a:p>
            <a:pPr marL="0" marR="0" lvl="0" indent="0" algn="ctr" rtl="0">
              <a:spcBef>
                <a:spcPts val="0"/>
              </a:spcBef>
              <a:buClr>
                <a:srgbClr val="00B050"/>
              </a:buClr>
              <a:buSzPct val="25000"/>
              <a:buFont typeface="Calibri"/>
              <a:buNone/>
            </a:pPr>
            <a:r>
              <a:rPr lang="en-US" b="1" i="0" u="none" strike="noStrike" cap="none">
                <a:solidFill>
                  <a:srgbClr val="0000FF"/>
                </a:solidFill>
                <a:latin typeface="Calibri"/>
                <a:ea typeface="Calibri"/>
                <a:cs typeface="Calibri"/>
                <a:sym typeface="Calibri"/>
              </a:rPr>
              <a:t>Budget 2018:</a:t>
            </a:r>
          </a:p>
          <a:p>
            <a:pPr marL="0" marR="0" lvl="0" indent="0" algn="ctr" rtl="0">
              <a:spcBef>
                <a:spcPts val="0"/>
              </a:spcBef>
              <a:buClr>
                <a:srgbClr val="00B050"/>
              </a:buClr>
              <a:buSzPct val="25000"/>
              <a:buFont typeface="Calibri"/>
              <a:buNone/>
            </a:pPr>
            <a:r>
              <a:rPr lang="en-US" b="1">
                <a:solidFill>
                  <a:srgbClr val="0000FF"/>
                </a:solidFill>
              </a:rPr>
              <a:t>Upside Down Process In Turbulent Times</a:t>
            </a:r>
          </a:p>
          <a:p>
            <a:pPr marL="0" marR="0" lvl="0" indent="0" algn="ctr" rtl="0">
              <a:spcBef>
                <a:spcPts val="0"/>
              </a:spcBef>
              <a:buClr>
                <a:srgbClr val="00B050"/>
              </a:buClr>
              <a:buSzPct val="25000"/>
              <a:buFont typeface="Calibri"/>
              <a:buNone/>
            </a:pPr>
            <a:endParaRPr b="1">
              <a:solidFill>
                <a:srgbClr val="00B050"/>
              </a:solidFill>
            </a:endParaRPr>
          </a:p>
        </p:txBody>
      </p:sp>
      <p:sp>
        <p:nvSpPr>
          <p:cNvPr id="224" name="Shape 224"/>
          <p:cNvSpPr txBox="1">
            <a:spLocks noGrp="1"/>
          </p:cNvSpPr>
          <p:nvPr>
            <p:ph type="subTitle" idx="1"/>
          </p:nvPr>
        </p:nvSpPr>
        <p:spPr>
          <a:xfrm>
            <a:off x="3261900" y="3385675"/>
            <a:ext cx="5668200" cy="1752600"/>
          </a:xfrm>
          <a:prstGeom prst="rect">
            <a:avLst/>
          </a:prstGeom>
          <a:noFill/>
          <a:ln>
            <a:noFill/>
          </a:ln>
        </p:spPr>
        <p:txBody>
          <a:bodyPr lIns="91425" tIns="45700" rIns="91425" bIns="45700" anchor="t" anchorCtr="0">
            <a:noAutofit/>
          </a:bodyPr>
          <a:lstStyle/>
          <a:p>
            <a:pPr lvl="0" rtl="0">
              <a:lnSpc>
                <a:spcPct val="122000"/>
              </a:lnSpc>
              <a:spcBef>
                <a:spcPts val="0"/>
              </a:spcBef>
              <a:buClr>
                <a:schemeClr val="dk1"/>
              </a:buClr>
              <a:buSzPct val="44000"/>
              <a:buFont typeface="Arial"/>
              <a:buNone/>
            </a:pPr>
            <a:r>
              <a:rPr lang="en-US" sz="2500">
                <a:solidFill>
                  <a:srgbClr val="222222"/>
                </a:solidFill>
                <a:highlight>
                  <a:srgbClr val="FFFFFF"/>
                </a:highlight>
              </a:rPr>
              <a:t>Laura Peralta-Schulte</a:t>
            </a:r>
          </a:p>
          <a:p>
            <a:pPr lvl="0" rtl="0">
              <a:lnSpc>
                <a:spcPct val="122000"/>
              </a:lnSpc>
              <a:spcBef>
                <a:spcPts val="0"/>
              </a:spcBef>
              <a:buClr>
                <a:schemeClr val="dk1"/>
              </a:buClr>
              <a:buSzPct val="44000"/>
              <a:buFont typeface="Arial"/>
              <a:buNone/>
            </a:pPr>
            <a:r>
              <a:rPr lang="en-US" sz="2500">
                <a:solidFill>
                  <a:srgbClr val="222222"/>
                </a:solidFill>
                <a:highlight>
                  <a:srgbClr val="FFFFFF"/>
                </a:highlight>
              </a:rPr>
              <a:t>NETWORK Catholic Social Justice Lobby</a:t>
            </a:r>
          </a:p>
          <a:p>
            <a:pPr marL="0" marR="0" lvl="0" indent="0" algn="ctr" rtl="0">
              <a:spcBef>
                <a:spcPts val="0"/>
              </a:spcBef>
              <a:buClr>
                <a:srgbClr val="00B050"/>
              </a:buClr>
              <a:buSzPct val="25000"/>
              <a:buFont typeface="Arial"/>
              <a:buNone/>
            </a:pPr>
            <a:endParaRPr b="1">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Shape 413"/>
          <p:cNvSpPr txBox="1">
            <a:spLocks noGrp="1"/>
          </p:cNvSpPr>
          <p:nvPr>
            <p:ph type="title"/>
          </p:nvPr>
        </p:nvSpPr>
        <p:spPr>
          <a:xfrm>
            <a:off x="609600" y="122863"/>
            <a:ext cx="10972800" cy="14466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How to have an effective conversation</a:t>
            </a:r>
          </a:p>
        </p:txBody>
      </p:sp>
      <p:sp>
        <p:nvSpPr>
          <p:cNvPr id="414" name="Shape 414"/>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Respect</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Thanks</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Finding common ground</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Facts</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Personal stories</a:t>
            </a:r>
          </a:p>
          <a:p>
            <a:pPr marL="0" marR="0" lvl="0" indent="0" algn="l" rtl="0">
              <a:spcBef>
                <a:spcPts val="640"/>
              </a:spcBef>
              <a:spcAft>
                <a:spcPts val="0"/>
              </a:spcAft>
              <a:buClr>
                <a:schemeClr val="dk1"/>
              </a:buClr>
              <a:buSzPct val="25000"/>
              <a:buFont typeface="Arial"/>
              <a:buNone/>
            </a:pPr>
            <a:endParaRPr sz="3200" b="0" i="0" u="none" strike="noStrike" cap="none">
              <a:solidFill>
                <a:schemeClr val="dk1"/>
              </a:solidFill>
              <a:latin typeface="Calibri"/>
              <a:ea typeface="Calibri"/>
              <a:cs typeface="Calibri"/>
              <a:sym typeface="Calibri"/>
            </a:endParaRPr>
          </a:p>
          <a:p>
            <a:pPr marL="742950" marR="0" lvl="1" indent="-285750" algn="l" rtl="0">
              <a:spcBef>
                <a:spcPts val="560"/>
              </a:spcBef>
              <a:buClr>
                <a:srgbClr val="0000FF"/>
              </a:buClr>
              <a:buSzPct val="100000"/>
              <a:buFont typeface="Noto Sans Symbols"/>
              <a:buChar char="→"/>
            </a:pPr>
            <a:r>
              <a:rPr lang="en-US" sz="2800" b="0" i="0" u="none" strike="noStrike" cap="none">
                <a:solidFill>
                  <a:srgbClr val="0000FF"/>
                </a:solidFill>
                <a:latin typeface="Calibri"/>
                <a:ea typeface="Calibri"/>
                <a:cs typeface="Calibri"/>
                <a:sym typeface="Calibri"/>
              </a:rPr>
              <a:t> Goal is to build a relationship for future efforts, highlight the human impact of policy decisions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Shape 419"/>
          <p:cNvSpPr txBox="1">
            <a:spLocks noGrp="1"/>
          </p:cNvSpPr>
          <p:nvPr>
            <p:ph type="title"/>
          </p:nvPr>
        </p:nvSpPr>
        <p:spPr>
          <a:xfrm>
            <a:off x="609600" y="461416"/>
            <a:ext cx="10972800" cy="7695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How to prepare for a visit</a:t>
            </a:r>
          </a:p>
        </p:txBody>
      </p:sp>
      <p:sp>
        <p:nvSpPr>
          <p:cNvPr id="420" name="Shape 420"/>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Do your research! </a:t>
            </a:r>
            <a:r>
              <a:rPr lang="en-US" sz="3200" b="0" i="0" u="none" strike="noStrike" cap="none">
                <a:solidFill>
                  <a:schemeClr val="dk1"/>
                </a:solidFill>
                <a:latin typeface="Calibri"/>
                <a:ea typeface="Calibri"/>
                <a:cs typeface="Calibri"/>
                <a:sym typeface="Calibri"/>
              </a:rPr>
              <a:t>Know the representative’s position on the issue, voting history, biographical information, key issues, etc.</a:t>
            </a:r>
          </a:p>
          <a:p>
            <a:pPr marL="342900" marR="0" lvl="0" indent="-342900" algn="l" rtl="0">
              <a:spcBef>
                <a:spcPts val="64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Find a thank-you</a:t>
            </a:r>
          </a:p>
          <a:p>
            <a:pPr marL="342900" marR="0" lvl="0" indent="-342900" algn="l" rtl="0">
              <a:spcBef>
                <a:spcPts val="64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Find a team of diverse representatives</a:t>
            </a:r>
          </a:p>
          <a:p>
            <a:pPr marL="342900" marR="0" lvl="0" indent="-342900" algn="l" rtl="0">
              <a:spcBef>
                <a:spcPts val="64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Schedule the meeting well in advance</a:t>
            </a:r>
          </a:p>
          <a:p>
            <a:pPr marL="342900" marR="0" lvl="0" indent="-342900" algn="l" rtl="0">
              <a:spcBef>
                <a:spcPts val="640"/>
              </a:spcBef>
              <a:spcAft>
                <a:spcPts val="0"/>
              </a:spcAft>
              <a:buClr>
                <a:schemeClr val="dk1"/>
              </a:buClr>
              <a:buSzPct val="100000"/>
              <a:buFont typeface="Arial"/>
              <a:buChar char="•"/>
            </a:pPr>
            <a:r>
              <a:rPr lang="en-US" sz="3200" b="1" i="0" u="none" strike="noStrike" cap="none">
                <a:solidFill>
                  <a:schemeClr val="dk1"/>
                </a:solidFill>
                <a:latin typeface="Calibri"/>
                <a:ea typeface="Calibri"/>
                <a:cs typeface="Calibri"/>
                <a:sym typeface="Calibri"/>
              </a:rPr>
              <a:t>Practice ahead of time</a:t>
            </a:r>
          </a:p>
          <a:p>
            <a:pPr marL="342900" marR="0" lvl="0" indent="-342900" algn="l" rtl="0">
              <a:spcBef>
                <a:spcPts val="640"/>
              </a:spcBef>
              <a:buClr>
                <a:schemeClr val="dk1"/>
              </a:buClr>
              <a:buSzPct val="100000"/>
              <a:buFont typeface="Arial"/>
              <a:buNone/>
            </a:pPr>
            <a:endParaRPr sz="3200" b="1" i="0" u="none" strike="noStrike" cap="none">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Shape 426"/>
          <p:cNvSpPr txBox="1">
            <a:spLocks noGrp="1"/>
          </p:cNvSpPr>
          <p:nvPr>
            <p:ph type="title"/>
          </p:nvPr>
        </p:nvSpPr>
        <p:spPr>
          <a:xfrm>
            <a:off x="609600" y="152400"/>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Constituent Lobby Visit Road Map</a:t>
            </a:r>
          </a:p>
        </p:txBody>
      </p:sp>
      <p:sp>
        <p:nvSpPr>
          <p:cNvPr id="427" name="Shape 427"/>
          <p:cNvSpPr txBox="1">
            <a:spLocks noGrp="1"/>
          </p:cNvSpPr>
          <p:nvPr>
            <p:ph type="body" idx="1"/>
          </p:nvPr>
        </p:nvSpPr>
        <p:spPr>
          <a:xfrm>
            <a:off x="609600" y="1219200"/>
            <a:ext cx="10972800" cy="4907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Introduction</a:t>
            </a:r>
          </a:p>
          <a:p>
            <a:pPr marL="342900" marR="0" lvl="0" indent="-34290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Thank you</a:t>
            </a:r>
          </a:p>
          <a:p>
            <a:pPr marL="342900" marR="0" lvl="0" indent="-34290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Share personal stories, impact on district/state</a:t>
            </a:r>
          </a:p>
          <a:p>
            <a:pPr marL="342900" marR="0" lvl="0" indent="-34290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Repeat the “Ask”</a:t>
            </a:r>
          </a:p>
          <a:p>
            <a:pPr marL="742950" marR="0" lvl="1" indent="-285750" algn="l" rtl="0">
              <a:spcBef>
                <a:spcPts val="560"/>
              </a:spcBef>
              <a:spcAft>
                <a:spcPts val="0"/>
              </a:spcAft>
              <a:buClr>
                <a:schemeClr val="dk1"/>
              </a:buClr>
              <a:buSzPct val="100000"/>
              <a:buFont typeface="Arial"/>
              <a:buChar char="–"/>
            </a:pPr>
            <a:r>
              <a:rPr lang="en-US" sz="2800" b="0" i="1" u="none" strike="noStrike" cap="none">
                <a:solidFill>
                  <a:schemeClr val="dk1"/>
                </a:solidFill>
                <a:latin typeface="Calibri"/>
                <a:ea typeface="Calibri"/>
                <a:cs typeface="Calibri"/>
                <a:sym typeface="Calibri"/>
              </a:rPr>
              <a:t>Can we count on you to oppose funding an expansion of immigration enforcement and detention in FY18 and robustly fund refugee resettlement in the U.S. and assistance abroad?</a:t>
            </a:r>
          </a:p>
          <a:p>
            <a:pPr marL="342900" marR="0" lvl="0" indent="-34290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Listen for their response and follow-up questions</a:t>
            </a:r>
          </a:p>
          <a:p>
            <a:pPr marL="342900" marR="0" lvl="0" indent="-34290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Thank you, repeat “ask”</a:t>
            </a:r>
          </a:p>
          <a:p>
            <a:pPr marL="342900" marR="0" lvl="0" indent="-342900" algn="l" rtl="0">
              <a:spcBef>
                <a:spcPts val="560"/>
              </a:spcBef>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Follow up!</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Shape 432"/>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After your visit</a:t>
            </a:r>
          </a:p>
        </p:txBody>
      </p:sp>
      <p:sp>
        <p:nvSpPr>
          <p:cNvPr id="433" name="Shape 433"/>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Debrief</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Follow up with the member and their office!</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Call their Washington D.C. office</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Let us know how your visit went so that our staff can help you follow up:</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Find the form at </a:t>
            </a:r>
            <a:r>
              <a:rPr lang="en-US" sz="2800" b="0" i="0" u="sng" strike="noStrike" cap="none">
                <a:solidFill>
                  <a:schemeClr val="hlink"/>
                </a:solidFill>
                <a:latin typeface="Calibri"/>
                <a:ea typeface="Calibri"/>
                <a:cs typeface="Calibri"/>
                <a:sym typeface="Calibri"/>
                <a:hlinkClick r:id="rId3"/>
              </a:rPr>
              <a:t>http://interfaithimmigration.org/neighbor</a:t>
            </a:r>
          </a:p>
          <a:p>
            <a:pPr marL="457200" marR="0" lvl="1" indent="0" algn="l" rtl="0">
              <a:spcBef>
                <a:spcPts val="560"/>
              </a:spcBef>
              <a:spcAft>
                <a:spcPts val="0"/>
              </a:spcAft>
              <a:buClr>
                <a:schemeClr val="dk1"/>
              </a:buClr>
              <a:buSzPct val="25000"/>
              <a:buFont typeface="Arial"/>
              <a:buNone/>
            </a:pPr>
            <a:endParaRPr sz="2800" b="0" i="0" u="none" strike="noStrike" cap="none">
              <a:solidFill>
                <a:schemeClr val="dk1"/>
              </a:solidFill>
              <a:latin typeface="Calibri"/>
              <a:ea typeface="Calibri"/>
              <a:cs typeface="Calibri"/>
              <a:sym typeface="Calibri"/>
            </a:endParaRPr>
          </a:p>
          <a:p>
            <a:pPr marL="742950" marR="0" lvl="1" indent="-285750" algn="l" rtl="0">
              <a:spcBef>
                <a:spcPts val="560"/>
              </a:spcBef>
              <a:buClr>
                <a:schemeClr val="dk1"/>
              </a:buClr>
              <a:buSzPct val="100000"/>
              <a:buFont typeface="Arial"/>
              <a:buNone/>
            </a:pP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609600" y="431112"/>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Show up to a Town Hall</a:t>
            </a:r>
          </a:p>
          <a:p>
            <a:pPr marL="0" marR="0" lvl="0" indent="0" algn="ctr" rtl="0">
              <a:spcBef>
                <a:spcPts val="0"/>
              </a:spcBef>
              <a:buClr>
                <a:schemeClr val="dk1"/>
              </a:buClr>
              <a:buSzPct val="25000"/>
              <a:buFont typeface="Calibri"/>
              <a:buNone/>
            </a:pPr>
            <a:endParaRPr/>
          </a:p>
        </p:txBody>
      </p:sp>
      <p:sp>
        <p:nvSpPr>
          <p:cNvPr id="439" name="Shape 439"/>
          <p:cNvSpPr txBox="1">
            <a:spLocks noGrp="1"/>
          </p:cNvSpPr>
          <p:nvPr>
            <p:ph type="body" idx="1"/>
          </p:nvPr>
        </p:nvSpPr>
        <p:spPr>
          <a:xfrm>
            <a:off x="609600" y="1574125"/>
            <a:ext cx="11480700" cy="53340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Use the same framework that you would on a constituent lobby visit:</a:t>
            </a:r>
          </a:p>
          <a:p>
            <a:pPr marL="742950" marR="0" lvl="1" indent="-285750" algn="l" rtl="0">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Introduction, connection to community</a:t>
            </a:r>
          </a:p>
          <a:p>
            <a:pPr marL="742950" marR="0" lvl="1" indent="-285750" algn="l" rtl="0">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Thank you</a:t>
            </a:r>
          </a:p>
          <a:p>
            <a:pPr marL="742950" marR="0" lvl="1" indent="-285750" algn="l" rtl="0">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Frame the question, share how it affects the district/state</a:t>
            </a:r>
          </a:p>
          <a:p>
            <a:pPr marL="742950" marR="0" lvl="1" indent="-285750" algn="l" rtl="0">
              <a:spcBef>
                <a:spcPts val="518"/>
              </a:spcBef>
              <a:spcAft>
                <a:spcPts val="0"/>
              </a:spcAft>
              <a:buClr>
                <a:schemeClr val="dk1"/>
              </a:buClr>
              <a:buSzPct val="99615"/>
              <a:buFont typeface="Arial"/>
              <a:buChar char="–"/>
            </a:pPr>
            <a:r>
              <a:rPr lang="en-US" sz="2590" b="1" i="0" u="none" strike="noStrike" cap="none">
                <a:solidFill>
                  <a:schemeClr val="dk1"/>
                </a:solidFill>
                <a:latin typeface="Calibri"/>
                <a:ea typeface="Calibri"/>
                <a:cs typeface="Calibri"/>
                <a:sym typeface="Calibri"/>
              </a:rPr>
              <a:t>Ask: </a:t>
            </a:r>
            <a:r>
              <a:rPr lang="en-US" sz="2590" b="0" i="1" u="none" strike="noStrike" cap="none">
                <a:solidFill>
                  <a:schemeClr val="dk1"/>
                </a:solidFill>
                <a:latin typeface="Calibri"/>
                <a:ea typeface="Calibri"/>
                <a:cs typeface="Calibri"/>
                <a:sym typeface="Calibri"/>
              </a:rPr>
              <a:t>Can we count on you to oppose funding an expansion of immigration enforcement and detention and robustly fund refugee resettlement in the U.S. and assistance abroad?</a:t>
            </a:r>
          </a:p>
          <a:p>
            <a:pPr marL="342900" marR="0" lvl="0" indent="-342900" algn="l" rtl="0">
              <a:spcBef>
                <a:spcPts val="592"/>
              </a:spcBef>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Find town halls at: </a:t>
            </a:r>
            <a:r>
              <a:rPr lang="en-US" sz="2960" b="0" i="0" u="sng" strike="noStrike" cap="none">
                <a:solidFill>
                  <a:schemeClr val="hlink"/>
                </a:solidFill>
                <a:latin typeface="Calibri"/>
                <a:ea typeface="Calibri"/>
                <a:cs typeface="Calibri"/>
                <a:sym typeface="Calibri"/>
                <a:hlinkClick r:id="rId3"/>
              </a:rPr>
              <a:t>http://www.townhallproject.com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sp>
        <p:nvSpPr>
          <p:cNvPr id="444" name="Shape 444"/>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Calling and Emailing Offices</a:t>
            </a:r>
          </a:p>
        </p:txBody>
      </p:sp>
      <p:sp>
        <p:nvSpPr>
          <p:cNvPr id="445" name="Shape 445"/>
          <p:cNvSpPr txBox="1">
            <a:spLocks noGrp="1"/>
          </p:cNvSpPr>
          <p:nvPr>
            <p:ph type="body" idx="1"/>
          </p:nvPr>
        </p:nvSpPr>
        <p:spPr>
          <a:xfrm>
            <a:off x="508000" y="1600200"/>
            <a:ext cx="10972800" cy="45261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98666"/>
              <a:buFont typeface="Arial"/>
              <a:buChar char="•"/>
            </a:pPr>
            <a:r>
              <a:rPr lang="en-US" sz="2960" b="1" i="0" u="none" strike="noStrike" cap="none">
                <a:solidFill>
                  <a:schemeClr val="dk1"/>
                </a:solidFill>
                <a:latin typeface="Calibri"/>
                <a:ea typeface="Calibri"/>
                <a:cs typeface="Calibri"/>
                <a:sym typeface="Calibri"/>
              </a:rPr>
              <a:t>Action Alerts </a:t>
            </a:r>
            <a:r>
              <a:rPr lang="en-US" sz="2960" b="0" i="0" u="none" strike="noStrike" cap="none">
                <a:solidFill>
                  <a:schemeClr val="dk1"/>
                </a:solidFill>
                <a:latin typeface="Calibri"/>
                <a:ea typeface="Calibri"/>
                <a:cs typeface="Calibri"/>
                <a:sym typeface="Calibri"/>
              </a:rPr>
              <a:t>from the </a:t>
            </a:r>
            <a:r>
              <a:rPr lang="en-US" sz="2960" b="0" i="0" u="sng" strike="noStrike" cap="none">
                <a:solidFill>
                  <a:schemeClr val="hlink"/>
                </a:solidFill>
                <a:latin typeface="Calibri"/>
                <a:ea typeface="Calibri"/>
                <a:cs typeface="Calibri"/>
                <a:sym typeface="Calibri"/>
                <a:hlinkClick r:id="rId3"/>
              </a:rPr>
              <a:t>Interfaith_Immigration@yahoogroups.com</a:t>
            </a:r>
            <a:r>
              <a:rPr lang="en-US" sz="2960" b="0" i="0" u="none" strike="noStrike" cap="none">
                <a:solidFill>
                  <a:schemeClr val="dk1"/>
                </a:solidFill>
                <a:latin typeface="Calibri"/>
                <a:ea typeface="Calibri"/>
                <a:cs typeface="Calibri"/>
                <a:sym typeface="Calibri"/>
              </a:rPr>
              <a:t> </a:t>
            </a:r>
            <a:r>
              <a:rPr lang="en-US" sz="2960"/>
              <a:t>listserv</a:t>
            </a:r>
            <a:r>
              <a:rPr lang="en-US" sz="2960" b="0" i="0" u="none" strike="noStrike" cap="none">
                <a:solidFill>
                  <a:schemeClr val="dk1"/>
                </a:solidFill>
                <a:latin typeface="Calibri"/>
                <a:ea typeface="Calibri"/>
                <a:cs typeface="Calibri"/>
                <a:sym typeface="Calibri"/>
              </a:rPr>
              <a:t> have background, numbers, and scripts</a:t>
            </a:r>
          </a:p>
          <a:p>
            <a:pPr marL="342900" marR="0" lvl="0" indent="-342900" algn="l" rtl="0">
              <a:lnSpc>
                <a:spcPct val="90000"/>
              </a:lnSpc>
              <a:spcBef>
                <a:spcPts val="2400"/>
              </a:spcBef>
              <a:spcAft>
                <a:spcPts val="0"/>
              </a:spcAft>
              <a:buClr>
                <a:schemeClr val="dk1"/>
              </a:buClr>
              <a:buSzPct val="98666"/>
              <a:buFont typeface="Arial"/>
              <a:buChar char="•"/>
            </a:pPr>
            <a:r>
              <a:rPr lang="en-US" sz="2960" b="1" i="0" u="none" strike="noStrike" cap="none">
                <a:solidFill>
                  <a:schemeClr val="dk1"/>
                </a:solidFill>
                <a:latin typeface="Calibri"/>
                <a:ea typeface="Calibri"/>
                <a:cs typeface="Calibri"/>
                <a:sym typeface="Calibri"/>
              </a:rPr>
              <a:t>June 12-16 Call in Week </a:t>
            </a:r>
            <a:r>
              <a:rPr lang="en-US" sz="2960" b="0" i="0" u="none" strike="noStrike" cap="none">
                <a:solidFill>
                  <a:schemeClr val="dk1"/>
                </a:solidFill>
                <a:latin typeface="Calibri"/>
                <a:ea typeface="Calibri"/>
                <a:cs typeface="Calibri"/>
                <a:sym typeface="Calibri"/>
              </a:rPr>
              <a:t>to Stand With Refugees: </a:t>
            </a:r>
            <a:r>
              <a:rPr lang="en-US" sz="2960" b="0" i="0" u="sng" strike="noStrike" cap="none">
                <a:solidFill>
                  <a:schemeClr val="hlink"/>
                </a:solidFill>
                <a:latin typeface="Calibri"/>
                <a:ea typeface="Calibri"/>
                <a:cs typeface="Calibri"/>
                <a:sym typeface="Calibri"/>
                <a:hlinkClick r:id="rId4"/>
              </a:rPr>
              <a:t>StandwithRefugees.us</a:t>
            </a:r>
            <a:r>
              <a:rPr lang="en-US" sz="2960" b="0" i="0" u="none" strike="noStrike" cap="none">
                <a:solidFill>
                  <a:schemeClr val="dk1"/>
                </a:solidFill>
                <a:latin typeface="Calibri"/>
                <a:ea typeface="Calibri"/>
                <a:cs typeface="Calibri"/>
                <a:sym typeface="Calibri"/>
              </a:rPr>
              <a:t> or text “STAND” to 313131 for reminders</a:t>
            </a:r>
          </a:p>
          <a:p>
            <a:pPr marL="342900" marR="0" lvl="0" indent="-342900" algn="l" rtl="0">
              <a:lnSpc>
                <a:spcPct val="90000"/>
              </a:lnSpc>
              <a:spcBef>
                <a:spcPts val="2400"/>
              </a:spcBef>
              <a:spcAft>
                <a:spcPts val="0"/>
              </a:spcAft>
              <a:buClr>
                <a:schemeClr val="dk1"/>
              </a:buClr>
              <a:buSzPct val="98666"/>
              <a:buFont typeface="Arial"/>
              <a:buChar char="•"/>
            </a:pPr>
            <a:r>
              <a:rPr lang="en-US" sz="2960" b="1" i="0" u="none" strike="noStrike" cap="none">
                <a:solidFill>
                  <a:schemeClr val="dk1"/>
                </a:solidFill>
                <a:latin typeface="Calibri"/>
                <a:ea typeface="Calibri"/>
                <a:cs typeface="Calibri"/>
                <a:sym typeface="Calibri"/>
              </a:rPr>
              <a:t>Write your own message </a:t>
            </a:r>
            <a:r>
              <a:rPr lang="en-US" sz="2960" b="0" i="0" u="none" strike="noStrike" cap="none">
                <a:solidFill>
                  <a:schemeClr val="dk1"/>
                </a:solidFill>
                <a:latin typeface="Calibri"/>
                <a:ea typeface="Calibri"/>
                <a:cs typeface="Calibri"/>
                <a:sym typeface="Calibri"/>
              </a:rPr>
              <a:t>directly to your members of Congress: </a:t>
            </a:r>
            <a:r>
              <a:rPr lang="en-US" sz="2960" b="0" i="0" u="sng" strike="noStrike" cap="none">
                <a:solidFill>
                  <a:schemeClr val="hlink"/>
                </a:solidFill>
                <a:latin typeface="Calibri"/>
                <a:ea typeface="Calibri"/>
                <a:cs typeface="Calibri"/>
                <a:sym typeface="Calibri"/>
                <a:hlinkClick r:id="rId5"/>
              </a:rPr>
              <a:t>http://cqrcengage.com/fcnl/action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Shape 450"/>
          <p:cNvSpPr txBox="1">
            <a:spLocks noGrp="1"/>
          </p:cNvSpPr>
          <p:nvPr>
            <p:ph type="title"/>
          </p:nvPr>
        </p:nvSpPr>
        <p:spPr>
          <a:xfrm>
            <a:off x="609600" y="274637"/>
            <a:ext cx="10972800" cy="23925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latin typeface="Calibri"/>
                <a:ea typeface="Calibri"/>
                <a:cs typeface="Calibri"/>
                <a:sym typeface="Calibri"/>
              </a:rPr>
              <a:t>Stay engaged all through the summer for a budget that reflects your values!</a:t>
            </a:r>
          </a:p>
        </p:txBody>
      </p:sp>
      <p:sp>
        <p:nvSpPr>
          <p:cNvPr id="451" name="Shape 451"/>
          <p:cNvSpPr txBox="1">
            <a:spLocks noGrp="1"/>
          </p:cNvSpPr>
          <p:nvPr>
            <p:ph type="body" idx="1"/>
          </p:nvPr>
        </p:nvSpPr>
        <p:spPr>
          <a:xfrm>
            <a:off x="609600" y="3048000"/>
            <a:ext cx="10972800" cy="35814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Questions? Feel free to contact me:</a:t>
            </a:r>
          </a:p>
          <a:p>
            <a:pPr marL="3543300" marR="0" lvl="8" indent="0" algn="l" rtl="0">
              <a:spcBef>
                <a:spcPts val="640"/>
              </a:spcBef>
              <a:spcAft>
                <a:spcPts val="0"/>
              </a:spcAft>
              <a:buClr>
                <a:schemeClr val="dk1"/>
              </a:buClr>
              <a:buSzPct val="25000"/>
              <a:buFont typeface="Arial"/>
              <a:buNone/>
            </a:pPr>
            <a:endParaRPr sz="3200" b="0" i="0" u="none" strike="noStrike" cap="none">
              <a:solidFill>
                <a:schemeClr val="dk1"/>
              </a:solidFill>
              <a:latin typeface="Calibri"/>
              <a:ea typeface="Calibri"/>
              <a:cs typeface="Calibri"/>
              <a:sym typeface="Calibri"/>
            </a:endParaRPr>
          </a:p>
          <a:p>
            <a:pPr marL="3086100" marR="0" lvl="7" indent="0" algn="l" rtl="0">
              <a:spcBef>
                <a:spcPts val="640"/>
              </a:spcBef>
              <a:spcAft>
                <a:spcPts val="0"/>
              </a:spcAft>
              <a:buClr>
                <a:schemeClr val="dk1"/>
              </a:buClr>
              <a:buSzPct val="25000"/>
              <a:buFont typeface="Arial"/>
              <a:buNone/>
            </a:pPr>
            <a:r>
              <a:rPr lang="en-US" sz="3200" b="0" i="0" u="none" strike="noStrike" cap="none">
                <a:solidFill>
                  <a:schemeClr val="dk1"/>
                </a:solidFill>
                <a:latin typeface="Calibri"/>
                <a:ea typeface="Calibri"/>
                <a:cs typeface="Calibri"/>
                <a:sym typeface="Calibri"/>
              </a:rPr>
              <a:t>Hannah Evans </a:t>
            </a:r>
            <a:r>
              <a:rPr lang="en-US" sz="3200" b="0" i="0" u="sng" strike="noStrike" cap="none">
                <a:solidFill>
                  <a:schemeClr val="hlink"/>
                </a:solidFill>
                <a:latin typeface="Calibri"/>
                <a:ea typeface="Calibri"/>
                <a:cs typeface="Calibri"/>
                <a:sym typeface="Calibri"/>
                <a:hlinkClick r:id="rId3"/>
              </a:rPr>
              <a:t>hannah@fcnl.org</a:t>
            </a:r>
          </a:p>
          <a:p>
            <a:pPr marL="3086100" marR="0" lvl="7" indent="0" algn="l" rtl="0">
              <a:spcBef>
                <a:spcPts val="640"/>
              </a:spcBef>
              <a:spcAft>
                <a:spcPts val="0"/>
              </a:spcAft>
              <a:buClr>
                <a:schemeClr val="dk1"/>
              </a:buClr>
              <a:buSzPct val="25000"/>
              <a:buFont typeface="Arial"/>
              <a:buNone/>
            </a:pPr>
            <a:r>
              <a:rPr lang="en-US" sz="3200" b="0" i="1" u="none" strike="noStrike" cap="none">
                <a:solidFill>
                  <a:schemeClr val="dk1"/>
                </a:solidFill>
                <a:latin typeface="Calibri"/>
                <a:ea typeface="Calibri"/>
                <a:cs typeface="Calibri"/>
                <a:sym typeface="Calibri"/>
              </a:rPr>
              <a:t>Friends Committee on National Legislation</a:t>
            </a:r>
          </a:p>
          <a:p>
            <a:pPr marL="0" marR="0" lvl="0" indent="0" algn="l" rtl="0">
              <a:spcBef>
                <a:spcPts val="640"/>
              </a:spcBef>
              <a:buClr>
                <a:schemeClr val="dk1"/>
              </a:buClr>
              <a:buSzPct val="25000"/>
              <a:buFont typeface="Arial"/>
              <a:buNone/>
            </a:pP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sp>
        <p:nvSpPr>
          <p:cNvPr id="456" name="Shape 456"/>
          <p:cNvSpPr txBox="1">
            <a:spLocks noGrp="1"/>
          </p:cNvSpPr>
          <p:nvPr>
            <p:ph type="ctrTitle"/>
          </p:nvPr>
        </p:nvSpPr>
        <p:spPr>
          <a:xfrm>
            <a:off x="415600" y="464733"/>
            <a:ext cx="11360700" cy="446100"/>
          </a:xfrm>
          <a:prstGeom prst="rect">
            <a:avLst/>
          </a:prstGeom>
        </p:spPr>
        <p:txBody>
          <a:bodyPr lIns="121900" tIns="121900" rIns="121900" bIns="121900" anchor="b" anchorCtr="0">
            <a:noAutofit/>
          </a:bodyPr>
          <a:lstStyle/>
          <a:p>
            <a:pPr lvl="0" rtl="0">
              <a:spcBef>
                <a:spcPts val="0"/>
              </a:spcBef>
              <a:buNone/>
            </a:pPr>
            <a:r>
              <a:rPr lang="en-US" sz="3000" b="1">
                <a:solidFill>
                  <a:srgbClr val="0000FF"/>
                </a:solidFill>
                <a:latin typeface="Calibri"/>
                <a:ea typeface="Calibri"/>
                <a:cs typeface="Calibri"/>
                <a:sym typeface="Calibri"/>
              </a:rPr>
              <a:t>IIC Contacts by Organization</a:t>
            </a:r>
          </a:p>
          <a:p>
            <a:pPr lvl="0" rtl="0">
              <a:spcBef>
                <a:spcPts val="0"/>
              </a:spcBef>
              <a:buNone/>
            </a:pPr>
            <a:endParaRPr sz="1300" b="1">
              <a:solidFill>
                <a:srgbClr val="980000"/>
              </a:solidFill>
              <a:latin typeface="Calibri"/>
              <a:ea typeface="Calibri"/>
              <a:cs typeface="Calibri"/>
              <a:sym typeface="Calibri"/>
            </a:endParaRPr>
          </a:p>
        </p:txBody>
      </p:sp>
      <p:sp>
        <p:nvSpPr>
          <p:cNvPr id="457" name="Shape 457"/>
          <p:cNvSpPr txBox="1"/>
          <p:nvPr/>
        </p:nvSpPr>
        <p:spPr>
          <a:xfrm>
            <a:off x="0" y="1046000"/>
            <a:ext cx="5729100" cy="5544900"/>
          </a:xfrm>
          <a:prstGeom prst="rect">
            <a:avLst/>
          </a:prstGeom>
          <a:noFill/>
          <a:ln>
            <a:noFill/>
          </a:ln>
        </p:spPr>
        <p:txBody>
          <a:bodyPr lIns="121900" tIns="121900" rIns="121900" bIns="121900" anchor="t" anchorCtr="0">
            <a:noAutofit/>
          </a:bodyPr>
          <a:lstStyle/>
          <a:p>
            <a:pPr lvl="0" rtl="0">
              <a:lnSpc>
                <a:spcPct val="150000"/>
              </a:lnSpc>
              <a:spcBef>
                <a:spcPts val="0"/>
              </a:spcBef>
              <a:buClr>
                <a:schemeClr val="dk1"/>
              </a:buClr>
              <a:buSzPct val="166666"/>
              <a:buFont typeface="Arial"/>
              <a:buNone/>
            </a:pPr>
            <a:r>
              <a:rPr lang="en-US" sz="900" b="1">
                <a:solidFill>
                  <a:schemeClr val="dk1"/>
                </a:solidFill>
              </a:rPr>
              <a:t>African American Ministers in Action: </a:t>
            </a:r>
            <a:r>
              <a:rPr lang="en-US" sz="900">
                <a:solidFill>
                  <a:schemeClr val="dk1"/>
                </a:solidFill>
              </a:rPr>
              <a:t>Leslie Malachi, lmalachi@pfaw.org</a:t>
            </a:r>
          </a:p>
          <a:p>
            <a:pPr lvl="0" rtl="0">
              <a:lnSpc>
                <a:spcPct val="150000"/>
              </a:lnSpc>
              <a:spcBef>
                <a:spcPts val="0"/>
              </a:spcBef>
              <a:buClr>
                <a:schemeClr val="dk1"/>
              </a:buClr>
              <a:buSzPct val="166666"/>
              <a:buFont typeface="Arial"/>
              <a:buNone/>
            </a:pPr>
            <a:r>
              <a:rPr lang="en-US" sz="900" b="1">
                <a:solidFill>
                  <a:schemeClr val="dk1"/>
                </a:solidFill>
              </a:rPr>
              <a:t>American Baptist Home Mission Societies of the American Baptist Churches, USA: </a:t>
            </a:r>
            <a:r>
              <a:rPr lang="en-US" sz="900">
                <a:solidFill>
                  <a:schemeClr val="dk1"/>
                </a:solidFill>
              </a:rPr>
              <a:t>Brenda Halliburton, brenda.halliburton@abhms.org</a:t>
            </a:r>
          </a:p>
          <a:p>
            <a:pPr lvl="0" rtl="0">
              <a:lnSpc>
                <a:spcPct val="150000"/>
              </a:lnSpc>
              <a:spcBef>
                <a:spcPts val="0"/>
              </a:spcBef>
              <a:buClr>
                <a:schemeClr val="dk1"/>
              </a:buClr>
              <a:buSzPct val="166666"/>
              <a:buFont typeface="Arial"/>
              <a:buNone/>
            </a:pPr>
            <a:r>
              <a:rPr lang="en-US" sz="900" b="1">
                <a:solidFill>
                  <a:schemeClr val="dk1"/>
                </a:solidFill>
              </a:rPr>
              <a:t>American Friends Service Committee: </a:t>
            </a:r>
            <a:r>
              <a:rPr lang="en-US" sz="900">
                <a:solidFill>
                  <a:schemeClr val="dk1"/>
                </a:solidFill>
              </a:rPr>
              <a:t>Kathryn Johnson, kjohnson@afsc.org</a:t>
            </a:r>
          </a:p>
          <a:p>
            <a:pPr lvl="0" rtl="0">
              <a:lnSpc>
                <a:spcPct val="150000"/>
              </a:lnSpc>
              <a:spcBef>
                <a:spcPts val="0"/>
              </a:spcBef>
              <a:buClr>
                <a:schemeClr val="dk1"/>
              </a:buClr>
              <a:buSzPct val="166666"/>
              <a:buFont typeface="Arial"/>
              <a:buNone/>
            </a:pPr>
            <a:r>
              <a:rPr lang="en-US" sz="900" b="1">
                <a:solidFill>
                  <a:schemeClr val="dk1"/>
                </a:solidFill>
              </a:rPr>
              <a:t>American Jewish Committee: </a:t>
            </a:r>
            <a:r>
              <a:rPr lang="en-US" sz="900">
                <a:solidFill>
                  <a:schemeClr val="dk1"/>
                </a:solidFill>
              </a:rPr>
              <a:t>Richard Foltin, foltinr@ajc.org </a:t>
            </a:r>
            <a:r>
              <a:rPr lang="en-US" sz="900" b="1">
                <a:solidFill>
                  <a:schemeClr val="dk1"/>
                </a:solidFill>
              </a:rPr>
              <a:t>  </a:t>
            </a:r>
          </a:p>
          <a:p>
            <a:pPr lvl="0" rtl="0">
              <a:lnSpc>
                <a:spcPct val="150000"/>
              </a:lnSpc>
              <a:spcBef>
                <a:spcPts val="0"/>
              </a:spcBef>
              <a:buClr>
                <a:schemeClr val="dk1"/>
              </a:buClr>
              <a:buSzPct val="166666"/>
              <a:buFont typeface="Arial"/>
              <a:buNone/>
            </a:pPr>
            <a:r>
              <a:rPr lang="en-US" sz="900" b="1">
                <a:solidFill>
                  <a:schemeClr val="dk1"/>
                </a:solidFill>
              </a:rPr>
              <a:t>Bread for the World Institute: </a:t>
            </a:r>
            <a:r>
              <a:rPr lang="en-US" sz="900">
                <a:solidFill>
                  <a:schemeClr val="dk1"/>
                </a:solidFill>
              </a:rPr>
              <a:t>Marco Grimaldo, mgrimaldo@bread.org </a:t>
            </a:r>
          </a:p>
          <a:p>
            <a:pPr lvl="0" rtl="0">
              <a:lnSpc>
                <a:spcPct val="150000"/>
              </a:lnSpc>
              <a:spcBef>
                <a:spcPts val="0"/>
              </a:spcBef>
              <a:buClr>
                <a:schemeClr val="dk1"/>
              </a:buClr>
              <a:buSzPct val="166666"/>
              <a:buFont typeface="Arial"/>
              <a:buNone/>
            </a:pPr>
            <a:r>
              <a:rPr lang="en-US" sz="900" b="1">
                <a:solidFill>
                  <a:schemeClr val="dk1"/>
                </a:solidFill>
              </a:rPr>
              <a:t>Christian Church (Disciples of Christ): </a:t>
            </a:r>
            <a:r>
              <a:rPr lang="en-US" sz="900">
                <a:solidFill>
                  <a:schemeClr val="dk1"/>
                </a:solidFill>
              </a:rPr>
              <a:t>Sharon Stanley, sstanley@dhm.disciples.org</a:t>
            </a:r>
          </a:p>
          <a:p>
            <a:pPr lvl="0" rtl="0">
              <a:lnSpc>
                <a:spcPct val="150000"/>
              </a:lnSpc>
              <a:spcBef>
                <a:spcPts val="0"/>
              </a:spcBef>
              <a:buClr>
                <a:schemeClr val="dk1"/>
              </a:buClr>
              <a:buSzPct val="166666"/>
              <a:buFont typeface="Arial"/>
              <a:buNone/>
            </a:pPr>
            <a:r>
              <a:rPr lang="en-US" sz="900" b="1">
                <a:solidFill>
                  <a:schemeClr val="dk1"/>
                </a:solidFill>
              </a:rPr>
              <a:t>Christian Community Development Association: </a:t>
            </a:r>
            <a:r>
              <a:rPr lang="en-US" sz="900">
                <a:solidFill>
                  <a:schemeClr val="dk1"/>
                </a:solidFill>
              </a:rPr>
              <a:t>Michelle Warren, michelle@ccda.org</a:t>
            </a:r>
          </a:p>
          <a:p>
            <a:pPr lvl="0" rtl="0">
              <a:lnSpc>
                <a:spcPct val="150000"/>
              </a:lnSpc>
              <a:spcBef>
                <a:spcPts val="0"/>
              </a:spcBef>
              <a:buClr>
                <a:schemeClr val="dk1"/>
              </a:buClr>
              <a:buSzPct val="166666"/>
              <a:buFont typeface="Arial"/>
              <a:buNone/>
            </a:pPr>
            <a:r>
              <a:rPr lang="en-US" sz="900" b="1">
                <a:solidFill>
                  <a:schemeClr val="dk1"/>
                </a:solidFill>
              </a:rPr>
              <a:t>Christian Reformed Church: </a:t>
            </a:r>
            <a:r>
              <a:rPr lang="en-US" sz="900">
                <a:solidFill>
                  <a:schemeClr val="dk1"/>
                </a:solidFill>
              </a:rPr>
              <a:t>Kelsey Herbert, kherbert@crcna.org</a:t>
            </a:r>
          </a:p>
          <a:p>
            <a:pPr lvl="0" rtl="0">
              <a:lnSpc>
                <a:spcPct val="150000"/>
              </a:lnSpc>
              <a:spcBef>
                <a:spcPts val="0"/>
              </a:spcBef>
              <a:buClr>
                <a:schemeClr val="dk1"/>
              </a:buClr>
              <a:buSzPct val="166666"/>
              <a:buFont typeface="Arial"/>
              <a:buNone/>
            </a:pPr>
            <a:r>
              <a:rPr lang="en-US" sz="900" b="1">
                <a:solidFill>
                  <a:schemeClr val="dk1"/>
                </a:solidFill>
              </a:rPr>
              <a:t>Church of the Brethren: </a:t>
            </a:r>
            <a:r>
              <a:rPr lang="en-US" sz="900">
                <a:solidFill>
                  <a:schemeClr val="dk1"/>
                </a:solidFill>
              </a:rPr>
              <a:t>Nate Hosler, nhosler@brethren.org</a:t>
            </a:r>
          </a:p>
          <a:p>
            <a:pPr lvl="0" rtl="0">
              <a:lnSpc>
                <a:spcPct val="150000"/>
              </a:lnSpc>
              <a:spcBef>
                <a:spcPts val="0"/>
              </a:spcBef>
              <a:buClr>
                <a:schemeClr val="dk1"/>
              </a:buClr>
              <a:buSzPct val="166666"/>
              <a:buFont typeface="Arial"/>
              <a:buNone/>
            </a:pPr>
            <a:r>
              <a:rPr lang="en-US" sz="900" b="1">
                <a:solidFill>
                  <a:schemeClr val="dk1"/>
                </a:solidFill>
              </a:rPr>
              <a:t>Church World Service: </a:t>
            </a:r>
            <a:r>
              <a:rPr lang="en-US" sz="900">
                <a:solidFill>
                  <a:schemeClr val="dk1"/>
                </a:solidFill>
              </a:rPr>
              <a:t>Jen Smyers, jsmyers@cwsglobal.org</a:t>
            </a:r>
          </a:p>
          <a:p>
            <a:pPr lvl="0" rtl="0">
              <a:lnSpc>
                <a:spcPct val="150000"/>
              </a:lnSpc>
              <a:spcBef>
                <a:spcPts val="0"/>
              </a:spcBef>
              <a:buClr>
                <a:schemeClr val="dk1"/>
              </a:buClr>
              <a:buSzPct val="166666"/>
              <a:buFont typeface="Arial"/>
              <a:buNone/>
            </a:pPr>
            <a:r>
              <a:rPr lang="en-US" sz="900" b="1">
                <a:solidFill>
                  <a:schemeClr val="dk1"/>
                </a:solidFill>
              </a:rPr>
              <a:t>CLINIC| Catholic Legal Immigration Network, Inc: </a:t>
            </a:r>
            <a:r>
              <a:rPr lang="en-US" sz="900">
                <a:solidFill>
                  <a:schemeClr val="dk1"/>
                </a:solidFill>
              </a:rPr>
              <a:t>Michelle Sardone, msardone@cliniclegal.org</a:t>
            </a:r>
          </a:p>
          <a:p>
            <a:pPr lvl="0" rtl="0">
              <a:lnSpc>
                <a:spcPct val="150000"/>
              </a:lnSpc>
              <a:spcBef>
                <a:spcPts val="0"/>
              </a:spcBef>
              <a:buClr>
                <a:schemeClr val="dk1"/>
              </a:buClr>
              <a:buSzPct val="166666"/>
              <a:buFont typeface="Arial"/>
              <a:buNone/>
            </a:pPr>
            <a:r>
              <a:rPr lang="en-US" sz="900" b="1">
                <a:solidFill>
                  <a:schemeClr val="dk1"/>
                </a:solidFill>
              </a:rPr>
              <a:t>Columban Center for Advocacy and Outreach: </a:t>
            </a:r>
            <a:r>
              <a:rPr lang="en-US" sz="900">
                <a:solidFill>
                  <a:schemeClr val="dk1"/>
                </a:solidFill>
              </a:rPr>
              <a:t>Rebecca Eastwood, reastwood@columban.org</a:t>
            </a:r>
          </a:p>
          <a:p>
            <a:pPr lvl="0" rtl="0">
              <a:lnSpc>
                <a:spcPct val="150000"/>
              </a:lnSpc>
              <a:spcBef>
                <a:spcPts val="0"/>
              </a:spcBef>
              <a:buClr>
                <a:schemeClr val="dk1"/>
              </a:buClr>
              <a:buSzPct val="166666"/>
              <a:buFont typeface="Arial"/>
              <a:buNone/>
            </a:pPr>
            <a:r>
              <a:rPr lang="en-US" sz="900" b="1">
                <a:solidFill>
                  <a:schemeClr val="dk1"/>
                </a:solidFill>
              </a:rPr>
              <a:t>Conference of Major Superiors of Men: </a:t>
            </a:r>
            <a:r>
              <a:rPr lang="en-US" sz="900">
                <a:solidFill>
                  <a:schemeClr val="dk1"/>
                </a:solidFill>
              </a:rPr>
              <a:t>Eli McCarthy, emccarthy@cmsm.org</a:t>
            </a:r>
          </a:p>
          <a:p>
            <a:pPr lvl="0" rtl="0">
              <a:lnSpc>
                <a:spcPct val="150000"/>
              </a:lnSpc>
              <a:spcBef>
                <a:spcPts val="0"/>
              </a:spcBef>
              <a:buClr>
                <a:schemeClr val="dk1"/>
              </a:buClr>
              <a:buSzPct val="166666"/>
              <a:buFont typeface="Arial"/>
              <a:buNone/>
            </a:pPr>
            <a:r>
              <a:rPr lang="en-US" sz="900" b="1">
                <a:solidFill>
                  <a:schemeClr val="dk1"/>
                </a:solidFill>
              </a:rPr>
              <a:t>Daughters of Charity: </a:t>
            </a:r>
            <a:r>
              <a:rPr lang="en-US" sz="900">
                <a:solidFill>
                  <a:schemeClr val="dk1"/>
                </a:solidFill>
              </a:rPr>
              <a:t>Mary Ellen Lacy, Maryellen.lacy@doc.org</a:t>
            </a:r>
          </a:p>
          <a:p>
            <a:pPr lvl="0" rtl="0">
              <a:lnSpc>
                <a:spcPct val="150000"/>
              </a:lnSpc>
              <a:spcBef>
                <a:spcPts val="0"/>
              </a:spcBef>
              <a:buClr>
                <a:schemeClr val="dk1"/>
              </a:buClr>
              <a:buSzPct val="166666"/>
              <a:buFont typeface="Arial"/>
              <a:buNone/>
            </a:pPr>
            <a:r>
              <a:rPr lang="en-US" sz="900" b="1">
                <a:solidFill>
                  <a:schemeClr val="dk1"/>
                </a:solidFill>
              </a:rPr>
              <a:t>Episcopal Church:</a:t>
            </a:r>
            <a:r>
              <a:rPr lang="en-US" sz="900">
                <a:solidFill>
                  <a:schemeClr val="dk1"/>
                </a:solidFill>
              </a:rPr>
              <a:t> Lacy Broemel, lbroemel@episcopalchurch.org</a:t>
            </a:r>
          </a:p>
          <a:p>
            <a:pPr lvl="0" rtl="0">
              <a:lnSpc>
                <a:spcPct val="150000"/>
              </a:lnSpc>
              <a:spcBef>
                <a:spcPts val="0"/>
              </a:spcBef>
              <a:buClr>
                <a:schemeClr val="dk1"/>
              </a:buClr>
              <a:buSzPct val="166666"/>
              <a:buFont typeface="Arial"/>
              <a:buNone/>
            </a:pPr>
            <a:r>
              <a:rPr lang="en-US" sz="900" b="1">
                <a:solidFill>
                  <a:schemeClr val="dk1"/>
                </a:solidFill>
              </a:rPr>
              <a:t>Evangelical Lutheran Church in America</a:t>
            </a:r>
            <a:r>
              <a:rPr lang="en-US" sz="900">
                <a:solidFill>
                  <a:schemeClr val="dk1"/>
                </a:solidFill>
              </a:rPr>
              <a:t>: Alaide Vilchis Ibarra, Alaide.Ibarra@elca.org  </a:t>
            </a:r>
          </a:p>
          <a:p>
            <a:pPr lvl="0" rtl="0">
              <a:lnSpc>
                <a:spcPct val="150000"/>
              </a:lnSpc>
              <a:spcBef>
                <a:spcPts val="0"/>
              </a:spcBef>
              <a:buClr>
                <a:schemeClr val="dk1"/>
              </a:buClr>
              <a:buSzPct val="166666"/>
              <a:buFont typeface="Arial"/>
              <a:buNone/>
            </a:pPr>
            <a:r>
              <a:rPr lang="en-US" sz="900" b="1">
                <a:solidFill>
                  <a:schemeClr val="dk1"/>
                </a:solidFill>
              </a:rPr>
              <a:t>Franciscan Action Network: </a:t>
            </a:r>
            <a:r>
              <a:rPr lang="en-US" sz="900">
                <a:solidFill>
                  <a:schemeClr val="dk1"/>
                </a:solidFill>
              </a:rPr>
              <a:t>Marie Lucey, lucey@franciscanaction.org</a:t>
            </a:r>
          </a:p>
          <a:p>
            <a:pPr lvl="0" rtl="0">
              <a:lnSpc>
                <a:spcPct val="150000"/>
              </a:lnSpc>
              <a:spcBef>
                <a:spcPts val="0"/>
              </a:spcBef>
              <a:buClr>
                <a:schemeClr val="dk1"/>
              </a:buClr>
              <a:buSzPct val="166666"/>
              <a:buFont typeface="Arial"/>
              <a:buNone/>
            </a:pPr>
            <a:r>
              <a:rPr lang="en-US" sz="900" b="1">
                <a:solidFill>
                  <a:schemeClr val="dk1"/>
                </a:solidFill>
              </a:rPr>
              <a:t>Friends Committee on National Legislation: </a:t>
            </a:r>
            <a:r>
              <a:rPr lang="en-US" sz="900">
                <a:solidFill>
                  <a:schemeClr val="dk1"/>
                </a:solidFill>
              </a:rPr>
              <a:t>Hannah Evans, hannah@fcnl.org</a:t>
            </a:r>
          </a:p>
          <a:p>
            <a:pPr lvl="0" rtl="0">
              <a:lnSpc>
                <a:spcPct val="150000"/>
              </a:lnSpc>
              <a:spcBef>
                <a:spcPts val="0"/>
              </a:spcBef>
              <a:buClr>
                <a:schemeClr val="dk1"/>
              </a:buClr>
              <a:buSzPct val="166666"/>
              <a:buFont typeface="Arial"/>
              <a:buNone/>
            </a:pPr>
            <a:r>
              <a:rPr lang="en-US" sz="900" b="1">
                <a:solidFill>
                  <a:schemeClr val="dk1"/>
                </a:solidFill>
              </a:rPr>
              <a:t>HIAS: </a:t>
            </a:r>
            <a:r>
              <a:rPr lang="en-US" sz="900">
                <a:solidFill>
                  <a:schemeClr val="dk1"/>
                </a:solidFill>
              </a:rPr>
              <a:t>Liza Lieberman, liza.lieberman@hias.org</a:t>
            </a:r>
          </a:p>
          <a:p>
            <a:pPr lvl="0" rtl="0">
              <a:lnSpc>
                <a:spcPct val="150000"/>
              </a:lnSpc>
              <a:spcBef>
                <a:spcPts val="0"/>
              </a:spcBef>
              <a:buClr>
                <a:schemeClr val="dk1"/>
              </a:buClr>
              <a:buSzPct val="166666"/>
              <a:buFont typeface="Arial"/>
              <a:buNone/>
            </a:pPr>
            <a:r>
              <a:rPr lang="en-US" sz="900" b="1">
                <a:solidFill>
                  <a:schemeClr val="dk1"/>
                </a:solidFill>
              </a:rPr>
              <a:t>Ignatian Solidarity Network: </a:t>
            </a:r>
            <a:r>
              <a:rPr lang="en-US" sz="900">
                <a:solidFill>
                  <a:schemeClr val="dk1"/>
                </a:solidFill>
              </a:rPr>
              <a:t>Christopher Kerr, ckerr@ignatiansolidarity.net</a:t>
            </a:r>
          </a:p>
          <a:p>
            <a:pPr lvl="0" rtl="0">
              <a:lnSpc>
                <a:spcPct val="150000"/>
              </a:lnSpc>
              <a:spcBef>
                <a:spcPts val="0"/>
              </a:spcBef>
              <a:buClr>
                <a:schemeClr val="dk1"/>
              </a:buClr>
              <a:buSzPct val="166666"/>
              <a:buFont typeface="Arial"/>
              <a:buNone/>
            </a:pPr>
            <a:r>
              <a:rPr lang="en-US" sz="900" b="1">
                <a:solidFill>
                  <a:schemeClr val="dk1"/>
                </a:solidFill>
              </a:rPr>
              <a:t>Interfaith Worker Justice: </a:t>
            </a:r>
            <a:r>
              <a:rPr lang="en-US" sz="900">
                <a:solidFill>
                  <a:schemeClr val="dk1"/>
                </a:solidFill>
              </a:rPr>
              <a:t>Laura Barrett lbarrett@iwj.org</a:t>
            </a:r>
          </a:p>
          <a:p>
            <a:pPr lvl="0" rtl="0">
              <a:lnSpc>
                <a:spcPct val="150000"/>
              </a:lnSpc>
              <a:spcBef>
                <a:spcPts val="0"/>
              </a:spcBef>
              <a:buClr>
                <a:schemeClr val="dk1"/>
              </a:buClr>
              <a:buSzPct val="166666"/>
              <a:buFont typeface="Arial"/>
              <a:buNone/>
            </a:pPr>
            <a:r>
              <a:rPr lang="en-US" sz="900" b="1">
                <a:solidFill>
                  <a:schemeClr val="dk1"/>
                </a:solidFill>
              </a:rPr>
              <a:t>Irish Apostolate USA: </a:t>
            </a:r>
            <a:r>
              <a:rPr lang="en-US" sz="900">
                <a:solidFill>
                  <a:schemeClr val="dk1"/>
                </a:solidFill>
              </a:rPr>
              <a:t>Marie Prefontaine, coordinator@usairish.org</a:t>
            </a:r>
          </a:p>
          <a:p>
            <a:pPr lvl="0" rtl="0">
              <a:lnSpc>
                <a:spcPct val="150000"/>
              </a:lnSpc>
              <a:spcBef>
                <a:spcPts val="0"/>
              </a:spcBef>
              <a:buClr>
                <a:schemeClr val="dk1"/>
              </a:buClr>
              <a:buSzPct val="166666"/>
              <a:buFont typeface="Arial"/>
              <a:buNone/>
            </a:pPr>
            <a:r>
              <a:rPr lang="en-US" sz="900" b="1">
                <a:solidFill>
                  <a:schemeClr val="dk1"/>
                </a:solidFill>
              </a:rPr>
              <a:t>Jesuit Conference of Canada and the U.S.: </a:t>
            </a:r>
            <a:r>
              <a:rPr lang="en-US" sz="900">
                <a:solidFill>
                  <a:schemeClr val="dk1"/>
                </a:solidFill>
              </a:rPr>
              <a:t>Kristen Lionetti, klionetti@jesuits.org</a:t>
            </a:r>
          </a:p>
          <a:p>
            <a:pPr lvl="0" rtl="0">
              <a:lnSpc>
                <a:spcPct val="150000"/>
              </a:lnSpc>
              <a:spcBef>
                <a:spcPts val="0"/>
              </a:spcBef>
              <a:buClr>
                <a:schemeClr val="dk1"/>
              </a:buClr>
              <a:buSzPct val="166666"/>
              <a:buFont typeface="Arial"/>
              <a:buNone/>
            </a:pPr>
            <a:r>
              <a:rPr lang="en-US" sz="900" b="1">
                <a:solidFill>
                  <a:schemeClr val="dk1"/>
                </a:solidFill>
              </a:rPr>
              <a:t>Jesuit Refugee Service/USA: </a:t>
            </a:r>
            <a:r>
              <a:rPr lang="en-US" sz="900">
                <a:solidFill>
                  <a:schemeClr val="dk1"/>
                </a:solidFill>
              </a:rPr>
              <a:t>Guilia McPherson, gmchperson@jesuits.org</a:t>
            </a:r>
          </a:p>
          <a:p>
            <a:pPr lvl="0" rtl="0">
              <a:lnSpc>
                <a:spcPct val="150000"/>
              </a:lnSpc>
              <a:spcBef>
                <a:spcPts val="0"/>
              </a:spcBef>
              <a:buClr>
                <a:schemeClr val="dk1"/>
              </a:buClr>
              <a:buSzPct val="166666"/>
              <a:buFont typeface="Arial"/>
              <a:buNone/>
            </a:pPr>
            <a:r>
              <a:rPr lang="en-US" sz="900" b="1">
                <a:solidFill>
                  <a:schemeClr val="dk1"/>
                </a:solidFill>
              </a:rPr>
              <a:t>Jewish Council for Public Affairs: </a:t>
            </a:r>
            <a:r>
              <a:rPr lang="en-US" sz="900" i="1">
                <a:solidFill>
                  <a:schemeClr val="dk1"/>
                </a:solidFill>
              </a:rPr>
              <a:t>no contact currently</a:t>
            </a:r>
          </a:p>
          <a:p>
            <a:pPr lvl="0" rtl="0">
              <a:lnSpc>
                <a:spcPct val="150000"/>
              </a:lnSpc>
              <a:spcBef>
                <a:spcPts val="0"/>
              </a:spcBef>
              <a:buClr>
                <a:schemeClr val="dk1"/>
              </a:buClr>
              <a:buFont typeface="Arial"/>
              <a:buNone/>
            </a:pPr>
            <a:endParaRPr sz="900">
              <a:solidFill>
                <a:schemeClr val="dk1"/>
              </a:solidFill>
            </a:endParaRPr>
          </a:p>
          <a:p>
            <a:pPr lvl="0" rtl="0">
              <a:lnSpc>
                <a:spcPct val="150000"/>
              </a:lnSpc>
              <a:spcBef>
                <a:spcPts val="0"/>
              </a:spcBef>
              <a:buNone/>
            </a:pPr>
            <a:endParaRPr sz="900">
              <a:solidFill>
                <a:schemeClr val="dk1"/>
              </a:solidFill>
            </a:endParaRPr>
          </a:p>
          <a:p>
            <a:pPr lvl="0" rtl="0">
              <a:lnSpc>
                <a:spcPct val="150000"/>
              </a:lnSpc>
              <a:spcBef>
                <a:spcPts val="0"/>
              </a:spcBef>
              <a:buNone/>
            </a:pPr>
            <a:endParaRPr sz="900">
              <a:solidFill>
                <a:schemeClr val="dk1"/>
              </a:solidFill>
            </a:endParaRPr>
          </a:p>
          <a:p>
            <a:pPr lvl="0" rtl="0">
              <a:lnSpc>
                <a:spcPct val="150000"/>
              </a:lnSpc>
              <a:spcBef>
                <a:spcPts val="0"/>
              </a:spcBef>
              <a:buNone/>
            </a:pPr>
            <a:endParaRPr sz="900">
              <a:solidFill>
                <a:schemeClr val="dk1"/>
              </a:solidFill>
            </a:endParaRPr>
          </a:p>
          <a:p>
            <a:pPr lvl="0" rtl="0">
              <a:lnSpc>
                <a:spcPct val="150000"/>
              </a:lnSpc>
              <a:spcBef>
                <a:spcPts val="0"/>
              </a:spcBef>
              <a:buNone/>
            </a:pPr>
            <a:endParaRPr sz="900">
              <a:solidFill>
                <a:schemeClr val="dk1"/>
              </a:solidFill>
            </a:endParaRPr>
          </a:p>
          <a:p>
            <a:pPr lvl="0" rtl="0">
              <a:lnSpc>
                <a:spcPct val="150000"/>
              </a:lnSpc>
              <a:spcBef>
                <a:spcPts val="0"/>
              </a:spcBef>
              <a:buClr>
                <a:schemeClr val="dk1"/>
              </a:buClr>
              <a:buFont typeface="Arial"/>
              <a:buNone/>
            </a:pPr>
            <a:endParaRPr sz="900">
              <a:solidFill>
                <a:schemeClr val="dk1"/>
              </a:solidFill>
            </a:endParaRPr>
          </a:p>
          <a:p>
            <a:pPr lvl="0" rtl="0">
              <a:lnSpc>
                <a:spcPct val="150000"/>
              </a:lnSpc>
              <a:spcBef>
                <a:spcPts val="0"/>
              </a:spcBef>
              <a:buNone/>
            </a:pPr>
            <a:endParaRPr sz="900"/>
          </a:p>
        </p:txBody>
      </p:sp>
      <p:sp>
        <p:nvSpPr>
          <p:cNvPr id="458" name="Shape 458"/>
          <p:cNvSpPr txBox="1"/>
          <p:nvPr/>
        </p:nvSpPr>
        <p:spPr>
          <a:xfrm>
            <a:off x="5615833" y="1046000"/>
            <a:ext cx="6783900" cy="6032100"/>
          </a:xfrm>
          <a:prstGeom prst="rect">
            <a:avLst/>
          </a:prstGeom>
          <a:noFill/>
          <a:ln>
            <a:noFill/>
          </a:ln>
        </p:spPr>
        <p:txBody>
          <a:bodyPr lIns="121900" tIns="121900" rIns="121900" bIns="121900" anchor="t" anchorCtr="0">
            <a:noAutofit/>
          </a:bodyPr>
          <a:lstStyle/>
          <a:p>
            <a:pPr lvl="0" rtl="0">
              <a:lnSpc>
                <a:spcPct val="150000"/>
              </a:lnSpc>
              <a:spcBef>
                <a:spcPts val="0"/>
              </a:spcBef>
              <a:buClr>
                <a:schemeClr val="dk1"/>
              </a:buClr>
              <a:buSzPct val="166666"/>
              <a:buFont typeface="Arial"/>
              <a:buNone/>
            </a:pPr>
            <a:r>
              <a:rPr lang="en-US" sz="900" b="1">
                <a:solidFill>
                  <a:schemeClr val="dk1"/>
                </a:solidFill>
              </a:rPr>
              <a:t>Leadership Conference of Women Religious</a:t>
            </a:r>
            <a:r>
              <a:rPr lang="en-US" sz="900">
                <a:solidFill>
                  <a:schemeClr val="dk1"/>
                </a:solidFill>
              </a:rPr>
              <a:t>: Ann Scholz, SSND ascholz@lcwr.org</a:t>
            </a:r>
          </a:p>
          <a:p>
            <a:pPr lvl="0" rtl="0">
              <a:lnSpc>
                <a:spcPct val="150000"/>
              </a:lnSpc>
              <a:spcBef>
                <a:spcPts val="0"/>
              </a:spcBef>
              <a:buNone/>
            </a:pPr>
            <a:r>
              <a:rPr lang="en-US" sz="900" b="1">
                <a:solidFill>
                  <a:schemeClr val="dk1"/>
                </a:solidFill>
              </a:rPr>
              <a:t>Lutheran Immigration and Refugee Service: </a:t>
            </a:r>
            <a:r>
              <a:rPr lang="en-US" sz="900">
                <a:solidFill>
                  <a:schemeClr val="dk1"/>
                </a:solidFill>
              </a:rPr>
              <a:t>McKayla Eskilson, meskilson@lirs.org</a:t>
            </a:r>
          </a:p>
          <a:p>
            <a:pPr lvl="0" rtl="0">
              <a:lnSpc>
                <a:spcPct val="150000"/>
              </a:lnSpc>
              <a:spcBef>
                <a:spcPts val="0"/>
              </a:spcBef>
              <a:buNone/>
            </a:pPr>
            <a:r>
              <a:rPr lang="en-US" sz="900" b="1">
                <a:solidFill>
                  <a:schemeClr val="dk1"/>
                </a:solidFill>
              </a:rPr>
              <a:t>Maryknoll Office for Global Concerns: </a:t>
            </a:r>
            <a:r>
              <a:rPr lang="en-US" sz="900">
                <a:solidFill>
                  <a:schemeClr val="dk1"/>
                </a:solidFill>
              </a:rPr>
              <a:t>Judy Coode, jcoode@maryknoll.org</a:t>
            </a:r>
          </a:p>
          <a:p>
            <a:pPr lvl="0" rtl="0">
              <a:lnSpc>
                <a:spcPct val="150000"/>
              </a:lnSpc>
              <a:spcBef>
                <a:spcPts val="0"/>
              </a:spcBef>
              <a:buNone/>
            </a:pPr>
            <a:r>
              <a:rPr lang="en-US" sz="900" b="1">
                <a:solidFill>
                  <a:schemeClr val="dk1"/>
                </a:solidFill>
              </a:rPr>
              <a:t>Mennonite Central Committee U.S.: </a:t>
            </a:r>
            <a:r>
              <a:rPr lang="en-US" sz="900">
                <a:solidFill>
                  <a:schemeClr val="dk1"/>
                </a:solidFill>
              </a:rPr>
              <a:t>Tammy Alexander, TammyAlexander@mcc.org</a:t>
            </a:r>
          </a:p>
          <a:p>
            <a:pPr lvl="0" rtl="0">
              <a:lnSpc>
                <a:spcPct val="150000"/>
              </a:lnSpc>
              <a:spcBef>
                <a:spcPts val="0"/>
              </a:spcBef>
              <a:buNone/>
            </a:pPr>
            <a:r>
              <a:rPr lang="en-US" sz="900" b="1">
                <a:solidFill>
                  <a:schemeClr val="dk1"/>
                </a:solidFill>
              </a:rPr>
              <a:t>Muslim Public Affairs Council: </a:t>
            </a:r>
            <a:r>
              <a:rPr lang="en-US" sz="900">
                <a:solidFill>
                  <a:schemeClr val="dk1"/>
                </a:solidFill>
              </a:rPr>
              <a:t>Hoda Elshishtawy, hoda@mpac.org</a:t>
            </a:r>
          </a:p>
          <a:p>
            <a:pPr lvl="0" rtl="0">
              <a:lnSpc>
                <a:spcPct val="150000"/>
              </a:lnSpc>
              <a:spcBef>
                <a:spcPts val="0"/>
              </a:spcBef>
              <a:buNone/>
            </a:pPr>
            <a:r>
              <a:rPr lang="en-US" sz="900" b="1">
                <a:solidFill>
                  <a:schemeClr val="dk1"/>
                </a:solidFill>
              </a:rPr>
              <a:t>Sisters of the Good Shepherd: </a:t>
            </a:r>
            <a:r>
              <a:rPr lang="en-US" sz="900">
                <a:solidFill>
                  <a:schemeClr val="dk1"/>
                </a:solidFill>
              </a:rPr>
              <a:t>Larry Couch, lclobbyist@gsadvocacy.org</a:t>
            </a:r>
          </a:p>
          <a:p>
            <a:pPr lvl="0" rtl="0">
              <a:lnSpc>
                <a:spcPct val="150000"/>
              </a:lnSpc>
              <a:spcBef>
                <a:spcPts val="0"/>
              </a:spcBef>
              <a:buNone/>
            </a:pPr>
            <a:r>
              <a:rPr lang="en-US" sz="900" b="1">
                <a:solidFill>
                  <a:schemeClr val="dk1"/>
                </a:solidFill>
              </a:rPr>
              <a:t>National Council of Churches: </a:t>
            </a:r>
            <a:r>
              <a:rPr lang="en-US" sz="900">
                <a:solidFill>
                  <a:schemeClr val="dk1"/>
                </a:solidFill>
              </a:rPr>
              <a:t>Russell Meyer, rmeyer@floridachurches.org</a:t>
            </a:r>
          </a:p>
          <a:p>
            <a:pPr lvl="0" rtl="0">
              <a:lnSpc>
                <a:spcPct val="150000"/>
              </a:lnSpc>
              <a:spcBef>
                <a:spcPts val="0"/>
              </a:spcBef>
              <a:buNone/>
            </a:pPr>
            <a:r>
              <a:rPr lang="en-US" sz="900" b="1">
                <a:solidFill>
                  <a:schemeClr val="dk1"/>
                </a:solidFill>
              </a:rPr>
              <a:t>National Council of Jewish Women: </a:t>
            </a:r>
            <a:r>
              <a:rPr lang="en-US" sz="900">
                <a:solidFill>
                  <a:schemeClr val="dk1"/>
                </a:solidFill>
              </a:rPr>
              <a:t>Faith Fried, Faith@ncjwdc.org</a:t>
            </a:r>
          </a:p>
          <a:p>
            <a:pPr lvl="0" rtl="0">
              <a:lnSpc>
                <a:spcPct val="150000"/>
              </a:lnSpc>
              <a:spcBef>
                <a:spcPts val="0"/>
              </a:spcBef>
              <a:buNone/>
            </a:pPr>
            <a:r>
              <a:rPr lang="en-US" sz="900" b="1">
                <a:solidFill>
                  <a:schemeClr val="dk1"/>
                </a:solidFill>
              </a:rPr>
              <a:t>National Justice for Our Neighbors: </a:t>
            </a:r>
            <a:r>
              <a:rPr lang="en-US" sz="900">
                <a:solidFill>
                  <a:schemeClr val="dk1"/>
                </a:solidFill>
              </a:rPr>
              <a:t>Rob Rutland-Brown</a:t>
            </a:r>
            <a:r>
              <a:rPr lang="en-US" sz="900" b="1">
                <a:solidFill>
                  <a:schemeClr val="dk1"/>
                </a:solidFill>
              </a:rPr>
              <a:t>, </a:t>
            </a:r>
            <a:r>
              <a:rPr lang="en-US" sz="900">
                <a:solidFill>
                  <a:schemeClr val="dk1"/>
                </a:solidFill>
              </a:rPr>
              <a:t>rob@njfon.org  </a:t>
            </a:r>
            <a:r>
              <a:rPr lang="en-US" sz="900" b="1">
                <a:solidFill>
                  <a:schemeClr val="dk1"/>
                </a:solidFill>
              </a:rPr>
              <a:t> </a:t>
            </a:r>
          </a:p>
          <a:p>
            <a:pPr lvl="0" rtl="0">
              <a:lnSpc>
                <a:spcPct val="150000"/>
              </a:lnSpc>
              <a:spcBef>
                <a:spcPts val="0"/>
              </a:spcBef>
              <a:buNone/>
            </a:pPr>
            <a:r>
              <a:rPr lang="en-US" sz="900" b="1">
                <a:solidFill>
                  <a:schemeClr val="dk1"/>
                </a:solidFill>
              </a:rPr>
              <a:t>NETWORK Lobby for Catholic Social Justice: </a:t>
            </a:r>
            <a:r>
              <a:rPr lang="en-US" sz="900">
                <a:solidFill>
                  <a:schemeClr val="dk1"/>
                </a:solidFill>
              </a:rPr>
              <a:t>Laura Peralta-Schulte, LPeralta@networklobby.org</a:t>
            </a:r>
          </a:p>
          <a:p>
            <a:pPr lvl="0" rtl="0">
              <a:lnSpc>
                <a:spcPct val="150000"/>
              </a:lnSpc>
              <a:spcBef>
                <a:spcPts val="0"/>
              </a:spcBef>
              <a:buNone/>
            </a:pPr>
            <a:r>
              <a:rPr lang="en-US" sz="900" b="1">
                <a:solidFill>
                  <a:schemeClr val="dk1"/>
                </a:solidFill>
              </a:rPr>
              <a:t>Pax Christi: </a:t>
            </a:r>
            <a:r>
              <a:rPr lang="en-US" sz="900">
                <a:solidFill>
                  <a:schemeClr val="dk1"/>
                </a:solidFill>
              </a:rPr>
              <a:t>Anne-Louise Nadeau, anadeau@paxchristiusa.org</a:t>
            </a:r>
          </a:p>
          <a:p>
            <a:pPr lvl="0" rtl="0">
              <a:lnSpc>
                <a:spcPct val="150000"/>
              </a:lnSpc>
              <a:spcBef>
                <a:spcPts val="0"/>
              </a:spcBef>
              <a:buNone/>
            </a:pPr>
            <a:r>
              <a:rPr lang="en-US" sz="900" b="1">
                <a:solidFill>
                  <a:schemeClr val="dk1"/>
                </a:solidFill>
              </a:rPr>
              <a:t>PICO: </a:t>
            </a:r>
            <a:r>
              <a:rPr lang="en-US" sz="900">
                <a:solidFill>
                  <a:schemeClr val="dk1"/>
                </a:solidFill>
              </a:rPr>
              <a:t>Rich Morales rmorales@piconetwork.org</a:t>
            </a:r>
          </a:p>
          <a:p>
            <a:pPr lvl="0" rtl="0">
              <a:lnSpc>
                <a:spcPct val="150000"/>
              </a:lnSpc>
              <a:spcBef>
                <a:spcPts val="0"/>
              </a:spcBef>
              <a:buNone/>
            </a:pPr>
            <a:r>
              <a:rPr lang="en-US" sz="900" b="1">
                <a:solidFill>
                  <a:schemeClr val="dk1"/>
                </a:solidFill>
              </a:rPr>
              <a:t>Presbyterian Church, USA: </a:t>
            </a:r>
            <a:r>
              <a:rPr lang="en-US" sz="900">
                <a:solidFill>
                  <a:schemeClr val="dk1"/>
                </a:solidFill>
              </a:rPr>
              <a:t>Teresa Waggener, Teresa.Waggener@pcusa.org</a:t>
            </a:r>
          </a:p>
          <a:p>
            <a:pPr lvl="0" rtl="0">
              <a:lnSpc>
                <a:spcPct val="150000"/>
              </a:lnSpc>
              <a:spcBef>
                <a:spcPts val="0"/>
              </a:spcBef>
              <a:buNone/>
            </a:pPr>
            <a:r>
              <a:rPr lang="en-US" sz="900" b="1">
                <a:solidFill>
                  <a:schemeClr val="dk1"/>
                </a:solidFill>
              </a:rPr>
              <a:t>Scalibrinian International Migration Network/Center for Migration Studies: </a:t>
            </a:r>
            <a:r>
              <a:rPr lang="en-US" sz="900">
                <a:solidFill>
                  <a:schemeClr val="dk1"/>
                </a:solidFill>
              </a:rPr>
              <a:t>Kevin Appleby; kappleby@cmsny.org</a:t>
            </a:r>
          </a:p>
          <a:p>
            <a:pPr lvl="0" rtl="0">
              <a:lnSpc>
                <a:spcPct val="150000"/>
              </a:lnSpc>
              <a:spcBef>
                <a:spcPts val="0"/>
              </a:spcBef>
              <a:buNone/>
            </a:pPr>
            <a:r>
              <a:rPr lang="en-US" sz="900" b="1">
                <a:solidFill>
                  <a:schemeClr val="dk1"/>
                </a:solidFill>
              </a:rPr>
              <a:t>Sisters of Mercy of the Americas: </a:t>
            </a:r>
            <a:r>
              <a:rPr lang="en-US" sz="900">
                <a:solidFill>
                  <a:schemeClr val="dk1"/>
                </a:solidFill>
              </a:rPr>
              <a:t>Jean Stokan, jstokan@sistersofmercy.org</a:t>
            </a:r>
          </a:p>
          <a:p>
            <a:pPr lvl="0" rtl="0">
              <a:lnSpc>
                <a:spcPct val="150000"/>
              </a:lnSpc>
              <a:spcBef>
                <a:spcPts val="0"/>
              </a:spcBef>
              <a:buNone/>
            </a:pPr>
            <a:r>
              <a:rPr lang="en-US" sz="900" b="1">
                <a:solidFill>
                  <a:schemeClr val="dk1"/>
                </a:solidFill>
              </a:rPr>
              <a:t>Sojourners: </a:t>
            </a:r>
            <a:r>
              <a:rPr lang="en-US" sz="900">
                <a:solidFill>
                  <a:schemeClr val="dk1"/>
                </a:solidFill>
              </a:rPr>
              <a:t>Michael Mershon, mmershon@sojo.net</a:t>
            </a:r>
          </a:p>
          <a:p>
            <a:pPr lvl="0" rtl="0">
              <a:lnSpc>
                <a:spcPct val="150000"/>
              </a:lnSpc>
              <a:spcBef>
                <a:spcPts val="0"/>
              </a:spcBef>
              <a:buNone/>
            </a:pPr>
            <a:r>
              <a:rPr lang="en-US" sz="900" b="1">
                <a:solidFill>
                  <a:schemeClr val="dk1"/>
                </a:solidFill>
              </a:rPr>
              <a:t>T’ruah: The Rabbinic Call for Human Rights: </a:t>
            </a:r>
            <a:r>
              <a:rPr lang="en-US" sz="900">
                <a:solidFill>
                  <a:schemeClr val="dk1"/>
                </a:solidFill>
              </a:rPr>
              <a:t>Rabbi Rachel Kahn-Troster,</a:t>
            </a:r>
            <a:r>
              <a:rPr lang="en-US" sz="900" b="1">
                <a:solidFill>
                  <a:schemeClr val="dk1"/>
                </a:solidFill>
              </a:rPr>
              <a:t> </a:t>
            </a:r>
            <a:r>
              <a:rPr lang="en-US" sz="900">
                <a:solidFill>
                  <a:schemeClr val="dk1"/>
                </a:solidFill>
              </a:rPr>
              <a:t>rkahntroster@truah.org</a:t>
            </a:r>
          </a:p>
          <a:p>
            <a:pPr lvl="0" rtl="0">
              <a:lnSpc>
                <a:spcPct val="150000"/>
              </a:lnSpc>
              <a:spcBef>
                <a:spcPts val="0"/>
              </a:spcBef>
              <a:buNone/>
            </a:pPr>
            <a:r>
              <a:rPr lang="en-US" sz="900" b="1">
                <a:solidFill>
                  <a:schemeClr val="dk1"/>
                </a:solidFill>
              </a:rPr>
              <a:t>Union for Reform Judaism:</a:t>
            </a:r>
            <a:r>
              <a:rPr lang="en-US" sz="900">
                <a:solidFill>
                  <a:schemeClr val="dk1"/>
                </a:solidFill>
              </a:rPr>
              <a:t> Shelby Friedman, sefriedman@rac.org</a:t>
            </a:r>
          </a:p>
          <a:p>
            <a:pPr lvl="0" rtl="0">
              <a:lnSpc>
                <a:spcPct val="150000"/>
              </a:lnSpc>
              <a:spcBef>
                <a:spcPts val="0"/>
              </a:spcBef>
              <a:buNone/>
            </a:pPr>
            <a:r>
              <a:rPr lang="en-US" sz="900" b="1">
                <a:solidFill>
                  <a:schemeClr val="dk1"/>
                </a:solidFill>
              </a:rPr>
              <a:t>Unitarian Universalist Association of Congregations: </a:t>
            </a:r>
            <a:r>
              <a:rPr lang="en-US" sz="900">
                <a:solidFill>
                  <a:schemeClr val="dk1"/>
                </a:solidFill>
              </a:rPr>
              <a:t>Susan Leslie, SLeslie@uua.org</a:t>
            </a:r>
          </a:p>
          <a:p>
            <a:pPr lvl="0" rtl="0">
              <a:lnSpc>
                <a:spcPct val="150000"/>
              </a:lnSpc>
              <a:spcBef>
                <a:spcPts val="0"/>
              </a:spcBef>
              <a:buNone/>
            </a:pPr>
            <a:r>
              <a:rPr lang="en-US" sz="900" b="1">
                <a:solidFill>
                  <a:schemeClr val="dk1"/>
                </a:solidFill>
              </a:rPr>
              <a:t>Unitarian Universalist Service Committee: </a:t>
            </a:r>
            <a:r>
              <a:rPr lang="en-US" sz="900">
                <a:solidFill>
                  <a:schemeClr val="dk1"/>
                </a:solidFill>
              </a:rPr>
              <a:t>Hannah Hafter, hhafter@uusc.org</a:t>
            </a:r>
          </a:p>
          <a:p>
            <a:pPr lvl="0" rtl="0">
              <a:lnSpc>
                <a:spcPct val="150000"/>
              </a:lnSpc>
              <a:spcBef>
                <a:spcPts val="0"/>
              </a:spcBef>
              <a:buNone/>
            </a:pPr>
            <a:r>
              <a:rPr lang="en-US" sz="900" b="1">
                <a:solidFill>
                  <a:schemeClr val="dk1"/>
                </a:solidFill>
              </a:rPr>
              <a:t>United Church of Christ, Justice and Witness Ministries: </a:t>
            </a:r>
            <a:r>
              <a:rPr lang="en-US" sz="900">
                <a:solidFill>
                  <a:schemeClr val="dk1"/>
                </a:solidFill>
              </a:rPr>
              <a:t>Rev. Jason Carson Wilson, wilsonj@ucc.org</a:t>
            </a:r>
          </a:p>
          <a:p>
            <a:pPr lvl="0" rtl="0">
              <a:lnSpc>
                <a:spcPct val="150000"/>
              </a:lnSpc>
              <a:spcBef>
                <a:spcPts val="0"/>
              </a:spcBef>
              <a:buNone/>
            </a:pPr>
            <a:r>
              <a:rPr lang="en-US" sz="900" b="1">
                <a:solidFill>
                  <a:schemeClr val="dk1"/>
                </a:solidFill>
              </a:rPr>
              <a:t>United Methodist Church: </a:t>
            </a:r>
            <a:r>
              <a:rPr lang="en-US" sz="900">
                <a:solidFill>
                  <a:schemeClr val="dk1"/>
                </a:solidFill>
              </a:rPr>
              <a:t>Jeania Ree Moore, jmoore@umcjustice.org</a:t>
            </a:r>
          </a:p>
          <a:p>
            <a:pPr lvl="0" rtl="0">
              <a:lnSpc>
                <a:spcPct val="150000"/>
              </a:lnSpc>
              <a:spcBef>
                <a:spcPts val="0"/>
              </a:spcBef>
              <a:buNone/>
            </a:pPr>
            <a:r>
              <a:rPr lang="en-US" sz="900" b="1">
                <a:solidFill>
                  <a:schemeClr val="dk1"/>
                </a:solidFill>
              </a:rPr>
              <a:t>UNITED SIKHS</a:t>
            </a:r>
            <a:r>
              <a:rPr lang="en-US" sz="900">
                <a:solidFill>
                  <a:schemeClr val="dk1"/>
                </a:solidFill>
              </a:rPr>
              <a:t>: Anisha Singh, anisha.singh@unitedsikhs.org</a:t>
            </a:r>
          </a:p>
          <a:p>
            <a:pPr lvl="0" rtl="0">
              <a:lnSpc>
                <a:spcPct val="150000"/>
              </a:lnSpc>
              <a:spcBef>
                <a:spcPts val="0"/>
              </a:spcBef>
              <a:buNone/>
            </a:pPr>
            <a:r>
              <a:rPr lang="en-US" sz="900" b="1">
                <a:solidFill>
                  <a:schemeClr val="dk1"/>
                </a:solidFill>
              </a:rPr>
              <a:t>U.S. Conference of Catholic Bishops: </a:t>
            </a:r>
            <a:r>
              <a:rPr lang="en-US" sz="900">
                <a:solidFill>
                  <a:schemeClr val="dk1"/>
                </a:solidFill>
              </a:rPr>
              <a:t>Todd Scribner, tscribner@usccb.org</a:t>
            </a:r>
          </a:p>
          <a:p>
            <a:pPr lvl="0" rtl="0">
              <a:lnSpc>
                <a:spcPct val="150000"/>
              </a:lnSpc>
              <a:spcBef>
                <a:spcPts val="0"/>
              </a:spcBef>
              <a:buNone/>
            </a:pPr>
            <a:r>
              <a:rPr lang="en-US" sz="900" b="1">
                <a:solidFill>
                  <a:schemeClr val="dk1"/>
                </a:solidFill>
              </a:rPr>
              <a:t>World Relief: </a:t>
            </a:r>
            <a:r>
              <a:rPr lang="en-US" sz="900">
                <a:solidFill>
                  <a:schemeClr val="dk1"/>
                </a:solidFill>
              </a:rPr>
              <a:t>Jenny Hwang, jhwang@worldrelief.org</a:t>
            </a:r>
          </a:p>
          <a:p>
            <a:pPr lvl="0" rtl="0">
              <a:lnSpc>
                <a:spcPct val="150000"/>
              </a:lnSpc>
              <a:spcBef>
                <a:spcPts val="0"/>
              </a:spcBef>
              <a:buNone/>
            </a:pPr>
            <a:endParaRPr sz="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1" i="0" u="none" strike="noStrike" cap="none">
                <a:solidFill>
                  <a:srgbClr val="0000FF"/>
                </a:solidFill>
              </a:rPr>
              <a:t>Republican Goals for 2018 Budget Cycle</a:t>
            </a:r>
          </a:p>
        </p:txBody>
      </p:sp>
      <p:sp>
        <p:nvSpPr>
          <p:cNvPr id="230" name="Shape 230"/>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Do a Republican Only Reconciliation Bill </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BOTH a Funding Bill for 2018 &amp; Tax Reform</a:t>
            </a:r>
          </a:p>
          <a:p>
            <a:pPr marL="342900" marR="0" lvl="0" indent="-342900" algn="l" rtl="0">
              <a:lnSpc>
                <a:spcPct val="90000"/>
              </a:lnSpc>
              <a:spcBef>
                <a:spcPts val="592"/>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Trump Administration Big Picture Frame for Funding:</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Increase Money for Immigration Enforcement, Detention &amp; “The Wall”</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Cut Refugee Funding </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Increase Money for Defense Spending</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Cut Human Needs Funding </a:t>
            </a:r>
          </a:p>
          <a:p>
            <a:pPr marL="342900" marR="0" lvl="0" indent="-342900" algn="l" rtl="0">
              <a:lnSpc>
                <a:spcPct val="90000"/>
              </a:lnSpc>
              <a:spcBef>
                <a:spcPts val="592"/>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Republican Resistance to SOME Trump Priorities</a:t>
            </a:r>
          </a:p>
          <a:p>
            <a:pPr marL="742950" marR="0" lvl="1" indent="-285750" algn="l" rtl="0">
              <a:lnSpc>
                <a:spcPct val="90000"/>
              </a:lnSpc>
              <a:spcBef>
                <a:spcPts val="518"/>
              </a:spcBef>
              <a:buClr>
                <a:schemeClr val="dk1"/>
              </a:buClr>
              <a:buSzPct val="99615"/>
              <a:buFont typeface="Arial"/>
              <a:buNone/>
            </a:pPr>
            <a:endParaRPr sz="2590" b="0" i="0" u="none" strike="noStrike" cap="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Democratic Goals for 2018 Budget</a:t>
            </a:r>
          </a:p>
        </p:txBody>
      </p:sp>
      <p:sp>
        <p:nvSpPr>
          <p:cNvPr id="236" name="Shape 236"/>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Oppose Trump Budget </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Opposition to Immigration Enforcement, Detention &amp; “The Wall”</a:t>
            </a:r>
          </a:p>
          <a:p>
            <a:pPr marL="742950" marR="0" lvl="1" indent="-285750" algn="l" rtl="0">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Opposition to Cuts in Refugee Funding</a:t>
            </a:r>
          </a:p>
          <a:p>
            <a:pPr marL="342900" marR="0" lvl="0" indent="-342900" algn="l" rtl="0">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Maintain Full Funding for Domestic &amp; International Human Needs </a:t>
            </a:r>
          </a:p>
          <a:p>
            <a:pPr marL="342900" marR="0" lvl="0" indent="-342900" algn="l" rtl="0">
              <a:spcBef>
                <a:spcPts val="640"/>
              </a:spcBef>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Use Process to Stop the Trump Administration’s Priorities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a:solidFill>
                  <a:srgbClr val="0000FF"/>
                </a:solidFill>
              </a:rPr>
              <a:t>Timeline</a:t>
            </a:r>
          </a:p>
        </p:txBody>
      </p:sp>
      <p:sp>
        <p:nvSpPr>
          <p:cNvPr id="242" name="Shape 242"/>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House Republicans working now to pass a Budget Reconciliation bill before July 4</a:t>
            </a:r>
            <a:r>
              <a:rPr lang="en-US" sz="2960" b="0" i="0" u="none" strike="noStrike" cap="none" baseline="30000">
                <a:solidFill>
                  <a:schemeClr val="dk1"/>
                </a:solidFill>
                <a:latin typeface="Calibri"/>
                <a:ea typeface="Calibri"/>
                <a:cs typeface="Calibri"/>
                <a:sym typeface="Calibri"/>
              </a:rPr>
              <a:t>th</a:t>
            </a:r>
            <a:r>
              <a:rPr lang="en-US" sz="2960" b="0" i="0" u="none" strike="noStrike" cap="none">
                <a:solidFill>
                  <a:schemeClr val="dk1"/>
                </a:solidFill>
                <a:latin typeface="Calibri"/>
                <a:ea typeface="Calibri"/>
                <a:cs typeface="Calibri"/>
                <a:sym typeface="Calibri"/>
              </a:rPr>
              <a:t> Recess</a:t>
            </a:r>
          </a:p>
          <a:p>
            <a:pPr marL="342900" marR="0" lvl="0" indent="-342900" algn="l" rtl="0">
              <a:lnSpc>
                <a:spcPct val="90000"/>
              </a:lnSpc>
              <a:spcBef>
                <a:spcPts val="592"/>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Senate Republicans: </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Political Level:  Working on passing a healthcare bill</a:t>
            </a:r>
          </a:p>
          <a:p>
            <a:pPr marL="742950" marR="0" lvl="1" indent="-285750" algn="l" rtl="0">
              <a:lnSpc>
                <a:spcPct val="90000"/>
              </a:lnSpc>
              <a:spcBef>
                <a:spcPts val="518"/>
              </a:spcBef>
              <a:spcAft>
                <a:spcPts val="0"/>
              </a:spcAft>
              <a:buClr>
                <a:schemeClr val="dk1"/>
              </a:buClr>
              <a:buSzPct val="99615"/>
              <a:buFont typeface="Arial"/>
              <a:buChar char="–"/>
            </a:pPr>
            <a:r>
              <a:rPr lang="en-US" sz="2590" b="0" i="0" u="none" strike="noStrike" cap="none">
                <a:solidFill>
                  <a:schemeClr val="dk1"/>
                </a:solidFill>
                <a:latin typeface="Calibri"/>
                <a:ea typeface="Calibri"/>
                <a:cs typeface="Calibri"/>
                <a:sym typeface="Calibri"/>
              </a:rPr>
              <a:t>Staff Level:  Worker to develop funding priorities related to the 2018 Budget to push after House </a:t>
            </a:r>
            <a:br>
              <a:rPr lang="en-US" sz="2590" b="0" i="0" u="none" strike="noStrike" cap="none">
                <a:solidFill>
                  <a:schemeClr val="dk1"/>
                </a:solidFill>
                <a:latin typeface="Calibri"/>
                <a:ea typeface="Calibri"/>
                <a:cs typeface="Calibri"/>
                <a:sym typeface="Calibri"/>
              </a:rPr>
            </a:br>
            <a:endParaRPr lang="en-US" sz="2590" b="0" i="0" u="none" strike="noStrike" cap="none">
              <a:solidFill>
                <a:schemeClr val="dk1"/>
              </a:solidFill>
              <a:latin typeface="Calibri"/>
              <a:ea typeface="Calibri"/>
              <a:cs typeface="Calibri"/>
              <a:sym typeface="Calibri"/>
            </a:endParaRPr>
          </a:p>
          <a:p>
            <a:pPr marL="342900" marR="0" lvl="0" indent="-342900" algn="l" rtl="0">
              <a:lnSpc>
                <a:spcPct val="90000"/>
              </a:lnSpc>
              <a:spcBef>
                <a:spcPts val="592"/>
              </a:spcBef>
              <a:spcAft>
                <a:spcPts val="0"/>
              </a:spcAft>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2017 Budget Ends September 30</a:t>
            </a:r>
            <a:r>
              <a:rPr lang="en-US" sz="2960" b="0" i="0" u="none" strike="noStrike" cap="none" baseline="30000">
                <a:solidFill>
                  <a:schemeClr val="dk1"/>
                </a:solidFill>
                <a:latin typeface="Calibri"/>
                <a:ea typeface="Calibri"/>
                <a:cs typeface="Calibri"/>
                <a:sym typeface="Calibri"/>
              </a:rPr>
              <a:t>th</a:t>
            </a:r>
          </a:p>
          <a:p>
            <a:pPr marL="342900" marR="0" lvl="0" indent="-342900" algn="l" rtl="0">
              <a:lnSpc>
                <a:spcPct val="90000"/>
              </a:lnSpc>
              <a:spcBef>
                <a:spcPts val="592"/>
              </a:spcBef>
              <a:buClr>
                <a:schemeClr val="dk1"/>
              </a:buClr>
              <a:buSzPct val="98666"/>
              <a:buFont typeface="Arial"/>
              <a:buChar char="•"/>
            </a:pPr>
            <a:r>
              <a:rPr lang="en-US" sz="2960" b="0" i="0" u="none" strike="noStrike" cap="none">
                <a:solidFill>
                  <a:schemeClr val="dk1"/>
                </a:solidFill>
                <a:latin typeface="Calibri"/>
                <a:ea typeface="Calibri"/>
                <a:cs typeface="Calibri"/>
                <a:sym typeface="Calibri"/>
              </a:rPr>
              <a:t>Likely:  Short-Term Continuing Resolution on Budget Until December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609600" y="274637"/>
            <a:ext cx="109728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1" i="0" u="none" strike="noStrike" cap="none">
                <a:solidFill>
                  <a:srgbClr val="0000FF"/>
                </a:solidFill>
              </a:rPr>
              <a:t>Politics Around Immigration/Refugee Spending</a:t>
            </a:r>
          </a:p>
        </p:txBody>
      </p:sp>
      <p:sp>
        <p:nvSpPr>
          <p:cNvPr id="248" name="Shape 248"/>
          <p:cNvSpPr txBox="1">
            <a:spLocks noGrp="1"/>
          </p:cNvSpPr>
          <p:nvPr>
            <p:ph type="body" idx="1"/>
          </p:nvPr>
        </p:nvSpPr>
        <p:spPr>
          <a:xfrm>
            <a:off x="609600" y="1600200"/>
            <a:ext cx="10972800" cy="45261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Leadership Likely to Make Decisions:  Important to Reach</a:t>
            </a:r>
          </a:p>
          <a:p>
            <a:pPr marL="342900" marR="0" lvl="0" indent="-342900" algn="l" rtl="0">
              <a:lnSpc>
                <a:spcPct val="90000"/>
              </a:lnSpc>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Final Budget May End Up Being Bi-Partisan:  Leverage for Dems to Fight Funding </a:t>
            </a:r>
          </a:p>
          <a:p>
            <a:pPr marL="342900" marR="0" lvl="0" indent="-342900" algn="l" rtl="0">
              <a:lnSpc>
                <a:spcPct val="90000"/>
              </a:lnSpc>
              <a:spcBef>
                <a:spcPts val="640"/>
              </a:spcBef>
              <a:spcAft>
                <a:spcPts val="0"/>
              </a:spcAft>
              <a:buClr>
                <a:schemeClr val="dk1"/>
              </a:buClr>
              <a:buSzPct val="100000"/>
              <a:buFont typeface="Arial"/>
              <a:buChar char="•"/>
            </a:pPr>
            <a:r>
              <a:rPr lang="en-US" sz="3200" b="0" i="0" u="none" strike="noStrike" cap="none">
                <a:solidFill>
                  <a:schemeClr val="dk1"/>
                </a:solidFill>
                <a:latin typeface="Calibri"/>
                <a:ea typeface="Calibri"/>
                <a:cs typeface="Calibri"/>
                <a:sym typeface="Calibri"/>
              </a:rPr>
              <a:t>Weakness Within Dems:  Senate Democrats Up In 2018 in States that Trump Won </a:t>
            </a:r>
          </a:p>
          <a:p>
            <a:pPr marL="342900" marR="0" lvl="0" indent="-342900" algn="l" rtl="0">
              <a:lnSpc>
                <a:spcPct val="90000"/>
              </a:lnSpc>
              <a:spcBef>
                <a:spcPts val="640"/>
              </a:spcBef>
              <a:buClr>
                <a:schemeClr val="dk1"/>
              </a:buClr>
              <a:buSzPct val="100000"/>
              <a:buFont typeface="Arial"/>
              <a:buChar char="•"/>
            </a:pPr>
            <a:r>
              <a:rPr lang="en-US" sz="3200" b="0" i="0" u="sng" strike="noStrike" cap="none">
                <a:solidFill>
                  <a:schemeClr val="dk1"/>
                </a:solidFill>
                <a:latin typeface="Calibri"/>
                <a:ea typeface="Calibri"/>
                <a:cs typeface="Calibri"/>
                <a:sym typeface="Calibri"/>
              </a:rPr>
              <a:t>Key</a:t>
            </a:r>
            <a:r>
              <a:rPr lang="en-US" sz="3200" b="0" i="0" u="none" strike="noStrike" cap="none">
                <a:solidFill>
                  <a:schemeClr val="dk1"/>
                </a:solidFill>
                <a:latin typeface="Calibri"/>
                <a:ea typeface="Calibri"/>
                <a:cs typeface="Calibri"/>
                <a:sym typeface="Calibri"/>
              </a:rPr>
              <a:t>:  Find BIPARTISAN against BAD Immigration Spending and FOR Refugee Spending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ctrTitle"/>
          </p:nvPr>
        </p:nvSpPr>
        <p:spPr>
          <a:xfrm>
            <a:off x="415661" y="758491"/>
            <a:ext cx="11360700" cy="2736900"/>
          </a:xfrm>
          <a:prstGeom prst="rect">
            <a:avLst/>
          </a:prstGeom>
        </p:spPr>
        <p:txBody>
          <a:bodyPr lIns="121900" tIns="121900" rIns="121900" bIns="121900" anchor="b" anchorCtr="0">
            <a:noAutofit/>
          </a:bodyPr>
          <a:lstStyle/>
          <a:p>
            <a:pPr lvl="0">
              <a:spcBef>
                <a:spcPts val="0"/>
              </a:spcBef>
              <a:buNone/>
            </a:pPr>
            <a:r>
              <a:rPr lang="en-US" sz="4400" b="1">
                <a:solidFill>
                  <a:srgbClr val="0000FF"/>
                </a:solidFill>
                <a:latin typeface="Calibri"/>
                <a:ea typeface="Calibri"/>
                <a:cs typeface="Calibri"/>
                <a:sym typeface="Calibri"/>
              </a:rPr>
              <a:t>Appropriations Update:</a:t>
            </a:r>
            <a:br>
              <a:rPr lang="en-US" sz="4400" b="1">
                <a:solidFill>
                  <a:srgbClr val="0000FF"/>
                </a:solidFill>
                <a:latin typeface="Calibri"/>
                <a:ea typeface="Calibri"/>
                <a:cs typeface="Calibri"/>
                <a:sym typeface="Calibri"/>
              </a:rPr>
            </a:br>
            <a:r>
              <a:rPr lang="en-US" sz="4400" b="1">
                <a:solidFill>
                  <a:srgbClr val="0000FF"/>
                </a:solidFill>
                <a:latin typeface="Calibri"/>
                <a:ea typeface="Calibri"/>
                <a:cs typeface="Calibri"/>
                <a:sym typeface="Calibri"/>
              </a:rPr>
              <a:t>Refugees</a:t>
            </a:r>
          </a:p>
        </p:txBody>
      </p:sp>
      <p:sp>
        <p:nvSpPr>
          <p:cNvPr id="254" name="Shape 254"/>
          <p:cNvSpPr txBox="1">
            <a:spLocks noGrp="1"/>
          </p:cNvSpPr>
          <p:nvPr>
            <p:ph type="subTitle" idx="1"/>
          </p:nvPr>
        </p:nvSpPr>
        <p:spPr>
          <a:xfrm>
            <a:off x="415650" y="3661708"/>
            <a:ext cx="11360700" cy="1056900"/>
          </a:xfrm>
          <a:prstGeom prst="rect">
            <a:avLst/>
          </a:prstGeom>
        </p:spPr>
        <p:txBody>
          <a:bodyPr lIns="121900" tIns="121900" rIns="121900" bIns="121900" anchor="t" anchorCtr="0">
            <a:noAutofit/>
          </a:bodyPr>
          <a:lstStyle/>
          <a:p>
            <a:pPr lvl="0">
              <a:spcBef>
                <a:spcPts val="0"/>
              </a:spcBef>
              <a:buNone/>
            </a:pPr>
            <a:r>
              <a:rPr lang="en-US" sz="2500">
                <a:solidFill>
                  <a:srgbClr val="000000"/>
                </a:solidFill>
                <a:latin typeface="Calibri"/>
                <a:ea typeface="Calibri"/>
                <a:cs typeface="Calibri"/>
                <a:sym typeface="Calibri"/>
              </a:rPr>
              <a:t>Jen Smyers</a:t>
            </a:r>
          </a:p>
          <a:p>
            <a:pPr lvl="0">
              <a:spcBef>
                <a:spcPts val="0"/>
              </a:spcBef>
              <a:buNone/>
            </a:pPr>
            <a:r>
              <a:rPr lang="en-US" sz="2500">
                <a:solidFill>
                  <a:srgbClr val="000000"/>
                </a:solidFill>
                <a:latin typeface="Calibri"/>
                <a:ea typeface="Calibri"/>
                <a:cs typeface="Calibri"/>
                <a:sym typeface="Calibri"/>
              </a:rPr>
              <a:t>Church World Service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txBox="1">
            <a:spLocks noGrp="1"/>
          </p:cNvSpPr>
          <p:nvPr>
            <p:ph type="title"/>
          </p:nvPr>
        </p:nvSpPr>
        <p:spPr>
          <a:xfrm>
            <a:off x="471850" y="239175"/>
            <a:ext cx="105156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en-US" sz="4400" b="1" i="0" u="none" strike="noStrike" cap="none">
                <a:solidFill>
                  <a:srgbClr val="0000FF"/>
                </a:solidFill>
                <a:latin typeface="Calibri"/>
                <a:ea typeface="Calibri"/>
                <a:cs typeface="Calibri"/>
                <a:sym typeface="Calibri"/>
              </a:rPr>
              <a:t>The President’s Budget Request: </a:t>
            </a:r>
            <a:br>
              <a:rPr lang="en-US" sz="4400" b="1" i="0" u="none" strike="noStrike" cap="none">
                <a:solidFill>
                  <a:srgbClr val="0000FF"/>
                </a:solidFill>
                <a:latin typeface="Calibri"/>
                <a:ea typeface="Calibri"/>
                <a:cs typeface="Calibri"/>
                <a:sym typeface="Calibri"/>
              </a:rPr>
            </a:br>
            <a:r>
              <a:rPr lang="en-US" sz="4400" b="1" i="0" u="none" strike="noStrike" cap="none">
                <a:solidFill>
                  <a:srgbClr val="0000FF"/>
                </a:solidFill>
                <a:latin typeface="Calibri"/>
                <a:ea typeface="Calibri"/>
                <a:cs typeface="Calibri"/>
                <a:sym typeface="Calibri"/>
              </a:rPr>
              <a:t>Refugee Resettlement</a:t>
            </a:r>
          </a:p>
        </p:txBody>
      </p:sp>
      <p:sp>
        <p:nvSpPr>
          <p:cNvPr id="260" name="Shape 260"/>
          <p:cNvSpPr txBox="1">
            <a:spLocks noGrp="1"/>
          </p:cNvSpPr>
          <p:nvPr>
            <p:ph type="body" idx="1"/>
          </p:nvPr>
        </p:nvSpPr>
        <p:spPr>
          <a:xfrm>
            <a:off x="148850" y="1825625"/>
            <a:ext cx="11907000" cy="4771200"/>
          </a:xfrm>
          <a:prstGeom prst="rect">
            <a:avLst/>
          </a:prstGeom>
          <a:noFill/>
          <a:ln>
            <a:noFill/>
          </a:ln>
        </p:spPr>
        <p:txBody>
          <a:bodyPr lIns="91425" tIns="45700" rIns="91425" bIns="45700" anchor="t" anchorCtr="0">
            <a:noAutofit/>
          </a:bodyPr>
          <a:lstStyle/>
          <a:p>
            <a:pPr marL="228600" marR="0" lvl="0" indent="-216534" algn="l" rtl="0">
              <a:lnSpc>
                <a:spcPct val="80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31% cut ($218 million) to refugee resettlement programs that support local communities and help refugees rebuild their lives</a:t>
            </a:r>
          </a:p>
          <a:p>
            <a:pPr marL="228600" marR="0" lvl="0" indent="-216534" algn="l" rtl="0">
              <a:lnSpc>
                <a:spcPct val="80000"/>
              </a:lnSpc>
              <a:spcBef>
                <a:spcPts val="10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 Eliminate refugee health promotion programs that help refugees and victims of torture, trafficking, and trauma receive needed service</a:t>
            </a:r>
            <a:r>
              <a:rPr lang="en-US" sz="2400"/>
              <a:t>s</a:t>
            </a:r>
          </a:p>
          <a:p>
            <a:pPr marL="228600" marR="0" lvl="0" indent="-216534" algn="l" rtl="0">
              <a:lnSpc>
                <a:spcPct val="80000"/>
              </a:lnSpc>
              <a:spcBef>
                <a:spcPts val="10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Consolidate, and reduce overall, the Social Services and Targeted Assistance programs into one program, and it is unclear what impact this will have on these critical integration services</a:t>
            </a:r>
          </a:p>
          <a:p>
            <a:pPr marL="228600" marR="0" lvl="0" indent="-216534" algn="l" rtl="0">
              <a:lnSpc>
                <a:spcPct val="80000"/>
              </a:lnSpc>
              <a:spcBef>
                <a:spcPts val="10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Change the formula that ORR uses to allocate funding to states, from the past 24 months to 12 months, which would negatively impact states given the recent reductions in refugee arrivals.</a:t>
            </a:r>
          </a:p>
          <a:p>
            <a:pPr marL="228600" marR="0" lvl="0" indent="-216534" algn="l" rtl="0">
              <a:lnSpc>
                <a:spcPct val="80000"/>
              </a:lnSpc>
              <a:spcBef>
                <a:spcPts val="10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Require HHS to reimburse other agencies for land and building use for unaccompanied children, which would drastically reduce the ability for ORR to prioritize the safety and wellbeing of children.</a:t>
            </a:r>
          </a:p>
          <a:p>
            <a:pPr marL="228600" marR="0" lvl="0" indent="-228600" algn="l" rtl="0">
              <a:lnSpc>
                <a:spcPct val="80000"/>
              </a:lnSpc>
              <a:spcBef>
                <a:spcPts val="1000"/>
              </a:spcBef>
              <a:buClr>
                <a:schemeClr val="dk1"/>
              </a:buClr>
              <a:buSzPct val="99615"/>
              <a:buFont typeface="Arial"/>
              <a:buNone/>
            </a:pPr>
            <a:endParaRPr sz="259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2125</Words>
  <Application>Microsoft Office PowerPoint</Application>
  <PresentationFormat>Custom</PresentationFormat>
  <Paragraphs>279</Paragraphs>
  <Slides>37</Slides>
  <Notes>37</Notes>
  <HiddenSlides>0</HiddenSlides>
  <MMClips>0</MMClips>
  <ScaleCrop>false</ScaleCrop>
  <HeadingPairs>
    <vt:vector size="4" baseType="variant">
      <vt:variant>
        <vt:lpstr>Theme</vt:lpstr>
      </vt:variant>
      <vt:variant>
        <vt:i4>3</vt:i4>
      </vt:variant>
      <vt:variant>
        <vt:lpstr>Slide Titles</vt:lpstr>
      </vt:variant>
      <vt:variant>
        <vt:i4>37</vt:i4>
      </vt:variant>
    </vt:vector>
  </HeadingPairs>
  <TitlesOfParts>
    <vt:vector size="40" baseType="lpstr">
      <vt:lpstr>simple-light-2</vt:lpstr>
      <vt:lpstr>Office Theme</vt:lpstr>
      <vt:lpstr>Office Theme</vt:lpstr>
      <vt:lpstr>PowerPoint Presentation</vt:lpstr>
      <vt:lpstr>Agenda</vt:lpstr>
      <vt:lpstr>Budget 2018: Upside Down Process In Turbulent Times </vt:lpstr>
      <vt:lpstr>Republican Goals for 2018 Budget Cycle</vt:lpstr>
      <vt:lpstr>Democratic Goals for 2018 Budget</vt:lpstr>
      <vt:lpstr>Timeline</vt:lpstr>
      <vt:lpstr>Politics Around Immigration/Refugee Spending</vt:lpstr>
      <vt:lpstr>Appropriations Update: Refugees</vt:lpstr>
      <vt:lpstr>The President’s Budget Request:  Refugee Resettlement</vt:lpstr>
      <vt:lpstr>The President’s Budget Request:  Refugee International Assistance</vt:lpstr>
      <vt:lpstr>The President’s Budget Request:  Refugee Resettlement &amp; Assistance</vt:lpstr>
      <vt:lpstr>Appropriations Update: Detention</vt:lpstr>
      <vt:lpstr>Flashback</vt:lpstr>
      <vt:lpstr>45’s Budget and Detention</vt:lpstr>
      <vt:lpstr>So what’s next?</vt:lpstr>
      <vt:lpstr>Contact</vt:lpstr>
      <vt:lpstr>Appropriations Update:  Deportation Force, Border Militarization, and Central America Funding  Hannah Graf Evans Friends Committee on National Legislation (Quakers)</vt:lpstr>
      <vt:lpstr>Deportation Force</vt:lpstr>
      <vt:lpstr>Border Militarization</vt:lpstr>
      <vt:lpstr>Central America Funding</vt:lpstr>
      <vt:lpstr>Opportunities for Advocacy Around the Budget</vt:lpstr>
      <vt:lpstr>Congress holds the “purse strings”</vt:lpstr>
      <vt:lpstr>Let the faithful voice ring out in the face of injustice!</vt:lpstr>
      <vt:lpstr>Press Conference Outside a Congressional Office</vt:lpstr>
      <vt:lpstr>PowerPoint Presentation</vt:lpstr>
      <vt:lpstr>Write for a newspaper!</vt:lpstr>
      <vt:lpstr>Letter to the Editor Framework</vt:lpstr>
      <vt:lpstr>Sample Text for a Letter to the Editor</vt:lpstr>
      <vt:lpstr>PowerPoint Presentation</vt:lpstr>
      <vt:lpstr>How to have an effective conversation</vt:lpstr>
      <vt:lpstr>How to prepare for a visit</vt:lpstr>
      <vt:lpstr>Constituent Lobby Visit Road Map</vt:lpstr>
      <vt:lpstr>After your visit</vt:lpstr>
      <vt:lpstr>Show up to a Town Hall </vt:lpstr>
      <vt:lpstr>Calling and Emailing Offices</vt:lpstr>
      <vt:lpstr>Stay engaged all through the summer for a budget that reflects your values!</vt:lpstr>
      <vt:lpstr>IIC Contacts by Organization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Evans</dc:creator>
  <cp:lastModifiedBy>Hannah Evans</cp:lastModifiedBy>
  <cp:revision>1</cp:revision>
  <dcterms:modified xsi:type="dcterms:W3CDTF">2017-06-07T18:17:04Z</dcterms:modified>
</cp:coreProperties>
</file>