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50"/>
  </p:notesMasterIdLst>
  <p:handoutMasterIdLst>
    <p:handoutMasterId r:id="rId5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6E18A0-2C2F-9247-89F5-7CC3F8E9121C}" type="datetimeFigureOut">
              <a:rPr lang="en-US" smtClean="0"/>
              <a:t>3/13/17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ACD910-EDF4-B04C-88CA-B8E94B77DC98}" type="slidenum">
              <a:rPr lang="en-US" smtClean="0"/>
              <a:t>‹#›</a:t>
            </a:fld>
            <a:endParaRPr lang="en-US"/>
          </a:p>
        </p:txBody>
      </p:sp>
    </p:spTree>
    <p:extLst>
      <p:ext uri="{BB962C8B-B14F-4D97-AF65-F5344CB8AC3E}">
        <p14:creationId xmlns:p14="http://schemas.microsoft.com/office/powerpoint/2010/main" val="190805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4" name="Shape 264"/>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MS</a:t>
            </a:r>
          </a:p>
        </p:txBody>
      </p:sp>
      <p:sp>
        <p:nvSpPr>
          <p:cNvPr id="386" name="Shape 38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Goal isn’t to frighten people but it is to make them aware of the reality of the situation. An attitude of “this can’t happen to me” could be disastrous for individuals, families, and communities.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Educate your community on their full scope of rights and responsibilities. Knowing your rights is the best line of defense.</a:t>
            </a:r>
          </a:p>
          <a:p>
            <a:pPr marL="171450" marR="0" lvl="0" indent="-17145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Inspire and empower people to be proactive and take action now to prepare.</a:t>
            </a:r>
          </a:p>
          <a:p>
            <a:pPr marL="0" marR="0" lvl="0" indent="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12 things to remember:</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Anything you say can be used against you.</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 have the right to remain silent.</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you wish to remain silent, say it out loud or show your KYR card.</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Always carry U.S. ID and copies of immigration documents.</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Never carry false documents or documents from another country.</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New lie to officers</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 have the right to speak with your attorney.</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Never run in a raid or if you are approached by officers.</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Never physically fight back if you are being arrested or detained.</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 have the right to refuse to sign anything before speaking with your attorney.</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you are in police custody or detention, do not discuss your immigration info or criminal history with ANYONE other than your attorney.</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you are questioned or in a raid, write down what happened in detail as soon as it is safe to do so.  Tell your attorney and support groups right away.</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00" name="Shape 40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Take action now:</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Find an attorney or accredited representative</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Get screened for immigration options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Register with your consulate, church, other community or religious center</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Make a family plan</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Make copies of all immigration and other important documents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Make a childcare plan </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Save money</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MAKE SURE EVERYONE IN YOUR FAMILY KNOWS THEIR RIGHTS</a:t>
            </a:r>
          </a:p>
          <a:p>
            <a:pPr marL="171450" marR="0" lvl="0" indent="-171450" algn="l" rtl="0">
              <a:spcBef>
                <a:spcPts val="0"/>
              </a:spcBef>
              <a:buClr>
                <a:schemeClr val="dk1"/>
              </a:buClr>
              <a:buFont typeface="Arial"/>
              <a:buNone/>
            </a:pPr>
            <a:endParaRPr sz="1200" b="0" i="0" u="none" strike="noStrike" cap="none">
              <a:solidFill>
                <a:schemeClr val="lt1"/>
              </a:solidFill>
              <a:latin typeface="Calibri"/>
              <a:ea typeface="Calibri"/>
              <a:cs typeface="Calibri"/>
              <a:sym typeface="Calibri"/>
            </a:endParaRPr>
          </a:p>
          <a:p>
            <a:pPr marL="0" marR="0" lvl="0" indent="0" algn="l" rtl="0">
              <a:spcBef>
                <a:spcPts val="0"/>
              </a:spcBef>
              <a:buClr>
                <a:schemeClr val="lt1"/>
              </a:buClr>
              <a:buSzPct val="25000"/>
              <a:buFont typeface="Arial"/>
              <a:buNone/>
            </a:pPr>
            <a:r>
              <a:rPr lang="en-US" sz="1200" b="0" i="0" u="none" strike="noStrike" cap="none">
                <a:solidFill>
                  <a:schemeClr val="lt1"/>
                </a:solidFill>
                <a:latin typeface="Calibri"/>
                <a:ea typeface="Calibri"/>
                <a:cs typeface="Calibri"/>
                <a:sym typeface="Calibri"/>
              </a:rPr>
              <a:t>Information you MUST MEMORIZE:</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The phone number of your attorney/accredited representative</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The phone number of your consulate</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The phone numbers of family members </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Your Alien Registration Number/ A # (the number on your immigration documents)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Your date of entry into the United States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Your immigration status when you entered the United States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Your current immigration status</a:t>
            </a:r>
          </a:p>
          <a:p>
            <a:pPr marL="171450" marR="0" lvl="0" indent="-171450" algn="l" rtl="0">
              <a:spcBef>
                <a:spcPts val="0"/>
              </a:spcBef>
              <a:buClr>
                <a:schemeClr val="lt1"/>
              </a:buClr>
              <a:buSzPct val="100000"/>
              <a:buFont typeface="Arial"/>
              <a:buChar char="•"/>
            </a:pPr>
            <a:r>
              <a:rPr lang="en-US" sz="1200" b="0" i="0" u="none" strike="noStrike" cap="none">
                <a:solidFill>
                  <a:schemeClr val="lt1"/>
                </a:solidFill>
                <a:latin typeface="Calibri"/>
                <a:ea typeface="Calibri"/>
                <a:cs typeface="Calibri"/>
                <a:sym typeface="Calibri"/>
              </a:rPr>
              <a:t>Your criminal history</a:t>
            </a:r>
          </a:p>
          <a:p>
            <a:pPr marL="0" marR="0" lvl="0" indent="0" algn="l" rtl="0">
              <a:spcBef>
                <a:spcPts val="0"/>
              </a:spcBef>
              <a:buClr>
                <a:schemeClr val="dk1"/>
              </a:buClr>
              <a:buFont typeface="Arial"/>
              <a:buNone/>
            </a:pPr>
            <a:endParaRPr sz="1200" b="0" i="0" u="none" strike="noStrike" cap="none">
              <a:solidFill>
                <a:schemeClr val="lt1"/>
              </a:solidFill>
              <a:latin typeface="Calibri"/>
              <a:ea typeface="Calibri"/>
              <a:cs typeface="Calibri"/>
              <a:sym typeface="Calibri"/>
            </a:endParaRPr>
          </a:p>
        </p:txBody>
      </p:sp>
      <p:sp>
        <p:nvSpPr>
          <p:cNvPr id="408" name="Shape 40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We are working on other languages</a:t>
            </a:r>
          </a:p>
          <a:p>
            <a:pPr marL="228600" marR="0" lvl="0" indent="-22860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KYR cards</a:t>
            </a: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KYR packets (general, school, workers)</a:t>
            </a: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An emergency planning checklist to be used by families and/or individuals</a:t>
            </a: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An emergency contact sheet to fill out</a:t>
            </a: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A checklist of questions to ask if a loved calls from police custody or detention, AND</a:t>
            </a:r>
          </a:p>
          <a:p>
            <a:pPr marL="228600" marR="0" lvl="0" indent="-228600" algn="l" rtl="0">
              <a:spcBef>
                <a:spcPts val="0"/>
              </a:spcBef>
              <a:buClr>
                <a:schemeClr val="dk1"/>
              </a:buClr>
              <a:buSzPct val="100000"/>
              <a:buFont typeface="Arial"/>
              <a:buAutoNum type="arabicParenR"/>
            </a:pPr>
            <a:r>
              <a:rPr lang="en-US" sz="1200" b="0" i="0" u="none" strike="noStrike" cap="none">
                <a:solidFill>
                  <a:schemeClr val="dk1"/>
                </a:solidFill>
                <a:latin typeface="Calibri"/>
                <a:ea typeface="Calibri"/>
                <a:cs typeface="Calibri"/>
                <a:sym typeface="Calibri"/>
              </a:rPr>
              <a:t>A workplace checklist to provide guidance in developing an emergency plan with co-workers and working with union reps when applicable.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CWS – English, Nepali, Somali, French, Arabic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CHIRLA and JFI – English, Spanish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ILRC – English, Spanish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CASA – English, Spanish, Arabic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iAmerica – English, Spanish, Polish, Korean, Tagalog, Simplified Chinese, Vietnamese, Khmer, Hindi, and Haitian Creole</a:t>
            </a:r>
          </a:p>
        </p:txBody>
      </p:sp>
      <p:sp>
        <p:nvSpPr>
          <p:cNvPr id="423" name="Shape 42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43" name="Shape 4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1" name="Shape 221"/>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49" name="Shape 4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55" name="Shape 4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1003300" marR="0" lvl="1" indent="-342900" algn="l" rtl="0">
              <a:spcBef>
                <a:spcPts val="0"/>
              </a:spcBef>
              <a:buNone/>
            </a:pPr>
            <a:endParaRPr/>
          </a:p>
          <a:p>
            <a:pPr marL="1003300" marR="0" lvl="1" indent="-342900" algn="l" rtl="0">
              <a:spcBef>
                <a:spcPts val="0"/>
              </a:spcBef>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62" name="Shape 462"/>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68" name="Shape 4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74" name="Shape 4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0" name="Shape 240"/>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2" name="Shape 252"/>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1143000" y="1122362"/>
            <a:ext cx="6858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4" name="Shape 94"/>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3887" y="1709738"/>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0" name="Shape 100"/>
          <p:cNvSpPr txBox="1">
            <a:spLocks noGrp="1"/>
          </p:cNvSpPr>
          <p:nvPr>
            <p:ph type="body" idx="1"/>
          </p:nvPr>
        </p:nvSpPr>
        <p:spPr>
          <a:xfrm>
            <a:off x="623887" y="4589462"/>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2984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3" name="Shape 113"/>
          <p:cNvSpPr txBox="1">
            <a:spLocks noGrp="1"/>
          </p:cNvSpPr>
          <p:nvPr>
            <p:ph type="body" idx="1"/>
          </p:nvPr>
        </p:nvSpPr>
        <p:spPr>
          <a:xfrm>
            <a:off x="629840" y="1681163"/>
            <a:ext cx="38685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629840" y="2505075"/>
            <a:ext cx="38685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2" name="Shape 122"/>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29840" y="457200"/>
            <a:ext cx="29490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1" name="Shape 131"/>
          <p:cNvSpPr txBox="1">
            <a:spLocks noGrp="1"/>
          </p:cNvSpPr>
          <p:nvPr>
            <p:ph type="body" idx="1"/>
          </p:nvPr>
        </p:nvSpPr>
        <p:spPr>
          <a:xfrm>
            <a:off x="3887390"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629840" y="2057400"/>
            <a:ext cx="29490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29840" y="457200"/>
            <a:ext cx="29490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8" name="Shape 138"/>
          <p:cNvSpPr>
            <a:spLocks noGrp="1"/>
          </p:cNvSpPr>
          <p:nvPr>
            <p:ph type="pic" idx="2"/>
          </p:nvPr>
        </p:nvSpPr>
        <p:spPr>
          <a:xfrm>
            <a:off x="3887390"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1"/>
          </p:nvPr>
        </p:nvSpPr>
        <p:spPr>
          <a:xfrm>
            <a:off x="629840" y="2057400"/>
            <a:ext cx="29490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5" name="Shape 145"/>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1" name="Shape 151"/>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61" name="Shape 16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62" name="Shape 16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65" name="Shape 16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8" name="Shape 16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9" name="Shape 16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2" name="Shape 17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73" name="Shape 17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74" name="Shape 17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7" name="Shape 17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80" name="Shape 18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81" name="Shape 18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84" name="Shape 18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85"/>
        <p:cNvGrpSpPr/>
        <p:nvPr/>
      </p:nvGrpSpPr>
      <p:grpSpPr>
        <a:xfrm>
          <a:off x="0" y="0"/>
          <a:ext cx="0" cy="0"/>
          <a:chOff x="0" y="0"/>
          <a:chExt cx="0" cy="0"/>
        </a:xfrm>
      </p:grpSpPr>
      <p:sp>
        <p:nvSpPr>
          <p:cNvPr id="186" name="Shape 18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87" name="Shape 18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88" name="Shape 18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89" name="Shape 18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0" name="Shape 19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93" name="Shape 19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96" name="Shape 19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97" name="Shape 19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A87FF">
            <a:alpha val="43310"/>
          </a:srgb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A87FF">
            <a:alpha val="43310"/>
          </a:srgbClr>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628650" y="6356350"/>
            <a:ext cx="20574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028950" y="6356350"/>
            <a:ext cx="30861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457950" y="6356350"/>
            <a:ext cx="20574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A87FF">
            <a:alpha val="43310"/>
          </a:srgbClr>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57" name="Shape 15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158" name="Shape 15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oin.me/faith4immigration" TargetMode="External"/><Relationship Id="rId4" Type="http://schemas.openxmlformats.org/officeDocument/2006/relationships/hyperlink" Target="tel:(202)%20602-1295"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fxn.ws/2kJV9p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hs.gov/sites/default/files/publications/14_1120_memo_prosecutorial_discretion.pdf" TargetMode="External"/><Relationship Id="rId4" Type="http://schemas.openxmlformats.org/officeDocument/2006/relationships/hyperlink" Target="https://www.ice.gov/doclib/ero-outreach/pdf/10029.2-policy.pdf"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ice.gov/factsheets/287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hyperlink" Target="http://www.sanctuarynotdeportation.org/" TargetMode="External"/><Relationship Id="rId4" Type="http://schemas.openxmlformats.org/officeDocument/2006/relationships/hyperlink" Target="http://unitedwedream.org/" TargetMode="External"/><Relationship Id="rId5" Type="http://schemas.openxmlformats.org/officeDocument/2006/relationships/hyperlink" Target="http://fairimmigration.org/" TargetMode="External"/><Relationship Id="rId6" Type="http://schemas.openxmlformats.org/officeDocument/2006/relationships/hyperlink" Target="http://www.ndlon.org/en/" TargetMode="External"/><Relationship Id="rId7" Type="http://schemas.openxmlformats.org/officeDocument/2006/relationships/hyperlink" Target="http://mijente.net/" TargetMode="External"/><Relationship Id="rId8" Type="http://schemas.openxmlformats.org/officeDocument/2006/relationships/hyperlink" Target="https://www.detentionwatchnetwork.org/" TargetMode="External"/><Relationship Id="rId9" Type="http://schemas.openxmlformats.org/officeDocument/2006/relationships/hyperlink" Target="https://www.nlg.org/"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whispersystems.org/hc/en-us/articles/216567598-How-do-I-start-a-group-chat-" TargetMode="External"/><Relationship Id="rId4" Type="http://schemas.openxmlformats.org/officeDocument/2006/relationships/hyperlink" Target="https://www.wordstream.com/google-voice-for-mobile"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azcentral.com/story/news/politics/immigration/2017/02/08/could-woman-first-arizonan-deported-because-trump-orders/9763792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ldc.org/news/policing-the-police/" TargetMode="External"/><Relationship Id="rId4" Type="http://schemas.openxmlformats.org/officeDocument/2006/relationships/hyperlink" Target="http://www.aclu.org/feature/aclu-apps-record-police-conduct"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anctuarynotdeportation.org/uploads/7/6/9/1/76912017/sanctuary_vigil_liturgy_.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hyperlink" Target="https://cliniclegal.org/resources/know-your-rights-law-enforcement" TargetMode="External"/><Relationship Id="rId4" Type="http://schemas.openxmlformats.org/officeDocument/2006/relationships/hyperlink" Target="https://cliniclegal.org/resources/know-your-rights" TargetMode="External"/><Relationship Id="rId5" Type="http://schemas.openxmlformats.org/officeDocument/2006/relationships/hyperlink" Target="https://cliniclegal.org/upil" TargetMode="External"/><Relationship Id="rId6" Type="http://schemas.openxmlformats.org/officeDocument/2006/relationships/hyperlink" Target="https://cliniclegal.org/training/calendar" TargetMode="External"/><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s://greateras1.org/learn/information-materials/" TargetMode="External"/><Relationship Id="rId4" Type="http://schemas.openxmlformats.org/officeDocument/2006/relationships/hyperlink" Target="http://chirla.org/resources" TargetMode="External"/><Relationship Id="rId5" Type="http://schemas.openxmlformats.org/officeDocument/2006/relationships/hyperlink" Target="http://justiceforimmigrants.org/news/resources/" TargetMode="External"/><Relationship Id="rId6" Type="http://schemas.openxmlformats.org/officeDocument/2006/relationships/hyperlink" Target="https://www.ilrc.org/family-preparedness-plan" TargetMode="External"/><Relationship Id="rId7" Type="http://schemas.openxmlformats.org/officeDocument/2006/relationships/hyperlink" Target="http://wearecasa.org/resources/know-your-rights/" TargetMode="External"/><Relationship Id="rId8" Type="http://schemas.openxmlformats.org/officeDocument/2006/relationships/hyperlink" Target="http://iamerica.org/know-your-rights" TargetMode="External"/><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www.cliniclegal.org/directory" TargetMode="External"/><Relationship Id="rId4" Type="http://schemas.openxmlformats.org/officeDocument/2006/relationships/hyperlink" Target="https://www.justice.gov/eoir/recognition-accreditation-roster-reports" TargetMode="External"/><Relationship Id="rId5" Type="http://schemas.openxmlformats.org/officeDocument/2006/relationships/hyperlink" Target="https://www.immigrationadvocates.org/nonprofit/legaldirectory/" TargetMode="External"/><Relationship Id="rId6" Type="http://schemas.openxmlformats.org/officeDocument/2006/relationships/hyperlink" Target="http://www.ailalawyer.com/" TargetMode="External"/><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www.uscis.gov/avoidscam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4" Type="http://schemas.openxmlformats.org/officeDocument/2006/relationships/hyperlink" Target="https://twitter.com/gov/lists/us-governors?lang=en" TargetMode="External"/><Relationship Id="rId5" Type="http://schemas.openxmlformats.org/officeDocument/2006/relationships/hyperlink" Target="https://twitter.com/NCSLorg/lists/legislators2/members" TargetMode="External"/><Relationship Id="rId6" Type="http://schemas.openxmlformats.org/officeDocument/2006/relationships/hyperlink" Target="http://www.rcusa.org/blog/2017-post-election-rcusa-toolkit-visits-with-local-state-and-national-leaders-to-welcome-refugees" TargetMode="External"/><Relationship Id="rId7" Type="http://schemas.openxmlformats.org/officeDocument/2006/relationships/hyperlink" Target="http://bit.ly/Business4Refugees" TargetMode="External"/><Relationship Id="rId8" Type="http://schemas.openxmlformats.org/officeDocument/2006/relationships/hyperlink" Target="http://bit.ly/Educators4Refugees" TargetMode="External"/><Relationship Id="rId9" Type="http://schemas.openxmlformats.org/officeDocument/2006/relationships/hyperlink" Target="http://bit.ly/LawEnforcement4Refugees" TargetMode="External"/><Relationship Id="rId10" Type="http://schemas.openxmlformats.org/officeDocument/2006/relationships/hyperlink" Target="http://bit.ly/Health4Refugees" TargetMode="External"/><Relationship Id="rId11" Type="http://schemas.openxmlformats.org/officeDocument/2006/relationships/hyperlink" Target="http://bit.ly/FaithLeaders4Refugees" TargetMode="External"/><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mailto:mowen@cwsglobal.org" TargetMode="External"/><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hyperlink" Target="https://docs.google.com/a/crcna.org/forms/d/e/1FAIpQLSdGGpm4EGflTHrbBhn_lOqX7kFJmR_cNGs9u1c39crDkgkA7Q/viewfor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hyperlink" Target="http://mobile.reuters.com/article/idUSKBN15T307" TargetMode="External"/><Relationship Id="rId4" Type="http://schemas.openxmlformats.org/officeDocument/2006/relationships/hyperlink" Target="http://kfor.com/2017/02/09/protests-erupt-after-learning-phoenix-mother-will-be-deported-after-22-years/" TargetMode="External"/><Relationship Id="rId5" Type="http://schemas.openxmlformats.org/officeDocument/2006/relationships/hyperlink" Target="http://hispanic.umc.org/resources/umc-lay-leader-detained-by-immigration" TargetMode="External"/><Relationship Id="rId6" Type="http://schemas.openxmlformats.org/officeDocument/2006/relationships/hyperlink" Target="http://www.elpasotimes.com/story/news/2017/02/15/ice-detains-domestic-violence-victim-court/97965624/" TargetMode="External"/><Relationship Id="rId7" Type="http://schemas.openxmlformats.org/officeDocument/2006/relationships/hyperlink" Target="http://www.nbcwashington.com/news/local/ICE-Agents-Arrest-Men-Leaving-Alexandria-Church-Shelter-413889013.html"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354150" y="654500"/>
            <a:ext cx="8435700" cy="1470000"/>
          </a:xfrm>
          <a:prstGeom prst="rect">
            <a:avLst/>
          </a:prstGeom>
        </p:spPr>
        <p:txBody>
          <a:bodyPr lIns="91425" tIns="91425" rIns="91425" bIns="91425" anchor="ctr" anchorCtr="0">
            <a:noAutofit/>
          </a:bodyPr>
          <a:lstStyle/>
          <a:p>
            <a:pPr lvl="0">
              <a:spcBef>
                <a:spcPts val="0"/>
              </a:spcBef>
              <a:buNone/>
            </a:pPr>
            <a:r>
              <a:rPr lang="en-US" b="1"/>
              <a:t>Recent Raids and Cuts to Refugees:</a:t>
            </a:r>
          </a:p>
          <a:p>
            <a:pPr lvl="0">
              <a:spcBef>
                <a:spcPts val="0"/>
              </a:spcBef>
              <a:buNone/>
            </a:pPr>
            <a:r>
              <a:rPr lang="en-US"/>
              <a:t>Faith Community Response</a:t>
            </a:r>
          </a:p>
        </p:txBody>
      </p:sp>
      <p:sp>
        <p:nvSpPr>
          <p:cNvPr id="205" name="Shape 205"/>
          <p:cNvSpPr txBox="1">
            <a:spLocks noGrp="1"/>
          </p:cNvSpPr>
          <p:nvPr>
            <p:ph type="subTitle" idx="1"/>
          </p:nvPr>
        </p:nvSpPr>
        <p:spPr>
          <a:xfrm>
            <a:off x="1371600" y="2410275"/>
            <a:ext cx="6400800" cy="17526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979">
                <a:solidFill>
                  <a:schemeClr val="dk1"/>
                </a:solidFill>
              </a:rPr>
              <a:t>To join the webinar, you will go to </a:t>
            </a:r>
            <a:r>
              <a:rPr lang="en-US" sz="1979" b="1" u="sng">
                <a:solidFill>
                  <a:schemeClr val="hlink"/>
                </a:solidFill>
                <a:hlinkClick r:id="rId3"/>
              </a:rPr>
              <a:t>http://join.me/faith4immigration</a:t>
            </a:r>
            <a:r>
              <a:rPr lang="en-US" sz="1979" u="sng">
                <a:solidFill>
                  <a:schemeClr val="hlink"/>
                </a:solidFill>
                <a:hlinkClick r:id="rId3"/>
              </a:rPr>
              <a:t> </a:t>
            </a:r>
            <a:r>
              <a:rPr lang="en-US" sz="1979">
                <a:solidFill>
                  <a:schemeClr val="dk1"/>
                </a:solidFill>
              </a:rPr>
              <a:t>and follow the directions for audio and visual. </a:t>
            </a:r>
            <a:br>
              <a:rPr lang="en-US" sz="1979">
                <a:solidFill>
                  <a:schemeClr val="dk1"/>
                </a:solidFill>
              </a:rPr>
            </a:br>
            <a:r>
              <a:rPr lang="en-US" sz="1979">
                <a:solidFill>
                  <a:schemeClr val="dk1"/>
                </a:solidFill>
              </a:rPr>
              <a:t>For audio only call, dial </a:t>
            </a:r>
            <a:r>
              <a:rPr lang="en-US" sz="1979" u="sng">
                <a:solidFill>
                  <a:schemeClr val="hlink"/>
                </a:solidFill>
                <a:hlinkClick r:id="rId4"/>
              </a:rPr>
              <a:t>+1.202.602.1295</a:t>
            </a:r>
            <a:r>
              <a:rPr lang="en-US" sz="1979">
                <a:solidFill>
                  <a:schemeClr val="dk1"/>
                </a:solidFill>
              </a:rPr>
              <a:t>, Access Code: 354-977-836#.</a:t>
            </a:r>
            <a:r>
              <a:rPr lang="en-US" sz="3959">
                <a:solidFill>
                  <a:schemeClr val="dk1"/>
                </a:solidFill>
              </a:rPr>
              <a:t> </a:t>
            </a:r>
          </a:p>
          <a:p>
            <a:pPr lvl="0">
              <a:spcBef>
                <a:spcPts val="0"/>
              </a:spcBef>
              <a:buNone/>
            </a:pPr>
            <a:endParaRPr/>
          </a:p>
        </p:txBody>
      </p:sp>
      <p:pic>
        <p:nvPicPr>
          <p:cNvPr id="206" name="Shape 206" descr="IIClogo.png"/>
          <p:cNvPicPr preferRelativeResize="0"/>
          <p:nvPr/>
        </p:nvPicPr>
        <p:blipFill>
          <a:blip r:embed="rId5">
            <a:alphaModFix/>
          </a:blip>
          <a:stretch>
            <a:fillRect/>
          </a:stretch>
        </p:blipFill>
        <p:spPr>
          <a:xfrm>
            <a:off x="2670649" y="4643800"/>
            <a:ext cx="3802697" cy="18256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0" y="0"/>
            <a:ext cx="91440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Rewritten Executive Order</a:t>
            </a:r>
          </a:p>
        </p:txBody>
      </p:sp>
      <p:sp>
        <p:nvSpPr>
          <p:cNvPr id="261" name="Shape 261"/>
          <p:cNvSpPr txBox="1">
            <a:spLocks noGrp="1"/>
          </p:cNvSpPr>
          <p:nvPr>
            <p:ph type="body" idx="1"/>
          </p:nvPr>
        </p:nvSpPr>
        <p:spPr>
          <a:xfrm>
            <a:off x="76349" y="1027225"/>
            <a:ext cx="8991300" cy="5652600"/>
          </a:xfrm>
          <a:prstGeom prst="rect">
            <a:avLst/>
          </a:prstGeom>
          <a:noFill/>
          <a:ln>
            <a:noFill/>
          </a:ln>
        </p:spPr>
        <p:txBody>
          <a:bodyPr lIns="91425" tIns="45700" rIns="91425" bIns="45700" anchor="t" anchorCtr="0">
            <a:noAutofit/>
          </a:bodyPr>
          <a:lstStyle/>
          <a:p>
            <a:pPr marL="228600" marR="0" lvl="0" indent="-203834" algn="l" rtl="0">
              <a:lnSpc>
                <a:spcPct val="70000"/>
              </a:lnSpc>
              <a:spcBef>
                <a:spcPts val="0"/>
              </a:spcBef>
              <a:spcAft>
                <a:spcPts val="0"/>
              </a:spcAft>
              <a:buClr>
                <a:schemeClr val="dk1"/>
              </a:buClr>
              <a:buSzPct val="100000"/>
              <a:buFont typeface="Calibri"/>
              <a:buChar char="•"/>
            </a:pPr>
            <a:r>
              <a:rPr lang="en-US" sz="2200" b="0" i="0" u="none" strike="noStrike" cap="none">
                <a:solidFill>
                  <a:schemeClr val="dk1"/>
                </a:solidFill>
              </a:rPr>
              <a:t>Effective date: March 16</a:t>
            </a:r>
            <a:r>
              <a:rPr lang="en-US" sz="2200" b="0" i="0" u="none" strike="noStrike" cap="none" baseline="30000">
                <a:solidFill>
                  <a:schemeClr val="dk1"/>
                </a:solidFill>
              </a:rPr>
              <a:t>th</a:t>
            </a:r>
            <a:r>
              <a:rPr lang="en-US" sz="2200" b="0" i="0" u="none" strike="noStrike" cap="none">
                <a:solidFill>
                  <a:schemeClr val="dk1"/>
                </a:solidFill>
              </a:rPr>
              <a:t> </a:t>
            </a:r>
          </a:p>
          <a:p>
            <a:pPr marL="228600" marR="0" lvl="0" indent="-203834" algn="l" rtl="0">
              <a:lnSpc>
                <a:spcPct val="70000"/>
              </a:lnSpc>
              <a:spcBef>
                <a:spcPts val="1000"/>
              </a:spcBef>
              <a:spcAft>
                <a:spcPts val="0"/>
              </a:spcAft>
              <a:buClr>
                <a:schemeClr val="dk1"/>
              </a:buClr>
              <a:buSzPct val="100000"/>
              <a:buFont typeface="Calibri"/>
              <a:buChar char="•"/>
            </a:pPr>
            <a:r>
              <a:rPr lang="en-US" sz="2200" b="0" i="0" u="none" strike="noStrike" cap="none">
                <a:solidFill>
                  <a:schemeClr val="dk1"/>
                </a:solidFill>
              </a:rPr>
              <a:t>Suspends all people from Syria, Iran, Yemen, Libya, Somalia, Sudan for 90 days </a:t>
            </a:r>
            <a:r>
              <a:rPr lang="en-US" sz="2200" b="0" i="1" u="none" strike="noStrike" cap="none">
                <a:solidFill>
                  <a:schemeClr val="dk1"/>
                </a:solidFill>
              </a:rPr>
              <a:t>(note: Iraq is </a:t>
            </a:r>
            <a:r>
              <a:rPr lang="en-US" sz="2200" b="0" i="1" u="sng" strike="noStrike" cap="none">
                <a:solidFill>
                  <a:schemeClr val="dk1"/>
                </a:solidFill>
              </a:rPr>
              <a:t>not</a:t>
            </a:r>
            <a:r>
              <a:rPr lang="en-US" sz="2200" b="0" i="1" u="none" strike="noStrike" cap="none">
                <a:solidFill>
                  <a:schemeClr val="dk1"/>
                </a:solidFill>
              </a:rPr>
              <a:t> included on the list in this rewritten version)</a:t>
            </a:r>
          </a:p>
          <a:p>
            <a:pPr marL="228600" marR="0" lvl="0" indent="-203834" algn="l" rtl="0">
              <a:lnSpc>
                <a:spcPct val="70000"/>
              </a:lnSpc>
              <a:spcBef>
                <a:spcPts val="1000"/>
              </a:spcBef>
              <a:spcAft>
                <a:spcPts val="0"/>
              </a:spcAft>
              <a:buClr>
                <a:schemeClr val="dk1"/>
              </a:buClr>
              <a:buSzPct val="100000"/>
              <a:buFont typeface="Calibri"/>
              <a:buChar char="•"/>
            </a:pPr>
            <a:r>
              <a:rPr lang="en-US" sz="2200" b="0" i="0" u="none" strike="noStrike" cap="none">
                <a:solidFill>
                  <a:schemeClr val="dk1"/>
                </a:solidFill>
              </a:rPr>
              <a:t>Suspend </a:t>
            </a:r>
            <a:r>
              <a:rPr lang="en-US" sz="2200"/>
              <a:t>all</a:t>
            </a:r>
            <a:r>
              <a:rPr lang="en-US" sz="2200" b="0" i="0" u="none" strike="noStrike" cap="none">
                <a:solidFill>
                  <a:schemeClr val="dk1"/>
                </a:solidFill>
              </a:rPr>
              <a:t> refugee resettlement for 120 days</a:t>
            </a:r>
          </a:p>
          <a:p>
            <a:pPr marL="228600" marR="0" lvl="0" indent="-203834" algn="l" rtl="0">
              <a:lnSpc>
                <a:spcPct val="70000"/>
              </a:lnSpc>
              <a:spcBef>
                <a:spcPts val="1000"/>
              </a:spcBef>
              <a:spcAft>
                <a:spcPts val="0"/>
              </a:spcAft>
              <a:buClr>
                <a:schemeClr val="dk1"/>
              </a:buClr>
              <a:buSzPct val="100000"/>
              <a:buFont typeface="Calibri"/>
              <a:buChar char="•"/>
            </a:pPr>
            <a:r>
              <a:rPr lang="en-US" sz="2200" b="0" i="0" u="none" strike="noStrike" cap="none">
                <a:solidFill>
                  <a:schemeClr val="dk1"/>
                </a:solidFill>
              </a:rPr>
              <a:t>Reduce FY17 refugee admissions from 110,000 to 50,000</a:t>
            </a:r>
          </a:p>
          <a:p>
            <a:pPr marL="228600" marR="0" lvl="0" indent="-203834" algn="l" rtl="0">
              <a:lnSpc>
                <a:spcPct val="70000"/>
              </a:lnSpc>
              <a:spcBef>
                <a:spcPts val="1000"/>
              </a:spcBef>
              <a:spcAft>
                <a:spcPts val="0"/>
              </a:spcAft>
              <a:buClr>
                <a:schemeClr val="dk1"/>
              </a:buClr>
              <a:buSzPct val="100000"/>
              <a:buFont typeface="Calibri"/>
              <a:buChar char="•"/>
            </a:pPr>
            <a:r>
              <a:rPr lang="en-US" sz="2200" b="0" i="0" u="none" strike="noStrike" cap="none">
                <a:solidFill>
                  <a:schemeClr val="dk1"/>
                </a:solidFill>
              </a:rPr>
              <a:t>Lay groundwork for more state / local authority over resettlement </a:t>
            </a:r>
          </a:p>
          <a:p>
            <a:pPr marL="228600" marR="0" lvl="0" indent="-203834" algn="l" rtl="0">
              <a:lnSpc>
                <a:spcPct val="100000"/>
              </a:lnSpc>
              <a:spcBef>
                <a:spcPts val="0"/>
              </a:spcBef>
              <a:spcAft>
                <a:spcPts val="0"/>
              </a:spcAft>
              <a:buClr>
                <a:schemeClr val="dk1"/>
              </a:buClr>
              <a:buSzPct val="100000"/>
              <a:buFont typeface="Calibri"/>
              <a:buChar char="•"/>
            </a:pPr>
            <a:r>
              <a:rPr lang="en-US" sz="2200" b="0" i="0" u="none" strike="noStrike" cap="none">
                <a:solidFill>
                  <a:schemeClr val="dk1"/>
                </a:solidFill>
              </a:rPr>
              <a:t>Review and additional vetting procedures</a:t>
            </a:r>
          </a:p>
          <a:p>
            <a:pPr marL="228600" marR="0" lvl="0" indent="-203834" algn="l" rtl="0">
              <a:lnSpc>
                <a:spcPct val="100000"/>
              </a:lnSpc>
              <a:spcBef>
                <a:spcPts val="0"/>
              </a:spcBef>
              <a:spcAft>
                <a:spcPts val="0"/>
              </a:spcAft>
              <a:buClr>
                <a:schemeClr val="dk1"/>
              </a:buClr>
              <a:buSzPct val="100000"/>
              <a:buFont typeface="Calibri"/>
              <a:buChar char="•"/>
            </a:pPr>
            <a:r>
              <a:rPr lang="en-US" sz="2200" b="0" i="0" u="none" strike="noStrike" cap="none">
                <a:solidFill>
                  <a:schemeClr val="dk1"/>
                </a:solidFill>
              </a:rPr>
              <a:t>Current visa holders, </a:t>
            </a:r>
            <a:r>
              <a:rPr lang="en-US" sz="2200"/>
              <a:t>green card</a:t>
            </a:r>
            <a:r>
              <a:rPr lang="en-US" sz="2200" b="0" i="0" u="none" strike="noStrike" cap="none">
                <a:solidFill>
                  <a:schemeClr val="dk1"/>
                </a:solidFill>
              </a:rPr>
              <a:t> holders, Special Immigrant Visa recipients and dual nationals are exempt</a:t>
            </a:r>
          </a:p>
          <a:p>
            <a:pPr marL="228600" marR="0" lvl="0" indent="-203834" algn="l" rtl="0">
              <a:lnSpc>
                <a:spcPct val="100000"/>
              </a:lnSpc>
              <a:spcBef>
                <a:spcPts val="0"/>
              </a:spcBef>
              <a:spcAft>
                <a:spcPts val="0"/>
              </a:spcAft>
              <a:buClr>
                <a:schemeClr val="dk1"/>
              </a:buClr>
              <a:buSzPct val="100000"/>
              <a:buFont typeface="Calibri"/>
              <a:buChar char="•"/>
            </a:pPr>
            <a:r>
              <a:rPr lang="en-US" sz="2200" b="0" i="0" u="none" strike="noStrike" cap="none">
                <a:solidFill>
                  <a:schemeClr val="dk1"/>
                </a:solidFill>
              </a:rPr>
              <a:t>No explicit language indefinite suspending Syrian resettlement*</a:t>
            </a:r>
          </a:p>
          <a:p>
            <a:pPr marL="228600" marR="0" lvl="0" indent="-203834" algn="l" rtl="0">
              <a:lnSpc>
                <a:spcPct val="100000"/>
              </a:lnSpc>
              <a:spcBef>
                <a:spcPts val="0"/>
              </a:spcBef>
              <a:spcAft>
                <a:spcPts val="0"/>
              </a:spcAft>
              <a:buClr>
                <a:schemeClr val="dk1"/>
              </a:buClr>
              <a:buSzPct val="100000"/>
              <a:buFont typeface="Calibri"/>
              <a:buChar char="•"/>
            </a:pPr>
            <a:r>
              <a:rPr lang="en-US" sz="2200" b="0" i="0" u="none" strike="noStrike" cap="none">
                <a:solidFill>
                  <a:schemeClr val="dk1"/>
                </a:solidFill>
              </a:rPr>
              <a:t>No explicit language prioritizing religious minorities* </a:t>
            </a:r>
          </a:p>
          <a:p>
            <a:pPr marL="0" marR="0" lvl="0" indent="0" algn="l" rtl="0">
              <a:lnSpc>
                <a:spcPct val="100000"/>
              </a:lnSpc>
              <a:spcBef>
                <a:spcPts val="0"/>
              </a:spcBef>
              <a:spcAft>
                <a:spcPts val="0"/>
              </a:spcAft>
              <a:buClr>
                <a:schemeClr val="dk1"/>
              </a:buClr>
              <a:buSzPct val="25000"/>
              <a:buFont typeface="Arial"/>
              <a:buNone/>
            </a:pPr>
            <a:endParaRPr sz="2200" b="0" i="0" u="none" strike="noStrike" cap="none">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2200" b="0" i="1" u="none" strike="noStrike" cap="none">
                <a:solidFill>
                  <a:schemeClr val="dk1"/>
                </a:solidFill>
              </a:rPr>
              <a:t>The courts, Congress, and the public must ensure that the administration does not move forward with these policies through other means.</a:t>
            </a:r>
          </a:p>
          <a:p>
            <a:pPr marL="0" marR="0" lvl="0" indent="0" algn="l" rtl="0">
              <a:lnSpc>
                <a:spcPct val="100000"/>
              </a:lnSpc>
              <a:spcBef>
                <a:spcPts val="0"/>
              </a:spcBef>
              <a:buClr>
                <a:schemeClr val="dk1"/>
              </a:buClr>
              <a:buSzPct val="25000"/>
              <a:buFont typeface="Arial"/>
              <a:buNone/>
            </a:pPr>
            <a:endParaRPr sz="2200" b="0" i="0" u="none" strike="noStrike" cap="none">
              <a:solidFill>
                <a:schemeClr val="dk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628650" y="0"/>
            <a:ext cx="78867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Still a Refugee Ban, Still a Muslim Ban</a:t>
            </a:r>
          </a:p>
        </p:txBody>
      </p:sp>
      <p:sp>
        <p:nvSpPr>
          <p:cNvPr id="267" name="Shape 267"/>
          <p:cNvSpPr txBox="1">
            <a:spLocks noGrp="1"/>
          </p:cNvSpPr>
          <p:nvPr>
            <p:ph type="body" idx="1"/>
          </p:nvPr>
        </p:nvSpPr>
        <p:spPr>
          <a:xfrm>
            <a:off x="63624" y="1094500"/>
            <a:ext cx="9080100" cy="56112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98636"/>
              <a:buFont typeface="Calibri"/>
              <a:buChar char="•"/>
            </a:pPr>
            <a:r>
              <a:rPr lang="en-US" sz="2170" b="0" i="0" u="none" strike="noStrike" cap="none">
                <a:solidFill>
                  <a:schemeClr val="dk1"/>
                </a:solidFill>
              </a:rPr>
              <a:t>By the </a:t>
            </a:r>
            <a:r>
              <a:rPr lang="en-US" sz="2170" b="0" i="0" u="sng" strike="noStrike" cap="none">
                <a:solidFill>
                  <a:schemeClr val="hlink"/>
                </a:solidFill>
                <a:hlinkClick r:id="rId3"/>
              </a:rPr>
              <a:t>administration’s own admission</a:t>
            </a:r>
            <a:r>
              <a:rPr lang="en-US" sz="2170" b="0" i="0" u="none" strike="noStrike" cap="none">
                <a:solidFill>
                  <a:schemeClr val="dk1"/>
                </a:solidFill>
              </a:rPr>
              <a:t>, this rewritten version will have the same impact while seeking to avoid court challenges.</a:t>
            </a:r>
          </a:p>
          <a:p>
            <a:pPr marL="228600" marR="0" lvl="0" indent="-228600" algn="l" rtl="0">
              <a:lnSpc>
                <a:spcPct val="100000"/>
              </a:lnSpc>
              <a:spcBef>
                <a:spcPts val="0"/>
              </a:spcBef>
              <a:spcAft>
                <a:spcPts val="0"/>
              </a:spcAft>
              <a:buClr>
                <a:schemeClr val="dk1"/>
              </a:buClr>
              <a:buSzPct val="98636"/>
              <a:buFont typeface="Calibri"/>
              <a:buChar char="•"/>
            </a:pPr>
            <a:r>
              <a:rPr lang="en-US" sz="2170" b="0" i="0" u="none" strike="noStrike" cap="none">
                <a:solidFill>
                  <a:schemeClr val="dk1"/>
                </a:solidFill>
              </a:rPr>
              <a:t>“Pausing” resettlement for 4 months will grind processing to a halt</a:t>
            </a:r>
            <a:r>
              <a:rPr lang="en-US" sz="2170"/>
              <a:t> </a:t>
            </a:r>
          </a:p>
          <a:p>
            <a:pPr marR="0" lvl="1" algn="l" rtl="0">
              <a:lnSpc>
                <a:spcPct val="100000"/>
              </a:lnSpc>
              <a:spcBef>
                <a:spcPts val="0"/>
              </a:spcBef>
              <a:spcAft>
                <a:spcPts val="0"/>
              </a:spcAft>
              <a:buClr>
                <a:schemeClr val="dk1"/>
              </a:buClr>
              <a:buSzPct val="98636"/>
              <a:buFont typeface="Calibri"/>
            </a:pPr>
            <a:r>
              <a:rPr lang="en-US" sz="2170" b="0" i="0" u="none" strike="noStrike" cap="none">
                <a:solidFill>
                  <a:schemeClr val="dk1"/>
                </a:solidFill>
              </a:rPr>
              <a:t>Each step of the screening process is time sensitive, leaving refugees only a 2-month window when all checks are complete and valid. This will cause a domino effect of expiring validity periods, forcing refugees who are already approved to repeat fingerprinting and medicals tests, which could take years, all while their lives are in danger.</a:t>
            </a:r>
          </a:p>
          <a:p>
            <a:pPr marL="228600" marR="0" lvl="0" indent="-228600" algn="l" rtl="0">
              <a:lnSpc>
                <a:spcPct val="100000"/>
              </a:lnSpc>
              <a:spcBef>
                <a:spcPts val="1000"/>
              </a:spcBef>
              <a:spcAft>
                <a:spcPts val="0"/>
              </a:spcAft>
              <a:buClr>
                <a:schemeClr val="dk1"/>
              </a:buClr>
              <a:buSzPct val="98636"/>
              <a:buFont typeface="Calibri"/>
              <a:buChar char="•"/>
            </a:pPr>
            <a:r>
              <a:rPr lang="en-US" sz="2170" b="0" i="0" u="none" strike="noStrike" cap="none">
                <a:solidFill>
                  <a:schemeClr val="dk1"/>
                </a:solidFill>
              </a:rPr>
              <a:t>By reducing refugee admissions from 110,000 to 50,000, we are turning our backs on refugees who we promised to protect, who have already been approved, and for whom resettlement is their last hope to rebuild their lives. </a:t>
            </a:r>
          </a:p>
          <a:p>
            <a:pPr marL="228600" marR="0" lvl="0" indent="-228600" algn="l" rtl="0">
              <a:lnSpc>
                <a:spcPct val="100000"/>
              </a:lnSpc>
              <a:spcBef>
                <a:spcPts val="1000"/>
              </a:spcBef>
              <a:spcAft>
                <a:spcPts val="0"/>
              </a:spcAft>
              <a:buClr>
                <a:schemeClr val="dk1"/>
              </a:buClr>
              <a:buSzPct val="98636"/>
              <a:buFont typeface="Calibri"/>
              <a:buChar char="•"/>
            </a:pPr>
            <a:r>
              <a:rPr lang="en-US" sz="2170" b="0" i="0" u="none" strike="noStrike" cap="none">
                <a:solidFill>
                  <a:schemeClr val="dk1"/>
                </a:solidFill>
              </a:rPr>
              <a:t>Even though Iraq was removed from the barred countries, and Special Immigrant Visa (SIV) holders are exempt, more than 50,000 Iraqis who are persecuted due to their work with the United States will still be impacted by the drastic reduction in resettlement and 120 suspension.</a:t>
            </a:r>
          </a:p>
          <a:p>
            <a:pPr marL="228600" marR="0" lvl="0" indent="-228600" algn="l" rtl="0">
              <a:lnSpc>
                <a:spcPct val="70000"/>
              </a:lnSpc>
              <a:spcBef>
                <a:spcPts val="1000"/>
              </a:spcBef>
              <a:buClr>
                <a:schemeClr val="dk1"/>
              </a:buClr>
              <a:buSzPct val="98636"/>
              <a:buFont typeface="Arial"/>
              <a:buNone/>
            </a:pPr>
            <a:endParaRPr sz="2170" b="0" i="0" u="none" strike="noStrike" cap="none">
              <a:solidFill>
                <a:schemeClr val="dk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l="12498" t="22290" r="8749" b="9793"/>
          <a:stretch/>
        </p:blipFill>
        <p:spPr>
          <a:xfrm>
            <a:off x="190850" y="135300"/>
            <a:ext cx="8830200" cy="65874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736700" y="40977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SANCTUARY MOVEMENT</a:t>
            </a:r>
          </a:p>
          <a:p>
            <a:pPr marL="0" marR="0" lvl="0" indent="0" algn="ctr" rtl="0">
              <a:spcBef>
                <a:spcPts val="0"/>
              </a:spcBef>
              <a:buClr>
                <a:schemeClr val="dk1"/>
              </a:buClr>
              <a:buSzPct val="25000"/>
              <a:buFont typeface="Calibri"/>
              <a:buNone/>
            </a:pPr>
            <a:r>
              <a:rPr lang="en-US" sz="2400" i="1"/>
              <a:t>Noel Andersen, Church World Service</a:t>
            </a:r>
          </a:p>
          <a:p>
            <a:pPr marL="0" marR="0" lvl="0" indent="0" algn="ctr" rtl="0">
              <a:spcBef>
                <a:spcPts val="0"/>
              </a:spcBef>
              <a:buClr>
                <a:schemeClr val="dk1"/>
              </a:buClr>
              <a:buSzPct val="25000"/>
              <a:buFont typeface="Calibri"/>
              <a:buNone/>
            </a:pPr>
            <a:endParaRPr b="1"/>
          </a:p>
        </p:txBody>
      </p:sp>
      <p:sp>
        <p:nvSpPr>
          <p:cNvPr id="278" name="Shape 27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79" name="Shape 279" descr="SanctuaryPic_o.jpeg"/>
          <p:cNvPicPr preferRelativeResize="0"/>
          <p:nvPr/>
        </p:nvPicPr>
        <p:blipFill rotWithShape="1">
          <a:blip r:embed="rId3">
            <a:alphaModFix/>
          </a:blip>
          <a:srcRect/>
          <a:stretch/>
        </p:blipFill>
        <p:spPr>
          <a:xfrm>
            <a:off x="1123950" y="1790700"/>
            <a:ext cx="7334250" cy="438266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How to Become </a:t>
            </a:r>
            <a:r>
              <a:rPr lang="en-US" sz="3600" b="1"/>
              <a:t>a Sa</a:t>
            </a:r>
            <a:r>
              <a:rPr lang="en-US" sz="3600" b="1" i="0" u="none" strike="noStrike" cap="none">
                <a:solidFill>
                  <a:schemeClr val="dk1"/>
                </a:solidFill>
                <a:latin typeface="Calibri"/>
                <a:ea typeface="Calibri"/>
                <a:cs typeface="Calibri"/>
                <a:sym typeface="Calibri"/>
              </a:rPr>
              <a:t>nctuary </a:t>
            </a:r>
            <a:r>
              <a:rPr lang="en-US" sz="3600" b="1"/>
              <a:t>C</a:t>
            </a:r>
            <a:r>
              <a:rPr lang="en-US" sz="3600" b="1" i="0" u="none" strike="noStrike" cap="none">
                <a:solidFill>
                  <a:schemeClr val="dk1"/>
                </a:solidFill>
                <a:latin typeface="Calibri"/>
                <a:ea typeface="Calibri"/>
                <a:cs typeface="Calibri"/>
                <a:sym typeface="Calibri"/>
              </a:rPr>
              <a:t>ongregation</a:t>
            </a:r>
          </a:p>
        </p:txBody>
      </p:sp>
      <p:sp>
        <p:nvSpPr>
          <p:cNvPr id="285" name="Shape 285"/>
          <p:cNvSpPr txBox="1">
            <a:spLocks noGrp="1"/>
          </p:cNvSpPr>
          <p:nvPr>
            <p:ph type="body" idx="1"/>
          </p:nvPr>
        </p:nvSpPr>
        <p:spPr>
          <a:xfrm>
            <a:off x="254475" y="1600200"/>
            <a:ext cx="85884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Sanctuary is a way to be in solidarity with the undocumented community by creating safe space for the prophetic voice of immigrant leaders to be lifted up as we together confront unjust laws</a:t>
            </a:r>
          </a:p>
          <a:p>
            <a:pPr marL="0" marR="0" lvl="0" indent="0" algn="l" rtl="0">
              <a:lnSpc>
                <a:spcPct val="80000"/>
              </a:lnSpc>
              <a:spcBef>
                <a:spcPts val="0"/>
              </a:spcBef>
              <a:spcAft>
                <a:spcPts val="0"/>
              </a:spcAft>
              <a:buNone/>
            </a:pPr>
            <a:endParaRPr sz="2480"/>
          </a:p>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A church that declares itself a Sanctuary congregation is one willing to engage on a spectrum of solidarity actions including welcoming undocumented people, advocating to help stop deportations, assisting with legal clinics and physically shelter an immigrant in danger of immediate deportation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From 400-800 Sanctuary congregations</a:t>
            </a:r>
          </a:p>
        </p:txBody>
      </p:sp>
      <p:sp>
        <p:nvSpPr>
          <p:cNvPr id="291" name="Shape 291"/>
          <p:cNvSpPr txBox="1">
            <a:spLocks noGrp="1"/>
          </p:cNvSpPr>
          <p:nvPr>
            <p:ph type="body" idx="1"/>
          </p:nvPr>
        </p:nvSpPr>
        <p:spPr>
          <a:xfrm>
            <a:off x="457200" y="1333025"/>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Each congregation has the opportunity to go through a discernment process of education and dialogue to decide their role in the movement. </a:t>
            </a:r>
          </a:p>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The Sanctuary Movement network that we are a part of focuses on offering public sanctuary in congregations and solidarity to those organizing networks of deportation defense among vulnerable communities.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There is an added layer of symbolic protection for someone facing a deportation to find shelter in a place of worship, which is why we’re focusing on providing Sanctuary in our congregations at this time.</a:t>
            </a: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Sanctuary Goals</a:t>
            </a:r>
          </a:p>
        </p:txBody>
      </p:sp>
      <p:sp>
        <p:nvSpPr>
          <p:cNvPr id="297" name="Shape 297"/>
          <p:cNvSpPr txBox="1">
            <a:spLocks noGrp="1"/>
          </p:cNvSpPr>
          <p:nvPr>
            <p:ph type="body" idx="1"/>
          </p:nvPr>
        </p:nvSpPr>
        <p:spPr>
          <a:xfrm>
            <a:off x="131375" y="938575"/>
            <a:ext cx="91440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15" b="0" i="0" u="none" strike="noStrike" cap="none">
                <a:solidFill>
                  <a:schemeClr val="dk1"/>
                </a:solidFill>
                <a:latin typeface="Calibri"/>
                <a:ea typeface="Calibri"/>
                <a:cs typeface="Calibri"/>
                <a:sym typeface="Calibri"/>
              </a:rPr>
              <a:t> </a:t>
            </a:r>
          </a:p>
          <a:p>
            <a:pPr marL="342900" marR="0" lvl="0" indent="-354647" algn="l" rtl="0">
              <a:lnSpc>
                <a:spcPct val="80000"/>
              </a:lnSpc>
              <a:spcBef>
                <a:spcPts val="403"/>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As the faith community, we are called to accompany our community members, congregants and neighbors facing deportation through joining the Sanctuary Movement and working to stop deportations case-by-case, and by advocating to stop unjust deportation policies.</a:t>
            </a:r>
          </a:p>
          <a:p>
            <a:pPr marL="342900" marR="0" lvl="0" indent="-342900" algn="l" rtl="0">
              <a:lnSpc>
                <a:spcPct val="80000"/>
              </a:lnSpc>
              <a:spcBef>
                <a:spcPts val="403"/>
              </a:spcBef>
              <a:spcAft>
                <a:spcPts val="0"/>
              </a:spcAft>
              <a:buClr>
                <a:schemeClr val="dk1"/>
              </a:buClr>
              <a:buSzPct val="91590"/>
              <a:buFont typeface="Arial"/>
              <a:buNone/>
            </a:pPr>
            <a:endParaRPr sz="2200" b="0" i="0" u="none" strike="noStrike" cap="none">
              <a:solidFill>
                <a:schemeClr val="dk1"/>
              </a:solidFill>
              <a:latin typeface="Calibri"/>
              <a:ea typeface="Calibri"/>
              <a:cs typeface="Calibri"/>
              <a:sym typeface="Calibri"/>
            </a:endParaRPr>
          </a:p>
          <a:p>
            <a:pPr marL="342900" marR="0" lvl="0" indent="-354647" algn="l" rtl="0">
              <a:lnSpc>
                <a:spcPct val="80000"/>
              </a:lnSpc>
              <a:spcBef>
                <a:spcPts val="403"/>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Amplify the moral imperative to stop deportations by lifting up the stories of sanctuary cases and ensuring the prophetic witness of the immigrant taking sanctuary is heard at the national level. </a:t>
            </a:r>
          </a:p>
          <a:p>
            <a:pPr marL="342900" marR="0" lvl="0" indent="-342900" algn="l" rtl="0">
              <a:lnSpc>
                <a:spcPct val="80000"/>
              </a:lnSpc>
              <a:spcBef>
                <a:spcPts val="403"/>
              </a:spcBef>
              <a:spcAft>
                <a:spcPts val="0"/>
              </a:spcAft>
              <a:buClr>
                <a:schemeClr val="dk1"/>
              </a:buClr>
              <a:buSzPct val="91590"/>
              <a:buFont typeface="Arial"/>
              <a:buNone/>
            </a:pPr>
            <a:endParaRPr sz="2200" b="0" i="0" u="none" strike="noStrike" cap="none">
              <a:solidFill>
                <a:schemeClr val="dk1"/>
              </a:solidFill>
              <a:latin typeface="Calibri"/>
              <a:ea typeface="Calibri"/>
              <a:cs typeface="Calibri"/>
              <a:sym typeface="Calibri"/>
            </a:endParaRPr>
          </a:p>
          <a:p>
            <a:pPr marL="342900" marR="0" lvl="0" indent="-354647" algn="l" rtl="0">
              <a:lnSpc>
                <a:spcPct val="80000"/>
              </a:lnSpc>
              <a:spcBef>
                <a:spcPts val="403"/>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Defend administrative policies such as </a:t>
            </a:r>
            <a:r>
              <a:rPr lang="en-US" sz="2200" b="0" i="0" u="sng" strike="noStrike" cap="none">
                <a:solidFill>
                  <a:schemeClr val="hlink"/>
                </a:solidFill>
                <a:latin typeface="Calibri"/>
                <a:ea typeface="Calibri"/>
                <a:cs typeface="Calibri"/>
                <a:sym typeface="Calibri"/>
                <a:hlinkClick r:id="rId3"/>
              </a:rPr>
              <a:t>Prosecutorial Discretion</a:t>
            </a:r>
            <a:r>
              <a:rPr lang="en-US" sz="2200" b="0" i="0" u="none" strike="noStrike" cap="none">
                <a:solidFill>
                  <a:schemeClr val="dk1"/>
                </a:solidFill>
                <a:latin typeface="Calibri"/>
                <a:ea typeface="Calibri"/>
                <a:cs typeface="Calibri"/>
                <a:sym typeface="Calibri"/>
              </a:rPr>
              <a:t> so that we can still win stays of deportation case by case and keep sacred spaces and schools protected under the </a:t>
            </a:r>
            <a:r>
              <a:rPr lang="en-US" sz="2200" b="0" i="0" u="sng" strike="noStrike" cap="none">
                <a:solidFill>
                  <a:schemeClr val="hlink"/>
                </a:solidFill>
                <a:latin typeface="Calibri"/>
                <a:ea typeface="Calibri"/>
                <a:cs typeface="Calibri"/>
                <a:sym typeface="Calibri"/>
                <a:hlinkClick r:id="rId4"/>
              </a:rPr>
              <a:t>Sensitive Locations</a:t>
            </a:r>
            <a:r>
              <a:rPr lang="en-US" sz="2200" b="0" i="0" u="none" strike="noStrike" cap="none">
                <a:solidFill>
                  <a:schemeClr val="dk1"/>
                </a:solidFill>
                <a:latin typeface="Calibri"/>
                <a:ea typeface="Calibri"/>
                <a:cs typeface="Calibri"/>
                <a:sym typeface="Calibri"/>
              </a:rPr>
              <a:t> guidelines</a:t>
            </a:r>
          </a:p>
          <a:p>
            <a:pPr marL="342900" marR="0" lvl="0" indent="-342900" algn="l" rtl="0">
              <a:lnSpc>
                <a:spcPct val="80000"/>
              </a:lnSpc>
              <a:spcBef>
                <a:spcPts val="403"/>
              </a:spcBef>
              <a:spcAft>
                <a:spcPts val="0"/>
              </a:spcAft>
              <a:buClr>
                <a:schemeClr val="dk1"/>
              </a:buClr>
              <a:buSzPct val="91590"/>
              <a:buFont typeface="Arial"/>
              <a:buNone/>
            </a:pPr>
            <a:endParaRPr sz="2200" b="0" i="0" u="none" strike="noStrike" cap="none">
              <a:solidFill>
                <a:schemeClr val="dk1"/>
              </a:solidFill>
              <a:latin typeface="Calibri"/>
              <a:ea typeface="Calibri"/>
              <a:cs typeface="Calibri"/>
              <a:sym typeface="Calibri"/>
            </a:endParaRPr>
          </a:p>
          <a:p>
            <a:pPr marL="342900" marR="0" lvl="0" indent="-354647" algn="l" rtl="0">
              <a:lnSpc>
                <a:spcPct val="80000"/>
              </a:lnSpc>
              <a:spcBef>
                <a:spcPts val="403"/>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Work alongside undocumented students to defend the Deferred Action for Childhood Arrival program (DACA)</a:t>
            </a:r>
          </a:p>
          <a:p>
            <a:pPr marL="342900" marR="0" lvl="0" indent="-342900" algn="l" rtl="0">
              <a:lnSpc>
                <a:spcPct val="80000"/>
              </a:lnSpc>
              <a:spcBef>
                <a:spcPts val="496"/>
              </a:spcBef>
              <a:spcAft>
                <a:spcPts val="0"/>
              </a:spcAft>
              <a:buClr>
                <a:schemeClr val="dk1"/>
              </a:buClr>
              <a:buSzPct val="99200"/>
              <a:buFont typeface="Arial"/>
              <a:buNone/>
            </a:pP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Sanctuary Goals cont</a:t>
            </a:r>
            <a:r>
              <a:rPr lang="en-US" b="1"/>
              <a:t>inued..</a:t>
            </a:r>
          </a:p>
        </p:txBody>
      </p:sp>
      <p:sp>
        <p:nvSpPr>
          <p:cNvPr id="303" name="Shape 303"/>
          <p:cNvSpPr txBox="1">
            <a:spLocks noGrp="1"/>
          </p:cNvSpPr>
          <p:nvPr>
            <p:ph type="body" idx="1"/>
          </p:nvPr>
        </p:nvSpPr>
        <p:spPr>
          <a:xfrm>
            <a:off x="25500" y="1570325"/>
            <a:ext cx="90930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Support local work to defend Sanctuary cities or local detainer policies and push back against unjust policies that enlist local police to do immigration enforcement such as the Secure Communities (S-Comm) or </a:t>
            </a:r>
            <a:r>
              <a:rPr lang="en-US" sz="2240" b="0" i="0" u="sng" strike="noStrike" cap="none">
                <a:solidFill>
                  <a:schemeClr val="hlink"/>
                </a:solidFill>
                <a:latin typeface="Calibri"/>
                <a:ea typeface="Calibri"/>
                <a:cs typeface="Calibri"/>
                <a:sym typeface="Calibri"/>
                <a:hlinkClick r:id="rId3"/>
              </a:rPr>
              <a:t>287 g in the jails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Participate and help create protection networks to provide know your rights education, sanctuary space, legal assistance, housing assistance and bail support funds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Stop the Trump border wall and any attempt to increase criminalization or mandatory sentencing for immigrants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Defend asylum seekers by pushing back against expedited removal and helping provide critical resources such as legal assistance so they can defend and win their case.</a:t>
            </a:r>
          </a:p>
          <a:p>
            <a:pPr marL="342900" marR="0" lvl="0" indent="-342900" algn="l" rtl="0">
              <a:lnSpc>
                <a:spcPct val="80000"/>
              </a:lnSpc>
              <a:spcBef>
                <a:spcPts val="448"/>
              </a:spcBef>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Steps to Sanctuary</a:t>
            </a:r>
          </a:p>
        </p:txBody>
      </p:sp>
      <p:sp>
        <p:nvSpPr>
          <p:cNvPr id="309" name="Shape 309"/>
          <p:cNvSpPr txBox="1">
            <a:spLocks noGrp="1"/>
          </p:cNvSpPr>
          <p:nvPr>
            <p:ph type="body" idx="1"/>
          </p:nvPr>
        </p:nvSpPr>
        <p:spPr>
          <a:xfrm>
            <a:off x="457200" y="1269400"/>
            <a:ext cx="8229600" cy="4526100"/>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Education in your congregation</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Being in relationship with  the impacted community</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Dialogue and conversation with key leaders in congregation, interfaith community, immigrants rights groups, legal service providers</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Join with other congregations in drafting a public statement</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Launch Coalition</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Participate in local welcoming activities, service, advocacy, legal clinics, etc….</a:t>
            </a:r>
          </a:p>
          <a:p>
            <a:pPr marL="457200" marR="0" lvl="0" indent="-457200" algn="l" rtl="0">
              <a:lnSpc>
                <a:spcPct val="80000"/>
              </a:lnSpc>
              <a:spcBef>
                <a:spcPts val="496"/>
              </a:spcBef>
              <a:spcAft>
                <a:spcPts val="0"/>
              </a:spcAft>
              <a:buClr>
                <a:schemeClr val="dk1"/>
              </a:buClr>
              <a:buSzPct val="99200"/>
              <a:buFont typeface="Arial"/>
              <a:buAutoNum type="arabicParenR"/>
            </a:pPr>
            <a:r>
              <a:rPr lang="en-US" sz="2480" b="0" i="0" u="none" strike="noStrike" cap="none">
                <a:solidFill>
                  <a:schemeClr val="dk1"/>
                </a:solidFill>
                <a:latin typeface="Calibri"/>
                <a:ea typeface="Calibri"/>
                <a:cs typeface="Calibri"/>
                <a:sym typeface="Calibri"/>
              </a:rPr>
              <a:t>Look for a family that might need to take refuge in your congregation via legal service providers and community partners</a:t>
            </a:r>
          </a:p>
          <a:p>
            <a:pPr marL="457200" marR="0" lvl="0" indent="-4572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Rapid Response &amp;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Sanctuary in the Streets</a:t>
            </a:r>
          </a:p>
        </p:txBody>
      </p:sp>
      <p:pic>
        <p:nvPicPr>
          <p:cNvPr id="315" name="Shape 315" descr="mage result for Sanctuary Movement"/>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813025" y="1519700"/>
            <a:ext cx="7772400" cy="1470000"/>
          </a:xfrm>
          <a:prstGeom prst="rect">
            <a:avLst/>
          </a:prstGeom>
        </p:spPr>
        <p:txBody>
          <a:bodyPr lIns="91425" tIns="91425" rIns="91425" bIns="91425" anchor="ctr" anchorCtr="0">
            <a:noAutofit/>
          </a:bodyPr>
          <a:lstStyle/>
          <a:p>
            <a:pPr lvl="0">
              <a:spcBef>
                <a:spcPts val="0"/>
              </a:spcBef>
              <a:buNone/>
            </a:pPr>
            <a:r>
              <a:rPr lang="en-US" sz="4800" b="1"/>
              <a:t>Welcome to all!</a:t>
            </a:r>
          </a:p>
        </p:txBody>
      </p:sp>
      <p:sp>
        <p:nvSpPr>
          <p:cNvPr id="212" name="Shape 212"/>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rtl="0">
              <a:spcBef>
                <a:spcPts val="0"/>
              </a:spcBef>
              <a:buClr>
                <a:srgbClr val="888888"/>
              </a:buClr>
              <a:buSzPct val="25000"/>
              <a:buFont typeface="Arial"/>
              <a:buNone/>
            </a:pPr>
            <a:r>
              <a:rPr lang="en-US">
                <a:solidFill>
                  <a:srgbClr val="000000"/>
                </a:solidFill>
              </a:rPr>
              <a:t>Rev. Dr. Sharon Stanley-Rea</a:t>
            </a:r>
          </a:p>
          <a:p>
            <a:pPr lvl="0">
              <a:spcBef>
                <a:spcPts val="0"/>
              </a:spcBef>
              <a:buClr>
                <a:srgbClr val="888888"/>
              </a:buClr>
              <a:buSzPct val="25000"/>
              <a:buFont typeface="Arial"/>
              <a:buNone/>
            </a:pPr>
            <a:r>
              <a:rPr lang="en-US" i="1">
                <a:solidFill>
                  <a:srgbClr val="000000"/>
                </a:solidFill>
              </a:rPr>
              <a:t>Refugee &amp; Immigration Ministries</a:t>
            </a:r>
          </a:p>
          <a:p>
            <a:pPr lvl="0">
              <a:spcBef>
                <a:spcPts val="0"/>
              </a:spcBef>
              <a:buClr>
                <a:srgbClr val="888888"/>
              </a:buClr>
              <a:buSzPct val="25000"/>
              <a:buFont typeface="Arial"/>
              <a:buNone/>
            </a:pPr>
            <a:r>
              <a:rPr lang="en-US" i="1">
                <a:solidFill>
                  <a:srgbClr val="000000"/>
                </a:solidFill>
              </a:rPr>
              <a:t>Christian Church (Disciples of Christ)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Goals</a:t>
            </a:r>
            <a:br>
              <a:rPr lang="en-US" sz="3959" b="1" i="0" u="none" strike="noStrike" cap="none">
                <a:solidFill>
                  <a:schemeClr val="dk1"/>
                </a:solidFill>
                <a:latin typeface="Calibri"/>
                <a:ea typeface="Calibri"/>
                <a:cs typeface="Calibri"/>
                <a:sym typeface="Calibri"/>
              </a:rPr>
            </a:br>
            <a:endParaRPr lang="en-US" sz="3959" b="1" i="0" u="none" strike="noStrike" cap="none">
              <a:solidFill>
                <a:schemeClr val="dk1"/>
              </a:solidFill>
              <a:latin typeface="Calibri"/>
              <a:ea typeface="Calibri"/>
              <a:cs typeface="Calibri"/>
              <a:sym typeface="Calibri"/>
            </a:endParaRPr>
          </a:p>
        </p:txBody>
      </p:sp>
      <p:sp>
        <p:nvSpPr>
          <p:cNvPr id="321" name="Shape 321"/>
          <p:cNvSpPr txBox="1">
            <a:spLocks noGrp="1"/>
          </p:cNvSpPr>
          <p:nvPr>
            <p:ph type="body" idx="1"/>
          </p:nvPr>
        </p:nvSpPr>
        <p:spPr>
          <a:xfrm>
            <a:off x="457200" y="1231225"/>
            <a:ext cx="8229600" cy="4526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Stand in solidarity and accompany families targeted by raids</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Respond to the Trump Administration's’ attack on immigrants through faithful witness to disrupt raids and immigration enforcement through prayerful and prophetic presence</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Put public pressure on ICE and the Trump Administration to stop all raids and deportations  </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Counter this wave of terror through the immigrant community with a message of hope, faith and planned action in immigrant communities</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descr="CWSRapidResponse.jpeg"/>
          <p:cNvPicPr preferRelativeResize="0">
            <a:picLocks noGrp="1"/>
          </p:cNvPicPr>
          <p:nvPr>
            <p:ph type="body" idx="1"/>
          </p:nvPr>
        </p:nvPicPr>
        <p:blipFill rotWithShape="1">
          <a:blip r:embed="rId3">
            <a:alphaModFix/>
          </a:blip>
          <a:srcRect l="-40915" r="-40915"/>
          <a:stretch/>
        </p:blipFill>
        <p:spPr>
          <a:xfrm>
            <a:off x="-1584362" y="133337"/>
            <a:ext cx="11985000" cy="65913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52908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How to be Organized</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Make sure you are meeting regularly and outreaching to new congregations interested in immigrants rights or the </a:t>
            </a:r>
            <a:r>
              <a:rPr lang="en-US" sz="2480" b="0" i="0" u="sng" strike="noStrike" cap="none">
                <a:solidFill>
                  <a:schemeClr val="hlink"/>
                </a:solidFill>
                <a:latin typeface="Calibri"/>
                <a:ea typeface="Calibri"/>
                <a:cs typeface="Calibri"/>
                <a:sym typeface="Calibri"/>
                <a:hlinkClick r:id="rId3"/>
              </a:rPr>
              <a:t>Sanctuary Movement </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Always stay linked to a trusted immigrants rights organization. There are many great networks such as </a:t>
            </a:r>
            <a:r>
              <a:rPr lang="en-US" sz="2480" b="0" i="0" u="sng" strike="noStrike" cap="none">
                <a:solidFill>
                  <a:schemeClr val="hlink"/>
                </a:solidFill>
                <a:latin typeface="Calibri"/>
                <a:ea typeface="Calibri"/>
                <a:cs typeface="Calibri"/>
                <a:sym typeface="Calibri"/>
                <a:hlinkClick r:id="rId4"/>
              </a:rPr>
              <a:t>UWD</a:t>
            </a:r>
            <a:r>
              <a:rPr lang="en-US" sz="2480" b="0" i="0" u="none" strike="noStrike" cap="none">
                <a:solidFill>
                  <a:schemeClr val="dk1"/>
                </a:solidFill>
                <a:latin typeface="Calibri"/>
                <a:ea typeface="Calibri"/>
                <a:cs typeface="Calibri"/>
                <a:sym typeface="Calibri"/>
              </a:rPr>
              <a:t>, </a:t>
            </a:r>
            <a:r>
              <a:rPr lang="en-US" sz="2480" b="0" i="0" u="sng" strike="noStrike" cap="none">
                <a:solidFill>
                  <a:schemeClr val="hlink"/>
                </a:solidFill>
                <a:latin typeface="Calibri"/>
                <a:ea typeface="Calibri"/>
                <a:cs typeface="Calibri"/>
                <a:sym typeface="Calibri"/>
                <a:hlinkClick r:id="rId5"/>
              </a:rPr>
              <a:t>FIRM</a:t>
            </a:r>
            <a:r>
              <a:rPr lang="en-US" sz="2480" b="0" i="0" u="none" strike="noStrike" cap="none">
                <a:solidFill>
                  <a:schemeClr val="dk1"/>
                </a:solidFill>
                <a:latin typeface="Calibri"/>
                <a:ea typeface="Calibri"/>
                <a:cs typeface="Calibri"/>
                <a:sym typeface="Calibri"/>
              </a:rPr>
              <a:t>, </a:t>
            </a:r>
            <a:r>
              <a:rPr lang="en-US" sz="2480" b="0" i="0" u="sng" strike="noStrike" cap="none">
                <a:solidFill>
                  <a:schemeClr val="hlink"/>
                </a:solidFill>
                <a:latin typeface="Calibri"/>
                <a:ea typeface="Calibri"/>
                <a:cs typeface="Calibri"/>
                <a:sym typeface="Calibri"/>
                <a:hlinkClick r:id="rId6"/>
              </a:rPr>
              <a:t>NDLON</a:t>
            </a:r>
            <a:r>
              <a:rPr lang="en-US" sz="2480" b="0" i="0" u="none" strike="noStrike" cap="none">
                <a:solidFill>
                  <a:schemeClr val="dk1"/>
                </a:solidFill>
                <a:latin typeface="Calibri"/>
                <a:ea typeface="Calibri"/>
                <a:cs typeface="Calibri"/>
                <a:sym typeface="Calibri"/>
              </a:rPr>
              <a:t>, </a:t>
            </a:r>
            <a:r>
              <a:rPr lang="en-US" sz="2480" b="0" i="0" u="sng" strike="noStrike" cap="none">
                <a:solidFill>
                  <a:schemeClr val="hlink"/>
                </a:solidFill>
                <a:latin typeface="Calibri"/>
                <a:ea typeface="Calibri"/>
                <a:cs typeface="Calibri"/>
                <a:sym typeface="Calibri"/>
                <a:hlinkClick r:id="rId7"/>
              </a:rPr>
              <a:t>Mijente</a:t>
            </a:r>
            <a:r>
              <a:rPr lang="en-US" sz="2480" b="0" i="0" u="none" strike="noStrike" cap="none">
                <a:solidFill>
                  <a:schemeClr val="dk1"/>
                </a:solidFill>
                <a:latin typeface="Calibri"/>
                <a:ea typeface="Calibri"/>
                <a:cs typeface="Calibri"/>
                <a:sym typeface="Calibri"/>
              </a:rPr>
              <a:t>, and </a:t>
            </a:r>
            <a:r>
              <a:rPr lang="en-US" sz="2480" b="0" i="0" u="sng" strike="noStrike" cap="none">
                <a:solidFill>
                  <a:schemeClr val="hlink"/>
                </a:solidFill>
                <a:latin typeface="Calibri"/>
                <a:ea typeface="Calibri"/>
                <a:cs typeface="Calibri"/>
                <a:sym typeface="Calibri"/>
                <a:hlinkClick r:id="rId8"/>
              </a:rPr>
              <a:t>DWN</a:t>
            </a:r>
            <a:r>
              <a:rPr lang="en-US" sz="2480" b="0" i="0" u="none" strike="noStrike" cap="none">
                <a:solidFill>
                  <a:schemeClr val="dk1"/>
                </a:solidFill>
                <a:latin typeface="Calibri"/>
                <a:ea typeface="Calibri"/>
                <a:cs typeface="Calibri"/>
                <a:sym typeface="Calibri"/>
              </a:rPr>
              <a:t>, but it’s always best to be connected to local organizations that will know your local context. </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To be a good ally, make sure to always engage with and take leadership from impacted people.</a:t>
            </a:r>
          </a:p>
          <a:p>
            <a:pPr marL="342900" marR="0" lvl="0" indent="-342900" algn="l" rtl="0">
              <a:lnSpc>
                <a:spcPct val="80000"/>
              </a:lnSpc>
              <a:spcBef>
                <a:spcPts val="496"/>
              </a:spcBef>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Contact local members of the </a:t>
            </a:r>
            <a:r>
              <a:rPr lang="en-US" sz="2480" b="0" i="0" u="sng" strike="noStrike" cap="none">
                <a:solidFill>
                  <a:schemeClr val="hlink"/>
                </a:solidFill>
                <a:latin typeface="Calibri"/>
                <a:ea typeface="Calibri"/>
                <a:cs typeface="Calibri"/>
                <a:sym typeface="Calibri"/>
                <a:hlinkClick r:id="rId9"/>
              </a:rPr>
              <a:t>The National Lawyers Guild</a:t>
            </a:r>
            <a:r>
              <a:rPr lang="en-US" sz="2480" b="0" i="0" u="none" strike="noStrike" cap="none">
                <a:solidFill>
                  <a:schemeClr val="dk1"/>
                </a:solidFill>
                <a:latin typeface="Calibri"/>
                <a:ea typeface="Calibri"/>
                <a:cs typeface="Calibri"/>
                <a:sym typeface="Calibri"/>
              </a:rPr>
              <a:t> to see if they can be legal observers.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482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Set up Local Hotline and Rapid Response Communication</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2565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Assign a point person to alert the faith community in times of emergency through the following: set up a text thread, phone tree and/or hotline number. </a:t>
            </a:r>
            <a:r>
              <a:rPr lang="en-US" sz="2000" b="0" i="0" u="sng" strike="noStrike" cap="none">
                <a:solidFill>
                  <a:schemeClr val="hlink"/>
                </a:solidFill>
                <a:latin typeface="Calibri"/>
                <a:ea typeface="Calibri"/>
                <a:cs typeface="Calibri"/>
                <a:sym typeface="Calibri"/>
                <a:hlinkClick r:id="rId3"/>
              </a:rPr>
              <a:t>Signal </a:t>
            </a:r>
            <a:r>
              <a:rPr lang="en-US" sz="2000" b="0" i="0" u="none" strike="noStrike" cap="none">
                <a:solidFill>
                  <a:schemeClr val="dk1"/>
                </a:solidFill>
                <a:latin typeface="Calibri"/>
                <a:ea typeface="Calibri"/>
                <a:cs typeface="Calibri"/>
                <a:sym typeface="Calibri"/>
              </a:rPr>
              <a:t>is a recommended secure app to communicate via text.</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Make sure to coordinate with immigrants’ rights organizations, there should only be one local hotline per region, and it should be widely publicized so the immigrant community knows to call if there is need for rapid response</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Create a way to rotate volunteers of people who are on-call for the hotline</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Some have bought a cheap cell phone and make sure it’s staffed 24/7 by someone who can speak Spanish or any other language that might be needed in your region.</a:t>
            </a:r>
          </a:p>
          <a:p>
            <a:pPr marL="342900" marR="0" lvl="0" indent="-342900" algn="l" rtl="0">
              <a:lnSpc>
                <a:spcPct val="80000"/>
              </a:lnSpc>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Another way to set up a hotline is through</a:t>
            </a:r>
            <a:r>
              <a:rPr lang="en-US" sz="2000" b="0" i="0" u="sng" strike="noStrike" cap="none">
                <a:solidFill>
                  <a:schemeClr val="hlink"/>
                </a:solidFill>
                <a:latin typeface="Calibri"/>
                <a:ea typeface="Calibri"/>
                <a:cs typeface="Calibri"/>
                <a:sym typeface="Calibri"/>
                <a:hlinkClick r:id="rId4"/>
              </a:rPr>
              <a:t> google voice</a:t>
            </a:r>
            <a:r>
              <a:rPr lang="en-US" sz="2000" b="0" i="0" u="none" strike="noStrike" cap="none">
                <a:solidFill>
                  <a:schemeClr val="dk1"/>
                </a:solidFill>
                <a:latin typeface="Calibri"/>
                <a:ea typeface="Calibri"/>
                <a:cs typeface="Calibri"/>
                <a:sym typeface="Calibri"/>
              </a:rPr>
              <a:t>. The number that people are given stays the same, but you can change the forwarded number on the back end.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45718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What to do once you arrive to the raid?</a:t>
            </a:r>
            <a:r>
              <a:rPr lang="en-US" sz="3600" b="0" i="0" u="none" strike="noStrike" cap="none">
                <a:solidFill>
                  <a:schemeClr val="dk1"/>
                </a:solidFill>
                <a:latin typeface="Calibri"/>
                <a:ea typeface="Calibri"/>
                <a:cs typeface="Calibri"/>
                <a:sym typeface="Calibri"/>
              </a:rPr>
              <a:t/>
            </a:r>
            <a:br>
              <a:rPr lang="en-US" sz="3600" b="0" i="0" u="none" strike="noStrike" cap="none">
                <a:solidFill>
                  <a:schemeClr val="dk1"/>
                </a:solidFill>
                <a:latin typeface="Calibri"/>
                <a:ea typeface="Calibri"/>
                <a:cs typeface="Calibri"/>
                <a:sym typeface="Calibri"/>
              </a:rPr>
            </a:br>
            <a:endParaRPr lang="en-US" sz="36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46025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Gather as a group at a distance.</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Assign roles:  Lead,  Family Liaison, ICE Liaison, Leader of ritual (or divide into parts), Song lead, Singers, Person filming, those risking arrest, neighbors</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Review plan</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Distribute banners and signs</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If there is a group ready to risk arrest to block a deportation from happening you should set up a specific training around that before moving forward with such plan</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See </a:t>
            </a:r>
            <a:r>
              <a:rPr lang="en-US" sz="2000" b="0" i="0" u="sng" strike="noStrike" cap="none">
                <a:solidFill>
                  <a:schemeClr val="hlink"/>
                </a:solidFill>
                <a:latin typeface="Calibri"/>
                <a:ea typeface="Calibri"/>
                <a:cs typeface="Calibri"/>
                <a:sym typeface="Calibri"/>
                <a:hlinkClick r:id="rId3"/>
              </a:rPr>
              <a:t>action in Phoenix where a group blocked ICE van</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You have the right to offer public witness, but on the sidewalk. If ICE or other law agencies tell you to move you should follow directions unless there is a group prepared and trained to risk arrest</a:t>
            </a:r>
          </a:p>
          <a:p>
            <a:pPr marL="342900" marR="0" lvl="0" indent="-342900" algn="l" rtl="0">
              <a:lnSpc>
                <a:spcPct val="80000"/>
              </a:lnSpc>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Consider having specific people designated to de-escalate, should conflict arise.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Public Witness</a:t>
            </a:r>
          </a:p>
        </p:txBody>
      </p:sp>
      <p:sp>
        <p:nvSpPr>
          <p:cNvPr id="350" name="Shape 350"/>
          <p:cNvSpPr txBox="1">
            <a:spLocks noGrp="1"/>
          </p:cNvSpPr>
          <p:nvPr>
            <p:ph type="body" idx="1"/>
          </p:nvPr>
        </p:nvSpPr>
        <p:spPr>
          <a:xfrm>
            <a:off x="457200" y="13203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You have a right to witness and video record the enforcement action. This will help create public pressure that could help stop the raid, though rights do vary by state, so make sure to </a:t>
            </a:r>
            <a:r>
              <a:rPr lang="en-US" sz="2240" b="0" i="0" u="sng" strike="noStrike" cap="none">
                <a:solidFill>
                  <a:schemeClr val="hlink"/>
                </a:solidFill>
                <a:latin typeface="Calibri"/>
                <a:ea typeface="Calibri"/>
                <a:cs typeface="Calibri"/>
                <a:sym typeface="Calibri"/>
                <a:hlinkClick r:id="rId3"/>
              </a:rPr>
              <a:t>know your rights about video recording</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Record badge numbers, license plates, and everything that happened in the incident by writing it down and video taping. As much as possible, try to learn and document what role ICE officers and local law enforcement played. For local advocacy, it is important to note the role of local law enforcement, including indirect support like blocking traffic. </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Make sure there is space on your phone to hold video recording, and download the ACLU video app to ensure the information is captured and disseminated regardless of what happens to your camera or  phone: </a:t>
            </a:r>
            <a:r>
              <a:rPr lang="en-US" sz="2240" b="0" i="0" u="sng" strike="noStrike" cap="none">
                <a:solidFill>
                  <a:schemeClr val="hlink"/>
                </a:solidFill>
                <a:latin typeface="Calibri"/>
                <a:ea typeface="Calibri"/>
                <a:cs typeface="Calibri"/>
                <a:sym typeface="Calibri"/>
                <a:hlinkClick r:id="rId4"/>
              </a:rPr>
              <a:t>www.aclu.org/feature/aclu-apps-record-police-conduct</a:t>
            </a:r>
            <a:r>
              <a:rPr lang="en-US" sz="224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448"/>
              </a:spcBef>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Interfaith Vigil</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356" name="Shape 356"/>
          <p:cNvSpPr txBox="1">
            <a:spLocks noGrp="1"/>
          </p:cNvSpPr>
          <p:nvPr>
            <p:ph type="body" idx="1"/>
          </p:nvPr>
        </p:nvSpPr>
        <p:spPr>
          <a:xfrm>
            <a:off x="457200" y="1345725"/>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sng" strike="noStrike" cap="none">
                <a:solidFill>
                  <a:schemeClr val="hlink"/>
                </a:solidFill>
                <a:latin typeface="Calibri"/>
                <a:ea typeface="Calibri"/>
                <a:cs typeface="Calibri"/>
                <a:sym typeface="Calibri"/>
                <a:hlinkClick r:id="rId3"/>
              </a:rPr>
              <a:t>Extended Vigil Liturgy Resource</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Form ourselves as community/ Call to Prayer</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This could be introducing yourself to your neighbor, hugging your neighbor, or simply putting arms around each other's shoulders.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If we know the name of person in house, we can mention them</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Opening prayer or silence</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Blessing - claiming this space as holy ground. </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Put down candles in perimeter</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Put central altar (box with cloth and objects people can bring)</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If risking arrest line the inner perimeter of the holy ground</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"May a new light shine upon this place"</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Songs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Reading or mention sacred text</a:t>
            </a:r>
          </a:p>
          <a:p>
            <a:pPr marL="342900" marR="0" lvl="0" indent="-342900" algn="l" rtl="0">
              <a:lnSpc>
                <a:spcPct val="80000"/>
              </a:lnSpc>
              <a:spcBef>
                <a:spcPts val="448"/>
              </a:spcBef>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Know Your Rights for Allies</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333025"/>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If you see a raid happening, call your local hotline (national hotline is 1-844-363-1423). Record the badge numbers of agents, type of car, and exactly what happened.</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You have a right to be present, observing, bearing witness, praying, photographing and video taping (though your right to videotape a law enforcement action may vary by state). If ICE warns you and asks you to step back while videoing/photographing, it is best to follow directions, as they may confiscate your camera.</a:t>
            </a:r>
          </a:p>
          <a:p>
            <a:pPr marL="342900" marR="0" lvl="0" indent="-342900" algn="l" rtl="0">
              <a:lnSpc>
                <a:spcPct val="8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Media</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Consider advising friendly local media outlets to show up when there is a raid happening</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Make sure to assign a media contact and several media spokesperson who know their talking points ahead of time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Social media, consider setting a hashtag or video via FB live</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Shape 373" descr="mage result for rev. emrys staton arrested"/>
          <p:cNvPicPr preferRelativeResize="0">
            <a:picLocks noGrp="1"/>
          </p:cNvPicPr>
          <p:nvPr>
            <p:ph type="body" idx="1"/>
          </p:nvPr>
        </p:nvPicPr>
        <p:blipFill rotWithShape="1">
          <a:blip r:embed="rId3">
            <a:alphaModFix/>
          </a:blip>
          <a:srcRect t="6798" b="6797"/>
          <a:stretch/>
        </p:blipFill>
        <p:spPr>
          <a:xfrm>
            <a:off x="457200" y="1104000"/>
            <a:ext cx="8229600" cy="45261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622175" y="94650"/>
            <a:ext cx="7772400" cy="1470000"/>
          </a:xfrm>
          <a:prstGeom prst="rect">
            <a:avLst/>
          </a:prstGeom>
        </p:spPr>
        <p:txBody>
          <a:bodyPr lIns="91425" tIns="91425" rIns="91425" bIns="91425" anchor="ctr" anchorCtr="0">
            <a:noAutofit/>
          </a:bodyPr>
          <a:lstStyle/>
          <a:p>
            <a:pPr lvl="0">
              <a:spcBef>
                <a:spcPts val="0"/>
              </a:spcBef>
              <a:buNone/>
            </a:pPr>
            <a:r>
              <a:rPr lang="en-US" b="1"/>
              <a:t>Agenda</a:t>
            </a:r>
          </a:p>
        </p:txBody>
      </p:sp>
      <p:sp>
        <p:nvSpPr>
          <p:cNvPr id="218" name="Shape 218"/>
          <p:cNvSpPr txBox="1">
            <a:spLocks noGrp="1"/>
          </p:cNvSpPr>
          <p:nvPr>
            <p:ph type="subTitle" idx="1"/>
          </p:nvPr>
        </p:nvSpPr>
        <p:spPr>
          <a:xfrm>
            <a:off x="214175" y="1494175"/>
            <a:ext cx="8588400" cy="4452900"/>
          </a:xfrm>
          <a:prstGeom prst="rect">
            <a:avLst/>
          </a:prstGeom>
        </p:spPr>
        <p:txBody>
          <a:bodyPr lIns="91425" tIns="91425" rIns="91425" bIns="91425" anchor="t" anchorCtr="0">
            <a:noAutofit/>
          </a:bodyPr>
          <a:lstStyle/>
          <a:p>
            <a:pPr marL="457200" lvl="0" indent="-342900" algn="l" rtl="0">
              <a:spcBef>
                <a:spcPts val="0"/>
              </a:spcBef>
              <a:buClr>
                <a:srgbClr val="000000"/>
              </a:buClr>
              <a:buSzPct val="56250"/>
              <a:buChar char="●"/>
            </a:pPr>
            <a:r>
              <a:rPr lang="en-US">
                <a:solidFill>
                  <a:schemeClr val="dk1"/>
                </a:solidFill>
              </a:rPr>
              <a:t>Overview and impact of DHS memos</a:t>
            </a:r>
          </a:p>
          <a:p>
            <a:pPr marL="457200" lvl="0" indent="-342900" algn="l" rtl="0">
              <a:spcBef>
                <a:spcPts val="0"/>
              </a:spcBef>
              <a:buClr>
                <a:srgbClr val="000000"/>
              </a:buClr>
              <a:buSzPct val="56250"/>
              <a:buChar char="●"/>
            </a:pPr>
            <a:r>
              <a:rPr lang="en-US">
                <a:solidFill>
                  <a:schemeClr val="dk1"/>
                </a:solidFill>
              </a:rPr>
              <a:t>Overview and impact of Executive Order on refugees and Muslims</a:t>
            </a:r>
          </a:p>
          <a:p>
            <a:pPr marL="457200" lvl="0" indent="-342900" algn="l" rtl="0">
              <a:spcBef>
                <a:spcPts val="0"/>
              </a:spcBef>
              <a:buClr>
                <a:schemeClr val="dk1"/>
              </a:buClr>
              <a:buSzPct val="56250"/>
              <a:buChar char="●"/>
            </a:pPr>
            <a:r>
              <a:rPr lang="en-US">
                <a:solidFill>
                  <a:schemeClr val="dk1"/>
                </a:solidFill>
              </a:rPr>
              <a:t>Sanctuary Movement and Rapids Response</a:t>
            </a:r>
          </a:p>
          <a:p>
            <a:pPr marL="457200" lvl="0" indent="-342900" algn="l" rtl="0">
              <a:spcBef>
                <a:spcPts val="0"/>
              </a:spcBef>
              <a:buClr>
                <a:schemeClr val="dk1"/>
              </a:buClr>
              <a:buSzPct val="56250"/>
              <a:buChar char="●"/>
            </a:pPr>
            <a:r>
              <a:rPr lang="en-US">
                <a:solidFill>
                  <a:schemeClr val="dk1"/>
                </a:solidFill>
              </a:rPr>
              <a:t>Know Your Rights</a:t>
            </a:r>
          </a:p>
          <a:p>
            <a:pPr marL="457200" lvl="0" indent="-342900" algn="l" rtl="0">
              <a:spcBef>
                <a:spcPts val="0"/>
              </a:spcBef>
              <a:buClr>
                <a:schemeClr val="dk1"/>
              </a:buClr>
              <a:buSzPct val="56250"/>
              <a:buChar char="●"/>
            </a:pPr>
            <a:r>
              <a:rPr lang="en-US">
                <a:solidFill>
                  <a:schemeClr val="dk1"/>
                </a:solidFill>
              </a:rPr>
              <a:t>Local Advocacy</a:t>
            </a:r>
          </a:p>
          <a:p>
            <a:pPr marL="457200" lvl="0" indent="-342900" algn="l" rtl="0">
              <a:spcBef>
                <a:spcPts val="0"/>
              </a:spcBef>
              <a:buClr>
                <a:schemeClr val="dk1"/>
              </a:buClr>
              <a:buSzPct val="56250"/>
              <a:buChar char="●"/>
            </a:pPr>
            <a:r>
              <a:rPr lang="en-US">
                <a:solidFill>
                  <a:schemeClr val="dk1"/>
                </a:solidFill>
              </a:rPr>
              <a:t>Q&amp;A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r="10968"/>
          <a:stretch/>
        </p:blipFill>
        <p:spPr>
          <a:xfrm>
            <a:off x="1143000" y="0"/>
            <a:ext cx="6868800" cy="6858000"/>
          </a:xfrm>
          <a:prstGeom prst="rect">
            <a:avLst/>
          </a:prstGeom>
          <a:noFill/>
          <a:ln>
            <a:noFill/>
          </a:ln>
        </p:spPr>
      </p:pic>
      <p:sp>
        <p:nvSpPr>
          <p:cNvPr id="380" name="Shape 380"/>
          <p:cNvSpPr/>
          <p:nvPr/>
        </p:nvSpPr>
        <p:spPr>
          <a:xfrm>
            <a:off x="1143000" y="4739244"/>
            <a:ext cx="6902400" cy="1449600"/>
          </a:xfrm>
          <a:prstGeom prst="rect">
            <a:avLst/>
          </a:prstGeom>
          <a:solidFill>
            <a:schemeClr val="lt1">
              <a:alpha val="8471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81" name="Shape 381"/>
          <p:cNvSpPr txBox="1">
            <a:spLocks noGrp="1"/>
          </p:cNvSpPr>
          <p:nvPr>
            <p:ph type="ctrTitle"/>
          </p:nvPr>
        </p:nvSpPr>
        <p:spPr>
          <a:xfrm>
            <a:off x="1258859" y="5229725"/>
            <a:ext cx="6670500" cy="7173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18B21"/>
              </a:buClr>
              <a:buSzPct val="25000"/>
              <a:buFont typeface="Calibri"/>
              <a:buNone/>
            </a:pPr>
            <a:r>
              <a:rPr lang="en-US" sz="9600" b="1" i="0" u="none" strike="noStrike" cap="none" baseline="30000">
                <a:solidFill>
                  <a:srgbClr val="3A87FF"/>
                </a:solidFill>
                <a:latin typeface="Calibri"/>
                <a:ea typeface="Calibri"/>
                <a:cs typeface="Calibri"/>
                <a:sym typeface="Calibri"/>
              </a:rPr>
              <a:t>KNOW YOUR RIGHTS</a:t>
            </a:r>
          </a:p>
          <a:p>
            <a:pPr marL="0" marR="0" lvl="0" indent="0" algn="ctr" rtl="0">
              <a:lnSpc>
                <a:spcPct val="90000"/>
              </a:lnSpc>
              <a:spcBef>
                <a:spcPts val="0"/>
              </a:spcBef>
              <a:buClr>
                <a:srgbClr val="F18B21"/>
              </a:buClr>
              <a:buSzPct val="25000"/>
              <a:buFont typeface="Calibri"/>
              <a:buNone/>
            </a:pPr>
            <a:endParaRPr sz="2400" b="1" baseline="30000">
              <a:solidFill>
                <a:srgbClr val="3A87FF"/>
              </a:solidFill>
            </a:endParaRPr>
          </a:p>
        </p:txBody>
      </p:sp>
      <p:sp>
        <p:nvSpPr>
          <p:cNvPr id="382" name="Shape 382"/>
          <p:cNvSpPr txBox="1"/>
          <p:nvPr/>
        </p:nvSpPr>
        <p:spPr>
          <a:xfrm>
            <a:off x="1063350" y="5539775"/>
            <a:ext cx="7061700" cy="483600"/>
          </a:xfrm>
          <a:prstGeom prst="rect">
            <a:avLst/>
          </a:prstGeom>
          <a:noFill/>
          <a:ln>
            <a:noFill/>
          </a:ln>
        </p:spPr>
        <p:txBody>
          <a:bodyPr lIns="91425" tIns="91425" rIns="91425" bIns="91425" anchor="t" anchorCtr="0">
            <a:noAutofit/>
          </a:bodyPr>
          <a:lstStyle/>
          <a:p>
            <a:pPr lvl="0" algn="ctr" rtl="0">
              <a:lnSpc>
                <a:spcPct val="90000"/>
              </a:lnSpc>
              <a:spcBef>
                <a:spcPts val="0"/>
              </a:spcBef>
              <a:buClr>
                <a:srgbClr val="F18B21"/>
              </a:buClr>
              <a:buSzPct val="25000"/>
              <a:buFont typeface="Calibri"/>
              <a:buNone/>
            </a:pPr>
            <a:r>
              <a:rPr lang="en-US" sz="3600" b="1" i="1" baseline="30000">
                <a:solidFill>
                  <a:srgbClr val="3A87FF"/>
                </a:solidFill>
                <a:latin typeface="Calibri"/>
                <a:ea typeface="Calibri"/>
                <a:cs typeface="Calibri"/>
                <a:sym typeface="Calibri"/>
              </a:rPr>
              <a:t>Michelle Sardone, Catholic Legal Immigration Network, Inc.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How Can You Help?</a:t>
            </a:r>
          </a:p>
        </p:txBody>
      </p:sp>
      <p:sp>
        <p:nvSpPr>
          <p:cNvPr id="389" name="Shape 389"/>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 informed</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Accurate information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Know where to send people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Educate the community</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People impacted by the EOs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Faith community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Have a plan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What will you do?</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Know Your Rights Sessions</a:t>
            </a:r>
          </a:p>
        </p:txBody>
      </p:sp>
      <p:sp>
        <p:nvSpPr>
          <p:cNvPr id="396" name="Shape 396"/>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Choose a safe space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Schedule at a convenient time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Provide information in multiple languages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Refer people to quality service providers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Warn against unscrupulous actors in the community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Invite local partners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Do not give legal advice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What Should You Cover?</a:t>
            </a:r>
          </a:p>
        </p:txBody>
      </p:sp>
      <p:sp>
        <p:nvSpPr>
          <p:cNvPr id="403" name="Shape 403"/>
          <p:cNvSpPr txBox="1">
            <a:spLocks noGrp="1"/>
          </p:cNvSpPr>
          <p:nvPr>
            <p:ph type="body" idx="1"/>
          </p:nvPr>
        </p:nvSpPr>
        <p:spPr>
          <a:xfrm>
            <a:off x="628650" y="1825625"/>
            <a:ext cx="43764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 everyone needs to know during interactions with law enforcement</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Including in different locations (at home, in the workplace, in a car, etc.)</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to read different types of warrants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Things to remember in ANY situation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to plan</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404" name="Shape 404"/>
          <p:cNvPicPr preferRelativeResize="0"/>
          <p:nvPr/>
        </p:nvPicPr>
        <p:blipFill rotWithShape="1">
          <a:blip r:embed="rId3">
            <a:alphaModFix/>
          </a:blip>
          <a:srcRect/>
          <a:stretch/>
        </p:blipFill>
        <p:spPr>
          <a:xfrm>
            <a:off x="5462336" y="1916781"/>
            <a:ext cx="3040200" cy="30402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What Should the Presentation Include?</a:t>
            </a:r>
          </a:p>
        </p:txBody>
      </p:sp>
      <p:sp>
        <p:nvSpPr>
          <p:cNvPr id="411" name="Shape 411"/>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LOCAL information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Whether individuals are required by law to give their names when stopped by police on the street</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Whether individuals live in a 287(g) jurisdiction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Where to find help locally</a:t>
            </a:r>
          </a:p>
          <a:p>
            <a:pPr marL="1143000" marR="0" lvl="2" indent="-228600" algn="l" rtl="0">
              <a:lnSpc>
                <a:spcPct val="9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Immigration legal service providers</a:t>
            </a:r>
          </a:p>
          <a:p>
            <a:pPr marL="1143000" marR="0" lvl="2" indent="-228600" algn="l" rtl="0">
              <a:lnSpc>
                <a:spcPct val="9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Family law providers</a:t>
            </a:r>
          </a:p>
          <a:p>
            <a:pPr marL="1143000" marR="0" lvl="2" indent="-228600" algn="l" rtl="0">
              <a:lnSpc>
                <a:spcPct val="9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Consulates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Role plays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Call to action</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412" name="Shape 412"/>
          <p:cNvPicPr preferRelativeResize="0"/>
          <p:nvPr/>
        </p:nvPicPr>
        <p:blipFill rotWithShape="1">
          <a:blip r:embed="rId3">
            <a:alphaModFix/>
          </a:blip>
          <a:srcRect/>
          <a:stretch/>
        </p:blipFill>
        <p:spPr>
          <a:xfrm rot="-501269">
            <a:off x="5595599" y="3926094"/>
            <a:ext cx="2719256" cy="205689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CLINIC Resources</a:t>
            </a:r>
          </a:p>
        </p:txBody>
      </p:sp>
      <p:sp>
        <p:nvSpPr>
          <p:cNvPr id="419" name="Shape 419"/>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Sample KYR presentation (English and Spanish)</a:t>
            </a:r>
          </a:p>
          <a:p>
            <a:pPr marL="685800" marR="0" lvl="1" indent="-228600" algn="l" rtl="0">
              <a:lnSpc>
                <a:spcPct val="90000"/>
              </a:lnSpc>
              <a:spcBef>
                <a:spcPts val="500"/>
              </a:spcBef>
              <a:spcAft>
                <a:spcPts val="0"/>
              </a:spcAft>
              <a:buClr>
                <a:schemeClr val="dk1"/>
              </a:buClr>
              <a:buSzPct val="100000"/>
              <a:buFont typeface="Arial"/>
              <a:buChar char="•"/>
            </a:pPr>
            <a:r>
              <a:rPr lang="en-US" sz="2400" b="0" i="0" u="sng" strike="noStrike" cap="none">
                <a:solidFill>
                  <a:schemeClr val="hlink"/>
                </a:solidFill>
                <a:latin typeface="Calibri"/>
                <a:ea typeface="Calibri"/>
                <a:cs typeface="Calibri"/>
                <a:sym typeface="Calibri"/>
                <a:hlinkClick r:id="rId3"/>
              </a:rPr>
              <a:t>https://cliniclegal.org/resources/know-your-rights-law-enforcement</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Other KYR materials</a:t>
            </a:r>
          </a:p>
          <a:p>
            <a:pPr marL="685800" marR="0" lvl="1" indent="-228600" algn="l" rtl="0">
              <a:lnSpc>
                <a:spcPct val="90000"/>
              </a:lnSpc>
              <a:spcBef>
                <a:spcPts val="500"/>
              </a:spcBef>
              <a:spcAft>
                <a:spcPts val="0"/>
              </a:spcAft>
              <a:buClr>
                <a:schemeClr val="dk1"/>
              </a:buClr>
              <a:buSzPct val="100000"/>
              <a:buFont typeface="Arial"/>
              <a:buChar char="•"/>
            </a:pPr>
            <a:r>
              <a:rPr lang="en-US" sz="2400" b="0" i="0" u="sng" strike="noStrike" cap="none">
                <a:solidFill>
                  <a:schemeClr val="hlink"/>
                </a:solidFill>
                <a:latin typeface="Calibri"/>
                <a:ea typeface="Calibri"/>
                <a:cs typeface="Calibri"/>
                <a:sym typeface="Calibri"/>
                <a:hlinkClick r:id="rId4"/>
              </a:rPr>
              <a:t>https://cliniclegal.org/resources/know-your-rights</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State-by-state Anti-UPIL resource</a:t>
            </a:r>
          </a:p>
          <a:p>
            <a:pPr marL="685800" marR="0" lvl="1" indent="-228600" algn="l" rtl="0">
              <a:lnSpc>
                <a:spcPct val="90000"/>
              </a:lnSpc>
              <a:spcBef>
                <a:spcPts val="500"/>
              </a:spcBef>
              <a:spcAft>
                <a:spcPts val="0"/>
              </a:spcAft>
              <a:buClr>
                <a:schemeClr val="dk1"/>
              </a:buClr>
              <a:buSzPct val="100000"/>
              <a:buFont typeface="Arial"/>
              <a:buChar char="•"/>
            </a:pPr>
            <a:r>
              <a:rPr lang="en-US" sz="2400" b="0" i="0" u="sng" strike="noStrike" cap="none">
                <a:solidFill>
                  <a:schemeClr val="hlink"/>
                </a:solidFill>
                <a:latin typeface="Calibri"/>
                <a:ea typeface="Calibri"/>
                <a:cs typeface="Calibri"/>
                <a:sym typeface="Calibri"/>
                <a:hlinkClick r:id="rId5"/>
              </a:rPr>
              <a:t>https://cliniclegal.org/upil</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Trainings</a:t>
            </a:r>
          </a:p>
          <a:p>
            <a:pPr marL="685800" marR="0" lvl="1" indent="-228600" algn="l" rtl="0">
              <a:lnSpc>
                <a:spcPct val="90000"/>
              </a:lnSpc>
              <a:spcBef>
                <a:spcPts val="500"/>
              </a:spcBef>
              <a:spcAft>
                <a:spcPts val="0"/>
              </a:spcAft>
              <a:buClr>
                <a:schemeClr val="dk1"/>
              </a:buClr>
              <a:buSzPct val="100000"/>
              <a:buFont typeface="Arial"/>
              <a:buChar char="•"/>
            </a:pPr>
            <a:r>
              <a:rPr lang="en-US" sz="2400" b="0" i="0" u="sng" strike="noStrike" cap="none">
                <a:solidFill>
                  <a:schemeClr val="hlink"/>
                </a:solidFill>
                <a:latin typeface="Calibri"/>
                <a:ea typeface="Calibri"/>
                <a:cs typeface="Calibri"/>
                <a:sym typeface="Calibri"/>
                <a:hlinkClick r:id="rId6"/>
              </a:rPr>
              <a:t>https://cliniclegal.org/training/calendar</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Other Helpful Resources</a:t>
            </a:r>
          </a:p>
        </p:txBody>
      </p:sp>
      <p:sp>
        <p:nvSpPr>
          <p:cNvPr id="426" name="Shape 426"/>
          <p:cNvSpPr txBox="1">
            <a:spLocks noGrp="1"/>
          </p:cNvSpPr>
          <p:nvPr>
            <p:ph type="body" idx="1"/>
          </p:nvPr>
        </p:nvSpPr>
        <p:spPr>
          <a:xfrm>
            <a:off x="50900" y="1393025"/>
            <a:ext cx="87792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KYR for refugees: </a:t>
            </a:r>
            <a:r>
              <a:rPr lang="en-US" sz="2800" b="0" i="0" u="sng" strike="noStrike" cap="none">
                <a:solidFill>
                  <a:schemeClr val="hlink"/>
                </a:solidFill>
                <a:latin typeface="Calibri"/>
                <a:ea typeface="Calibri"/>
                <a:cs typeface="Calibri"/>
                <a:sym typeface="Calibri"/>
                <a:hlinkClick r:id="rId3"/>
              </a:rPr>
              <a:t>https://greateras1.org/learn/information-materials/</a:t>
            </a:r>
            <a:r>
              <a:rPr lang="en-US" sz="28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KYR Videos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CHIRLA: </a:t>
            </a:r>
            <a:r>
              <a:rPr lang="en-US" sz="2400" b="0" i="0" u="sng" strike="noStrike" cap="none">
                <a:solidFill>
                  <a:schemeClr val="hlink"/>
                </a:solidFill>
                <a:latin typeface="Calibri"/>
                <a:ea typeface="Calibri"/>
                <a:cs typeface="Calibri"/>
                <a:sym typeface="Calibri"/>
                <a:hlinkClick r:id="rId4"/>
              </a:rPr>
              <a:t>http://chirla.org/resources</a:t>
            </a:r>
            <a:r>
              <a:rPr lang="en-US" sz="2400" b="0" i="0" u="none" strike="noStrike" cap="none">
                <a:solidFill>
                  <a:schemeClr val="dk1"/>
                </a:solidFill>
                <a:latin typeface="Calibri"/>
                <a:ea typeface="Calibri"/>
                <a:cs typeface="Calibri"/>
                <a:sym typeface="Calibri"/>
              </a:rPr>
              <a:t>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Justice for Immigrants: </a:t>
            </a:r>
            <a:r>
              <a:rPr lang="en-US" sz="2400" b="0" i="0" u="sng" strike="noStrike" cap="none">
                <a:solidFill>
                  <a:schemeClr val="hlink"/>
                </a:solidFill>
                <a:latin typeface="Calibri"/>
                <a:ea typeface="Calibri"/>
                <a:cs typeface="Calibri"/>
                <a:sym typeface="Calibri"/>
                <a:hlinkClick r:id="rId5"/>
              </a:rPr>
              <a:t>http://justiceforimmigrants.org/news/resources/</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Geographic specific information: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 </a:t>
            </a:r>
            <a:r>
              <a:rPr lang="en-US" sz="2400" b="0" i="0" u="sng" strike="noStrike" cap="none">
                <a:solidFill>
                  <a:schemeClr val="hlink"/>
                </a:solidFill>
                <a:latin typeface="Calibri"/>
                <a:ea typeface="Calibri"/>
                <a:cs typeface="Calibri"/>
                <a:sym typeface="Calibri"/>
                <a:hlinkClick r:id="rId6"/>
              </a:rPr>
              <a:t>https://www.ilrc.org/family-preparedness-plan</a:t>
            </a:r>
            <a:r>
              <a:rPr lang="en-US" sz="2400" b="0" i="0" u="none" strike="noStrike" cap="none">
                <a:solidFill>
                  <a:schemeClr val="dk1"/>
                </a:solidFill>
                <a:latin typeface="Calibri"/>
                <a:ea typeface="Calibri"/>
                <a:cs typeface="Calibri"/>
                <a:sym typeface="Calibri"/>
              </a:rPr>
              <a:t>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MD:  </a:t>
            </a:r>
            <a:r>
              <a:rPr lang="en-US" sz="2400" b="0" i="0" u="sng" strike="noStrike" cap="none">
                <a:solidFill>
                  <a:schemeClr val="hlink"/>
                </a:solidFill>
                <a:latin typeface="Calibri"/>
                <a:ea typeface="Calibri"/>
                <a:cs typeface="Calibri"/>
                <a:sym typeface="Calibri"/>
                <a:hlinkClick r:id="rId7"/>
              </a:rPr>
              <a:t>http://wearecasa.org/resources/know-your-rights/</a:t>
            </a:r>
            <a:r>
              <a:rPr lang="en-US" sz="24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KYR in other languages: </a:t>
            </a:r>
            <a:r>
              <a:rPr lang="en-US" sz="2800" b="0" i="0" u="sng" strike="noStrike" cap="none">
                <a:solidFill>
                  <a:schemeClr val="hlink"/>
                </a:solidFill>
                <a:latin typeface="Calibri"/>
                <a:ea typeface="Calibri"/>
                <a:cs typeface="Calibri"/>
                <a:sym typeface="Calibri"/>
                <a:hlinkClick r:id="rId8"/>
              </a:rPr>
              <a:t>http://iamerica.org/know-your-rights</a:t>
            </a:r>
            <a:r>
              <a:rPr lang="en-US" sz="2800" b="0" i="0" u="none" strike="noStrike" cap="none">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Know Where to Refer People</a:t>
            </a:r>
          </a:p>
        </p:txBody>
      </p:sp>
      <p:sp>
        <p:nvSpPr>
          <p:cNvPr id="433" name="Shape 433"/>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CLINIC Affiliates </a:t>
            </a:r>
            <a:r>
              <a:rPr lang="en-US" sz="2800" b="0" i="0" u="sng" strike="noStrike" cap="none">
                <a:solidFill>
                  <a:schemeClr val="hlink"/>
                </a:solidFill>
                <a:latin typeface="Calibri"/>
                <a:ea typeface="Calibri"/>
                <a:cs typeface="Calibri"/>
                <a:sym typeface="Calibri"/>
                <a:hlinkClick r:id="rId3"/>
              </a:rPr>
              <a:t>www.cliniclegal.org/directory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DOJ Recognized Organizations </a:t>
            </a:r>
            <a:r>
              <a:rPr lang="en-US" sz="2200" b="0" i="0" u="sng" strike="noStrike" cap="none">
                <a:solidFill>
                  <a:schemeClr val="hlink"/>
                </a:solidFill>
                <a:latin typeface="Calibri"/>
                <a:ea typeface="Calibri"/>
                <a:cs typeface="Calibri"/>
                <a:sym typeface="Calibri"/>
                <a:hlinkClick r:id="rId4"/>
              </a:rPr>
              <a:t>https://www.justice.gov/eoir/recognition-accreditation-roster-reports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IAN National Immigration Legal Services Directory </a:t>
            </a:r>
            <a:r>
              <a:rPr lang="en-US" sz="2200" b="0" i="0" u="sng" strike="noStrike" cap="none">
                <a:solidFill>
                  <a:schemeClr val="hlink"/>
                </a:solidFill>
                <a:latin typeface="Calibri"/>
                <a:ea typeface="Calibri"/>
                <a:cs typeface="Calibri"/>
                <a:sym typeface="Calibri"/>
                <a:hlinkClick r:id="rId5"/>
              </a:rPr>
              <a:t>https://www.immigrationadvocates.org/nonprofit/legaldirectory/</a:t>
            </a:r>
            <a:r>
              <a:rPr lang="en-US" sz="22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AILA Find a Lawyer </a:t>
            </a:r>
            <a:r>
              <a:rPr lang="en-US" sz="2800" b="0" i="0" u="sng" strike="noStrike" cap="none">
                <a:solidFill>
                  <a:schemeClr val="hlink"/>
                </a:solidFill>
                <a:latin typeface="Calibri"/>
                <a:ea typeface="Calibri"/>
                <a:cs typeface="Calibri"/>
                <a:sym typeface="Calibri"/>
                <a:hlinkClick r:id="rId6"/>
              </a:rPr>
              <a:t>http://www.ailalawyer.com/</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628650" y="36512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Quality Assistance is Crucial</a:t>
            </a:r>
          </a:p>
        </p:txBody>
      </p:sp>
      <p:sp>
        <p:nvSpPr>
          <p:cNvPr id="440" name="Shape 440"/>
          <p:cNvSpPr txBox="1">
            <a:spLocks noGrp="1"/>
          </p:cNvSpPr>
          <p:nvPr>
            <p:ph type="body" idx="1"/>
          </p:nvPr>
        </p:nvSpPr>
        <p:spPr>
          <a:xfrm>
            <a:off x="628650" y="1825625"/>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Encourage people to seek </a:t>
            </a:r>
            <a:r>
              <a:rPr lang="en-US" sz="2800" b="0" i="1" u="none" strike="noStrike" cap="none">
                <a:solidFill>
                  <a:schemeClr val="dk1"/>
                </a:solidFill>
                <a:latin typeface="Calibri"/>
                <a:ea typeface="Calibri"/>
                <a:cs typeface="Calibri"/>
                <a:sym typeface="Calibri"/>
              </a:rPr>
              <a:t>qualified</a:t>
            </a:r>
            <a:r>
              <a:rPr lang="en-US" sz="2800" b="0" i="0" u="none" strike="noStrike" cap="none">
                <a:solidFill>
                  <a:schemeClr val="dk1"/>
                </a:solidFill>
                <a:latin typeface="Calibri"/>
                <a:ea typeface="Calibri"/>
                <a:cs typeface="Calibri"/>
                <a:sym typeface="Calibri"/>
              </a:rPr>
              <a:t> legal assistance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Find a licensed immigration attorney or DOJ accredited representative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At least 15% of undocumented individuals may be eligible for an immigration benefit!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Report immigration scams: </a:t>
            </a:r>
            <a:r>
              <a:rPr lang="en-US" sz="2800" b="0" i="0" u="sng" strike="noStrike" cap="none">
                <a:solidFill>
                  <a:schemeClr val="hlink"/>
                </a:solidFill>
                <a:latin typeface="Calibri"/>
                <a:ea typeface="Calibri"/>
                <a:cs typeface="Calibri"/>
                <a:sym typeface="Calibri"/>
                <a:hlinkClick r:id="rId3"/>
              </a:rPr>
              <a:t>uscis.gov/avoidscams</a:t>
            </a:r>
            <a:r>
              <a:rPr lang="en-US" sz="28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257525" y="178150"/>
            <a:ext cx="62865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State Action Update</a:t>
            </a:r>
          </a:p>
          <a:p>
            <a:pPr marL="0" marR="0" lvl="0" indent="0" algn="l" rtl="0">
              <a:lnSpc>
                <a:spcPct val="90000"/>
              </a:lnSpc>
              <a:spcBef>
                <a:spcPts val="0"/>
              </a:spcBef>
              <a:buClr>
                <a:schemeClr val="dk1"/>
              </a:buClr>
              <a:buSzPct val="25000"/>
              <a:buFont typeface="Calibri"/>
              <a:buNone/>
            </a:pPr>
            <a:r>
              <a:rPr lang="en-US" sz="2400" i="1"/>
              <a:t>Meredith Owen, Church World Service</a:t>
            </a:r>
          </a:p>
        </p:txBody>
      </p:sp>
      <p:pic>
        <p:nvPicPr>
          <p:cNvPr id="446" name="Shape 446"/>
          <p:cNvPicPr preferRelativeResize="0">
            <a:picLocks noGrp="1"/>
          </p:cNvPicPr>
          <p:nvPr>
            <p:ph type="body" idx="1"/>
          </p:nvPr>
        </p:nvPicPr>
        <p:blipFill rotWithShape="1">
          <a:blip r:embed="rId3">
            <a:alphaModFix/>
          </a:blip>
          <a:srcRect/>
          <a:stretch/>
        </p:blipFill>
        <p:spPr>
          <a:xfrm>
            <a:off x="653625" y="1321150"/>
            <a:ext cx="7521900" cy="5419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25100" y="619600"/>
            <a:ext cx="88938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4400" b="1" i="0" u="none" strike="noStrike" cap="none">
                <a:solidFill>
                  <a:schemeClr val="dk1"/>
                </a:solidFill>
              </a:rPr>
              <a:t>DHS Memos on Executive Orders on Border and Interior Enforcement</a:t>
            </a:r>
          </a:p>
        </p:txBody>
      </p:sp>
      <p:sp>
        <p:nvSpPr>
          <p:cNvPr id="224" name="Shape 224"/>
          <p:cNvSpPr txBox="1">
            <a:spLocks noGrp="1"/>
          </p:cNvSpPr>
          <p:nvPr>
            <p:ph type="body" idx="1"/>
          </p:nvPr>
        </p:nvSpPr>
        <p:spPr>
          <a:xfrm>
            <a:off x="618050" y="3233986"/>
            <a:ext cx="78867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Calibri"/>
              <a:buChar char="•"/>
            </a:pPr>
            <a:r>
              <a:rPr lang="en-US" sz="2800" b="0" i="0" u="none" strike="noStrike" cap="none">
                <a:solidFill>
                  <a:schemeClr val="dk1"/>
                </a:solidFill>
              </a:rPr>
              <a:t>Target ALL undocumented immigrants</a:t>
            </a:r>
          </a:p>
          <a:p>
            <a:pPr marL="228600" marR="0" lvl="0" indent="-228600" algn="l" rtl="0">
              <a:lnSpc>
                <a:spcPct val="90000"/>
              </a:lnSpc>
              <a:spcBef>
                <a:spcPts val="1000"/>
              </a:spcBef>
              <a:spcAft>
                <a:spcPts val="0"/>
              </a:spcAft>
              <a:buClr>
                <a:schemeClr val="dk1"/>
              </a:buClr>
              <a:buSzPct val="100000"/>
              <a:buFont typeface="Calibri"/>
              <a:buChar char="•"/>
            </a:pPr>
            <a:r>
              <a:rPr lang="en-US" sz="2800" b="0" i="0" u="none" strike="noStrike" cap="none">
                <a:solidFill>
                  <a:schemeClr val="dk1"/>
                </a:solidFill>
              </a:rPr>
              <a:t>Perpetuate false narratives about immigrants</a:t>
            </a:r>
          </a:p>
          <a:p>
            <a:pPr marL="228600" marR="0" lvl="0" indent="-228600" algn="l" rtl="0">
              <a:lnSpc>
                <a:spcPct val="90000"/>
              </a:lnSpc>
              <a:spcBef>
                <a:spcPts val="1000"/>
              </a:spcBef>
              <a:spcAft>
                <a:spcPts val="0"/>
              </a:spcAft>
              <a:buClr>
                <a:schemeClr val="dk1"/>
              </a:buClr>
              <a:buSzPct val="100000"/>
              <a:buFont typeface="Calibri"/>
              <a:buChar char="•"/>
            </a:pPr>
            <a:r>
              <a:rPr lang="en-US" sz="2800" b="0" i="0" u="none" strike="noStrike" cap="none">
                <a:solidFill>
                  <a:schemeClr val="dk1"/>
                </a:solidFill>
              </a:rPr>
              <a:t>Further militarize border communities</a:t>
            </a:r>
          </a:p>
          <a:p>
            <a:pPr marL="228600" marR="0" lvl="0" indent="-228600" algn="l" rtl="0">
              <a:lnSpc>
                <a:spcPct val="90000"/>
              </a:lnSpc>
              <a:spcBef>
                <a:spcPts val="1000"/>
              </a:spcBef>
              <a:spcAft>
                <a:spcPts val="0"/>
              </a:spcAft>
              <a:buClr>
                <a:schemeClr val="dk1"/>
              </a:buClr>
              <a:buSzPct val="100000"/>
              <a:buFont typeface="Calibri"/>
              <a:buChar char="•"/>
            </a:pPr>
            <a:r>
              <a:rPr lang="en-US" sz="2800" b="0" i="0" u="none" strike="noStrike" cap="none">
                <a:solidFill>
                  <a:schemeClr val="dk1"/>
                </a:solidFill>
              </a:rPr>
              <a:t>Turn away asylum seekers and punish parents who help children seek safety</a:t>
            </a:r>
          </a:p>
          <a:p>
            <a:pPr marL="228600" marR="0" lvl="0" indent="-228600" algn="l" rtl="0">
              <a:lnSpc>
                <a:spcPct val="90000"/>
              </a:lnSpc>
              <a:spcBef>
                <a:spcPts val="1000"/>
              </a:spcBef>
              <a:spcAft>
                <a:spcPts val="0"/>
              </a:spcAft>
              <a:buClr>
                <a:schemeClr val="dk1"/>
              </a:buClr>
              <a:buSzPct val="100000"/>
              <a:buFont typeface="Calibri"/>
              <a:buChar char="•"/>
            </a:pPr>
            <a:r>
              <a:rPr lang="en-US" sz="2800" b="0" i="0" u="none" strike="noStrike" cap="none">
                <a:solidFill>
                  <a:schemeClr val="dk1"/>
                </a:solidFill>
              </a:rPr>
              <a:t>Force local police to serve as immigration agents</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endParaRPr>
          </a:p>
        </p:txBody>
      </p:sp>
      <p:sp>
        <p:nvSpPr>
          <p:cNvPr id="225" name="Shape 225"/>
          <p:cNvSpPr txBox="1"/>
          <p:nvPr/>
        </p:nvSpPr>
        <p:spPr>
          <a:xfrm>
            <a:off x="2315750" y="2182487"/>
            <a:ext cx="4491300" cy="559800"/>
          </a:xfrm>
          <a:prstGeom prst="rect">
            <a:avLst/>
          </a:prstGeom>
          <a:noFill/>
          <a:ln>
            <a:noFill/>
          </a:ln>
        </p:spPr>
        <p:txBody>
          <a:bodyPr lIns="91425" tIns="91425" rIns="91425" bIns="91425" anchor="t" anchorCtr="0">
            <a:noAutofit/>
          </a:bodyPr>
          <a:lstStyle/>
          <a:p>
            <a:pPr lvl="0">
              <a:spcBef>
                <a:spcPts val="0"/>
              </a:spcBef>
              <a:buNone/>
            </a:pPr>
            <a:r>
              <a:rPr lang="en-US" sz="2400" i="1">
                <a:latin typeface="Calibri"/>
                <a:ea typeface="Calibri"/>
                <a:cs typeface="Calibri"/>
                <a:sym typeface="Calibri"/>
              </a:rPr>
              <a:t>Jen Smyers, Church World Service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628650" y="161550"/>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Major Themes in Anti-Refugee Bills</a:t>
            </a:r>
          </a:p>
        </p:txBody>
      </p:sp>
      <p:sp>
        <p:nvSpPr>
          <p:cNvPr id="452" name="Shape 452"/>
          <p:cNvSpPr txBox="1">
            <a:spLocks noGrp="1"/>
          </p:cNvSpPr>
          <p:nvPr>
            <p:ph type="body" idx="1"/>
          </p:nvPr>
        </p:nvSpPr>
        <p:spPr>
          <a:xfrm>
            <a:off x="521675" y="1226775"/>
            <a:ext cx="7519500" cy="47244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1" i="0" u="none" strike="noStrike" cap="none">
                <a:solidFill>
                  <a:schemeClr val="dk1"/>
                </a:solidFill>
                <a:latin typeface="Calibri"/>
                <a:ea typeface="Calibri"/>
                <a:cs typeface="Calibri"/>
                <a:sym typeface="Calibri"/>
              </a:rPr>
              <a:t>Anti-Refugee Proposals—25 anti-bills in 14 states</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Requiring state legislatures to approve refugees who are resettled in the state</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Requiring notification of refugee arrivals and sharing of identifying/non-identifying information about refugees</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Documenting fiscal impacts of resettlement</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Requiring registration of refugees with the state government</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Requiring additional state background screenings of refugees</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Monitoring and continual surveillance of refugees</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Permitting localities to declare refugee moratorium based on the "absorptive capacity" of the community</a:t>
            </a:r>
          </a:p>
          <a:p>
            <a:pPr marL="228600" marR="0" lvl="0" indent="-228600" algn="l" rtl="0">
              <a:lnSpc>
                <a:spcPct val="80000"/>
              </a:lnSpc>
              <a:spcBef>
                <a:spcPts val="10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Mandating new reporting requirements for resettlement NGOs</a:t>
            </a:r>
          </a:p>
          <a:p>
            <a:pPr marL="228600" marR="0" lvl="0" indent="-228600" algn="l" rtl="0">
              <a:lnSpc>
                <a:spcPct val="80000"/>
              </a:lnSpc>
              <a:spcBef>
                <a:spcPts val="10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Limiting immigrants and refugees to temporary drivers licenses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628650" y="250600"/>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Major Themes in Pro-Refugee Bills</a:t>
            </a:r>
          </a:p>
        </p:txBody>
      </p:sp>
      <p:sp>
        <p:nvSpPr>
          <p:cNvPr id="458" name="Shape 458"/>
          <p:cNvSpPr txBox="1">
            <a:spLocks noGrp="1"/>
          </p:cNvSpPr>
          <p:nvPr>
            <p:ph type="body" idx="1"/>
          </p:nvPr>
        </p:nvSpPr>
        <p:spPr>
          <a:xfrm>
            <a:off x="628650" y="1354850"/>
            <a:ext cx="7886700" cy="4351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Pro-Refugee Proposals—25 positive-bills in 15 states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Resolutions declaring a state welcoming or a school district welcoming to immigrants and refugees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Opposing President Trump’s executive orders against immigrants, refugees, and Muslims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Offering in-state tuition for SIVs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Prioritizing enrollment of students who are SIVs</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Facilitating licensing based on SIV work experience overseas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81700" y="63625"/>
            <a:ext cx="8092200"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Key States: Refugee and Immigration Proposals</a:t>
            </a:r>
          </a:p>
        </p:txBody>
      </p:sp>
      <p:sp>
        <p:nvSpPr>
          <p:cNvPr id="465" name="Shape 465"/>
          <p:cNvSpPr txBox="1">
            <a:spLocks noGrp="1"/>
          </p:cNvSpPr>
          <p:nvPr>
            <p:ph type="body" idx="1"/>
          </p:nvPr>
        </p:nvSpPr>
        <p:spPr>
          <a:xfrm>
            <a:off x="381700" y="1301025"/>
            <a:ext cx="6172200" cy="5722500"/>
          </a:xfrm>
          <a:prstGeom prst="rect">
            <a:avLst/>
          </a:prstGeom>
          <a:noFill/>
          <a:ln>
            <a:noFill/>
          </a:ln>
        </p:spPr>
        <p:txBody>
          <a:bodyPr lIns="91425" tIns="45700" rIns="91425" bIns="45700" anchor="t" anchorCtr="0">
            <a:noAutofit/>
          </a:bodyPr>
          <a:lstStyle/>
          <a:p>
            <a:pPr marL="203200" marR="0" lvl="0" indent="0" algn="l"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Anti-Refugee Proposals</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Virginia</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Maine</a:t>
            </a:r>
          </a:p>
          <a:p>
            <a:pPr marL="203200" marR="0" lvl="0" indent="0" algn="l" rtl="0">
              <a:lnSpc>
                <a:spcPct val="90000"/>
              </a:lnSpc>
              <a:spcBef>
                <a:spcPts val="100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Pro-Refugee Proposals</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California</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Kentucky</a:t>
            </a:r>
          </a:p>
          <a:p>
            <a:pPr marL="203200" marR="0" lvl="0" indent="0" algn="l" rtl="0">
              <a:lnSpc>
                <a:spcPct val="90000"/>
              </a:lnSpc>
              <a:spcBef>
                <a:spcPts val="100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Anti-Immigrant Proposals</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Mississippi</a:t>
            </a:r>
          </a:p>
          <a:p>
            <a:pPr marL="546100" marR="0" lvl="0" indent="-3429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Texas</a:t>
            </a:r>
          </a:p>
          <a:p>
            <a:pPr marL="546100" marR="0" lvl="0" indent="-342900" algn="l" rtl="0">
              <a:lnSpc>
                <a:spcPct val="9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Michigan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628650" y="59750"/>
            <a:ext cx="78867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500" b="1" i="0" u="none" strike="noStrike" cap="none">
                <a:solidFill>
                  <a:schemeClr val="dk1"/>
                </a:solidFill>
                <a:latin typeface="Calibri"/>
                <a:ea typeface="Calibri"/>
                <a:cs typeface="Calibri"/>
                <a:sym typeface="Calibri"/>
              </a:rPr>
              <a:t>State and Local Advocacy</a:t>
            </a:r>
          </a:p>
        </p:txBody>
      </p:sp>
      <p:sp>
        <p:nvSpPr>
          <p:cNvPr id="471" name="Shape 471"/>
          <p:cNvSpPr txBox="1">
            <a:spLocks noGrp="1"/>
          </p:cNvSpPr>
          <p:nvPr>
            <p:ph type="body" idx="1"/>
          </p:nvPr>
        </p:nvSpPr>
        <p:spPr>
          <a:xfrm>
            <a:off x="502950" y="1074500"/>
            <a:ext cx="8138100" cy="4526100"/>
          </a:xfrm>
          <a:prstGeom prst="rect">
            <a:avLst/>
          </a:prstGeom>
          <a:noFill/>
          <a:ln>
            <a:noFill/>
          </a:ln>
        </p:spPr>
        <p:txBody>
          <a:bodyPr lIns="91425" tIns="45700" rIns="91425" bIns="45700" anchor="t" anchorCtr="0">
            <a:noAutofit/>
          </a:bodyPr>
          <a:lstStyle/>
          <a:p>
            <a:pPr marL="20320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Calibri"/>
                <a:ea typeface="Calibri"/>
                <a:cs typeface="Calibri"/>
                <a:sym typeface="Calibri"/>
              </a:rPr>
              <a:t>Call your State and Local Officials!</a:t>
            </a:r>
          </a:p>
          <a:p>
            <a:pPr marL="20320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Calibri"/>
                <a:ea typeface="Calibri"/>
                <a:cs typeface="Calibri"/>
                <a:sym typeface="Calibri"/>
              </a:rPr>
              <a:t>Tell Them to Declare Welcome for Refugees &amp; All Newcomers</a:t>
            </a:r>
          </a:p>
          <a:p>
            <a:pPr marL="203200" marR="0" lvl="0" indent="0" algn="l" rtl="0">
              <a:lnSpc>
                <a:spcPct val="80000"/>
              </a:lnSpc>
              <a:spcBef>
                <a:spcPts val="0"/>
              </a:spcBef>
              <a:spcAft>
                <a:spcPts val="0"/>
              </a:spcAft>
              <a:buClr>
                <a:schemeClr val="dk1"/>
              </a:buClr>
              <a:buSzPct val="25000"/>
              <a:buFont typeface="Arial"/>
              <a:buNone/>
            </a:pPr>
            <a:endParaRPr sz="1480" b="0" i="0" u="none" strike="noStrike" cap="none">
              <a:solidFill>
                <a:schemeClr val="dk1"/>
              </a:solidFill>
              <a:latin typeface="Calibri"/>
              <a:ea typeface="Calibri"/>
              <a:cs typeface="Calibri"/>
              <a:sym typeface="Calibri"/>
            </a:endParaRPr>
          </a:p>
          <a:p>
            <a:pPr marL="203200" marR="0" lvl="0" indent="0" algn="l" rtl="0">
              <a:lnSpc>
                <a:spcPct val="80000"/>
              </a:lnSpc>
              <a:spcBef>
                <a:spcPts val="0"/>
              </a:spcBef>
              <a:spcAft>
                <a:spcPts val="0"/>
              </a:spcAft>
              <a:buClr>
                <a:schemeClr val="dk1"/>
              </a:buClr>
              <a:buSzPct val="25000"/>
              <a:buFont typeface="Arial"/>
              <a:buNone/>
            </a:pPr>
            <a:r>
              <a:rPr lang="en-US" sz="1480" b="0" i="0" u="none" strike="noStrike" cap="none">
                <a:solidFill>
                  <a:schemeClr val="dk1"/>
                </a:solidFill>
                <a:latin typeface="Calibri"/>
                <a:ea typeface="Calibri"/>
                <a:cs typeface="Calibri"/>
                <a:sym typeface="Calibri"/>
              </a:rPr>
              <a:t>Here’s a sample of what to say:</a:t>
            </a:r>
            <a:r>
              <a:rPr lang="en-US" sz="1480" b="0" i="1" u="none" strike="noStrike" cap="none">
                <a:solidFill>
                  <a:schemeClr val="dk1"/>
                </a:solidFill>
                <a:latin typeface="Calibri"/>
                <a:ea typeface="Calibri"/>
                <a:cs typeface="Calibri"/>
                <a:sym typeface="Calibri"/>
              </a:rPr>
              <a:t> “I am a constituent from [CITY, STATE], and I urge you to declare welcome for refugees in our communities by supporting a welcome resolution and opposing any attempts to disrupt, curtail, or dismantle the refugee resettlement program. Resettlement is a core American legacy that extends hospitality and offers a chance for refugees to rebuild their lives in safety and dignity. My community welcomes refugees, and I urge you to reflect the best of our nation by supporting refugee resettlement in the United States.”</a:t>
            </a:r>
          </a:p>
          <a:p>
            <a:pPr marL="203200" marR="0" lvl="0" indent="0" algn="l" rtl="0">
              <a:lnSpc>
                <a:spcPct val="80000"/>
              </a:lnSpc>
              <a:spcBef>
                <a:spcPts val="0"/>
              </a:spcBef>
              <a:spcAft>
                <a:spcPts val="0"/>
              </a:spcAft>
              <a:buClr>
                <a:schemeClr val="dk1"/>
              </a:buClr>
              <a:buSzPct val="25000"/>
              <a:buFont typeface="Arial"/>
              <a:buNone/>
            </a:pPr>
            <a:endParaRPr sz="1480" b="0" i="0" u="none" strike="noStrike" cap="none">
              <a:solidFill>
                <a:schemeClr val="dk1"/>
              </a:solidFill>
              <a:latin typeface="Calibri"/>
              <a:ea typeface="Calibri"/>
              <a:cs typeface="Calibri"/>
              <a:sym typeface="Calibri"/>
            </a:endParaRPr>
          </a:p>
          <a:p>
            <a:pPr marL="203200" marR="0" lvl="0" indent="0" algn="l" rtl="0">
              <a:lnSpc>
                <a:spcPct val="80000"/>
              </a:lnSpc>
              <a:spcBef>
                <a:spcPts val="0"/>
              </a:spcBef>
              <a:spcAft>
                <a:spcPts val="0"/>
              </a:spcAft>
              <a:buClr>
                <a:schemeClr val="dk1"/>
              </a:buClr>
              <a:buSzPct val="25000"/>
              <a:buFont typeface="Arial"/>
              <a:buNone/>
            </a:pPr>
            <a:r>
              <a:rPr lang="en-US" sz="1480" b="0" i="0" u="none" strike="noStrike" cap="none">
                <a:solidFill>
                  <a:schemeClr val="dk1"/>
                </a:solidFill>
                <a:latin typeface="Calibri"/>
                <a:ea typeface="Calibri"/>
                <a:cs typeface="Calibri"/>
                <a:sym typeface="Calibri"/>
              </a:rPr>
              <a:t>To find your governor, state legislators, mayor, and local officials, click here: </a:t>
            </a:r>
            <a:r>
              <a:rPr lang="en-US" sz="1480" b="0" i="0" u="sng" strike="noStrike" cap="none">
                <a:solidFill>
                  <a:schemeClr val="hlink"/>
                </a:solidFill>
                <a:latin typeface="Calibri"/>
                <a:ea typeface="Calibri"/>
                <a:cs typeface="Calibri"/>
                <a:sym typeface="Calibri"/>
                <a:hlinkClick r:id="rId3"/>
              </a:rPr>
              <a:t>https://www.usa.gov/elected-officials</a:t>
            </a:r>
            <a:r>
              <a:rPr lang="en-US" sz="1480" b="0" i="0" u="none" strike="noStrike" cap="none">
                <a:solidFill>
                  <a:schemeClr val="dk1"/>
                </a:solidFill>
                <a:latin typeface="Calibri"/>
                <a:ea typeface="Calibri"/>
                <a:cs typeface="Calibri"/>
                <a:sym typeface="Calibri"/>
              </a:rPr>
              <a:t>. To tweet your state and local officials, click to find the twitter handles for your </a:t>
            </a:r>
            <a:r>
              <a:rPr lang="en-US" sz="1480" b="0" i="0" u="sng" strike="noStrike" cap="none">
                <a:solidFill>
                  <a:schemeClr val="hlink"/>
                </a:solidFill>
                <a:latin typeface="Calibri"/>
                <a:ea typeface="Calibri"/>
                <a:cs typeface="Calibri"/>
                <a:sym typeface="Calibri"/>
                <a:hlinkClick r:id="rId4"/>
              </a:rPr>
              <a:t>governor</a:t>
            </a:r>
            <a:r>
              <a:rPr lang="en-US" sz="1480" b="0" i="0" u="none" strike="noStrike" cap="none">
                <a:solidFill>
                  <a:schemeClr val="dk1"/>
                </a:solidFill>
                <a:latin typeface="Calibri"/>
                <a:ea typeface="Calibri"/>
                <a:cs typeface="Calibri"/>
                <a:sym typeface="Calibri"/>
              </a:rPr>
              <a:t> and </a:t>
            </a:r>
            <a:r>
              <a:rPr lang="en-US" sz="1480" b="0" i="0" u="sng" strike="noStrike" cap="none">
                <a:solidFill>
                  <a:schemeClr val="hlink"/>
                </a:solidFill>
                <a:latin typeface="Calibri"/>
                <a:ea typeface="Calibri"/>
                <a:cs typeface="Calibri"/>
                <a:sym typeface="Calibri"/>
                <a:hlinkClick r:id="rId5"/>
              </a:rPr>
              <a:t>state legislators</a:t>
            </a:r>
            <a:r>
              <a:rPr lang="en-US" sz="1480" b="0" i="0" u="none" strike="noStrike" cap="none">
                <a:solidFill>
                  <a:schemeClr val="dk1"/>
                </a:solidFill>
                <a:latin typeface="Calibri"/>
                <a:ea typeface="Calibri"/>
                <a:cs typeface="Calibri"/>
                <a:sym typeface="Calibri"/>
              </a:rPr>
              <a:t>.</a:t>
            </a:r>
          </a:p>
          <a:p>
            <a:pPr marL="203200" marR="0" lvl="0" indent="0" algn="l" rtl="0">
              <a:lnSpc>
                <a:spcPct val="80000"/>
              </a:lnSpc>
              <a:spcBef>
                <a:spcPts val="0"/>
              </a:spcBef>
              <a:spcAft>
                <a:spcPts val="0"/>
              </a:spcAft>
              <a:buClr>
                <a:schemeClr val="dk1"/>
              </a:buClr>
              <a:buSzPct val="25000"/>
              <a:buFont typeface="Arial"/>
              <a:buNone/>
            </a:pPr>
            <a:endParaRPr sz="1480" b="0" i="0" u="none" strike="noStrike" cap="none">
              <a:solidFill>
                <a:schemeClr val="dk1"/>
              </a:solidFill>
              <a:latin typeface="Calibri"/>
              <a:ea typeface="Calibri"/>
              <a:cs typeface="Calibri"/>
              <a:sym typeface="Calibri"/>
            </a:endParaRPr>
          </a:p>
          <a:p>
            <a:pPr marL="203200" marR="0" lvl="0" indent="0" algn="l" rtl="0">
              <a:lnSpc>
                <a:spcPct val="80000"/>
              </a:lnSpc>
              <a:spcBef>
                <a:spcPts val="0"/>
              </a:spcBef>
              <a:spcAft>
                <a:spcPts val="0"/>
              </a:spcAft>
              <a:buClr>
                <a:schemeClr val="dk1"/>
              </a:buClr>
              <a:buSzPct val="25000"/>
              <a:buFont typeface="Arial"/>
              <a:buNone/>
            </a:pPr>
            <a:r>
              <a:rPr lang="en-US" sz="1480" b="0" i="0" u="none" strike="noStrike" cap="none">
                <a:solidFill>
                  <a:schemeClr val="dk1"/>
                </a:solidFill>
                <a:latin typeface="Calibri"/>
                <a:ea typeface="Calibri"/>
                <a:cs typeface="Calibri"/>
                <a:sym typeface="Calibri"/>
              </a:rPr>
              <a:t>Template Welcome Resolution for Refugees and Immigrants: </a:t>
            </a:r>
            <a:r>
              <a:rPr lang="en-US" sz="1480" b="0" i="0" u="sng" strike="noStrike" cap="none">
                <a:solidFill>
                  <a:schemeClr val="hlink"/>
                </a:solidFill>
                <a:latin typeface="Calibri"/>
                <a:ea typeface="Calibri"/>
                <a:cs typeface="Calibri"/>
                <a:sym typeface="Calibri"/>
                <a:hlinkClick r:id="rId6"/>
              </a:rPr>
              <a:t>http://www.rcusa.org/blog/2017-post-election-rcusa-toolkit-visits-with-local-state-and-national-leaders-to-welcome-refugees</a:t>
            </a:r>
          </a:p>
          <a:p>
            <a:pPr marL="203200" marR="0" lvl="0" indent="0" algn="l" rtl="0">
              <a:lnSpc>
                <a:spcPct val="80000"/>
              </a:lnSpc>
              <a:spcBef>
                <a:spcPts val="0"/>
              </a:spcBef>
              <a:spcAft>
                <a:spcPts val="0"/>
              </a:spcAft>
              <a:buClr>
                <a:schemeClr val="dk1"/>
              </a:buClr>
              <a:buSzPct val="25000"/>
              <a:buFont typeface="Arial"/>
              <a:buNone/>
            </a:pPr>
            <a:endParaRPr sz="1480" b="0" i="0" u="none" strike="noStrike" cap="none">
              <a:solidFill>
                <a:srgbClr val="222222"/>
              </a:solidFill>
              <a:latin typeface="Arial"/>
              <a:ea typeface="Arial"/>
              <a:cs typeface="Arial"/>
              <a:sym typeface="Arial"/>
            </a:endParaRPr>
          </a:p>
          <a:p>
            <a:pPr marL="203200" marR="0" lvl="0" indent="0" algn="l" rtl="0">
              <a:lnSpc>
                <a:spcPct val="80000"/>
              </a:lnSpc>
              <a:spcBef>
                <a:spcPts val="0"/>
              </a:spcBef>
              <a:spcAft>
                <a:spcPts val="0"/>
              </a:spcAft>
              <a:buClr>
                <a:srgbClr val="222222"/>
              </a:buClr>
              <a:buSzPct val="25000"/>
              <a:buFont typeface="Arial"/>
              <a:buNone/>
            </a:pPr>
            <a:r>
              <a:rPr lang="en-US" sz="1480" b="0" i="0" u="none" strike="noStrike" cap="none">
                <a:solidFill>
                  <a:srgbClr val="222222"/>
                </a:solidFill>
                <a:latin typeface="Arial"/>
                <a:ea typeface="Arial"/>
                <a:cs typeface="Arial"/>
                <a:sym typeface="Arial"/>
              </a:rPr>
              <a:t>Ask community members to sign these sector-specific letters: </a:t>
            </a:r>
          </a:p>
          <a:p>
            <a:pPr marL="685800" marR="0" lvl="1" indent="-228600" algn="l" rtl="0">
              <a:lnSpc>
                <a:spcPct val="80000"/>
              </a:lnSpc>
              <a:spcBef>
                <a:spcPts val="0"/>
              </a:spcBef>
              <a:spcAft>
                <a:spcPts val="0"/>
              </a:spcAft>
              <a:buClr>
                <a:srgbClr val="1155CC"/>
              </a:buClr>
              <a:buSzPct val="98666"/>
              <a:buFont typeface="Arial"/>
              <a:buChar char="•"/>
            </a:pPr>
            <a:r>
              <a:rPr lang="en-US" sz="1480" b="0" i="0" u="sng" strike="noStrike" cap="none">
                <a:solidFill>
                  <a:schemeClr val="hlink"/>
                </a:solidFill>
                <a:latin typeface="Arial"/>
                <a:ea typeface="Arial"/>
                <a:cs typeface="Arial"/>
                <a:sym typeface="Arial"/>
                <a:hlinkClick r:id="rId7"/>
              </a:rPr>
              <a:t>bit.ly/Business4Refugees</a:t>
            </a:r>
          </a:p>
          <a:p>
            <a:pPr marL="685800" marR="0" lvl="1" indent="-228600" algn="l" rtl="0">
              <a:lnSpc>
                <a:spcPct val="80000"/>
              </a:lnSpc>
              <a:spcBef>
                <a:spcPts val="0"/>
              </a:spcBef>
              <a:spcAft>
                <a:spcPts val="0"/>
              </a:spcAft>
              <a:buClr>
                <a:srgbClr val="1155CC"/>
              </a:buClr>
              <a:buSzPct val="98666"/>
              <a:buFont typeface="Arial"/>
              <a:buChar char="•"/>
            </a:pPr>
            <a:r>
              <a:rPr lang="en-US" sz="1480" b="0" i="0" u="sng" strike="noStrike" cap="none">
                <a:solidFill>
                  <a:schemeClr val="hlink"/>
                </a:solidFill>
                <a:latin typeface="Arial"/>
                <a:ea typeface="Arial"/>
                <a:cs typeface="Arial"/>
                <a:sym typeface="Arial"/>
                <a:hlinkClick r:id="rId8"/>
              </a:rPr>
              <a:t>bit.ly/Educators4Refugees</a:t>
            </a:r>
          </a:p>
          <a:p>
            <a:pPr marL="685800" marR="0" lvl="1" indent="-228600" algn="l" rtl="0">
              <a:lnSpc>
                <a:spcPct val="80000"/>
              </a:lnSpc>
              <a:spcBef>
                <a:spcPts val="0"/>
              </a:spcBef>
              <a:spcAft>
                <a:spcPts val="0"/>
              </a:spcAft>
              <a:buClr>
                <a:srgbClr val="1155CC"/>
              </a:buClr>
              <a:buSzPct val="98666"/>
              <a:buFont typeface="Arial"/>
              <a:buChar char="•"/>
            </a:pPr>
            <a:r>
              <a:rPr lang="en-US" sz="1480" b="0" i="0" u="sng" strike="noStrike" cap="none">
                <a:solidFill>
                  <a:schemeClr val="hlink"/>
                </a:solidFill>
                <a:latin typeface="Arial"/>
                <a:ea typeface="Arial"/>
                <a:cs typeface="Arial"/>
                <a:sym typeface="Arial"/>
                <a:hlinkClick r:id="rId9"/>
              </a:rPr>
              <a:t>bit.ly/LawEnforcement4Refugees</a:t>
            </a:r>
          </a:p>
          <a:p>
            <a:pPr marL="685800" marR="0" lvl="1" indent="-228600" algn="l" rtl="0">
              <a:lnSpc>
                <a:spcPct val="80000"/>
              </a:lnSpc>
              <a:spcBef>
                <a:spcPts val="0"/>
              </a:spcBef>
              <a:spcAft>
                <a:spcPts val="0"/>
              </a:spcAft>
              <a:buClr>
                <a:srgbClr val="1155CC"/>
              </a:buClr>
              <a:buSzPct val="98666"/>
              <a:buFont typeface="Arial"/>
              <a:buChar char="•"/>
            </a:pPr>
            <a:r>
              <a:rPr lang="en-US" sz="1480" b="0" i="0" u="sng" strike="noStrike" cap="none">
                <a:solidFill>
                  <a:schemeClr val="hlink"/>
                </a:solidFill>
                <a:latin typeface="Arial"/>
                <a:ea typeface="Arial"/>
                <a:cs typeface="Arial"/>
                <a:sym typeface="Arial"/>
                <a:hlinkClick r:id="rId10"/>
              </a:rPr>
              <a:t>bit.ly/Health4Refugees</a:t>
            </a:r>
          </a:p>
          <a:p>
            <a:pPr marL="685800" marR="0" lvl="1" indent="-228600" algn="l" rtl="0">
              <a:lnSpc>
                <a:spcPct val="80000"/>
              </a:lnSpc>
              <a:spcBef>
                <a:spcPts val="0"/>
              </a:spcBef>
              <a:buClr>
                <a:srgbClr val="1155CC"/>
              </a:buClr>
              <a:buSzPct val="98666"/>
              <a:buFont typeface="Arial"/>
              <a:buChar char="•"/>
            </a:pPr>
            <a:r>
              <a:rPr lang="en-US" sz="1480" b="0" i="0" u="sng" strike="noStrike" cap="none">
                <a:solidFill>
                  <a:schemeClr val="hlink"/>
                </a:solidFill>
                <a:latin typeface="Arial"/>
                <a:ea typeface="Arial"/>
                <a:cs typeface="Arial"/>
                <a:sym typeface="Arial"/>
                <a:hlinkClick r:id="rId11"/>
              </a:rPr>
              <a:t>bit.ly/FaithLeaders4Refugees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rotWithShape="1">
          <a:blip r:embed="rId3">
            <a:alphaModFix/>
          </a:blip>
          <a:srcRect t="30030"/>
          <a:stretch/>
        </p:blipFill>
        <p:spPr>
          <a:xfrm>
            <a:off x="1259675" y="2771175"/>
            <a:ext cx="6000300" cy="3699900"/>
          </a:xfrm>
          <a:prstGeom prst="rect">
            <a:avLst/>
          </a:prstGeom>
          <a:noFill/>
          <a:ln>
            <a:noFill/>
          </a:ln>
        </p:spPr>
      </p:pic>
      <p:sp>
        <p:nvSpPr>
          <p:cNvPr id="477" name="Shape 477" descr="Displaying image001.png"/>
          <p:cNvSpPr/>
          <p:nvPr/>
        </p:nvSpPr>
        <p:spPr>
          <a:xfrm>
            <a:off x="1259681" y="-144463"/>
            <a:ext cx="228600" cy="30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78" name="Shape 478"/>
          <p:cNvSpPr txBox="1"/>
          <p:nvPr/>
        </p:nvSpPr>
        <p:spPr>
          <a:xfrm>
            <a:off x="407150" y="417350"/>
            <a:ext cx="7812300" cy="1348800"/>
          </a:xfrm>
          <a:prstGeom prst="rect">
            <a:avLst/>
          </a:prstGeom>
          <a:noFill/>
          <a:ln>
            <a:noFill/>
          </a:ln>
        </p:spPr>
        <p:txBody>
          <a:bodyPr lIns="91425" tIns="91425" rIns="91425" bIns="91425" anchor="t" anchorCtr="0">
            <a:noAutofit/>
          </a:bodyPr>
          <a:lstStyle/>
          <a:p>
            <a:pPr lvl="0">
              <a:spcBef>
                <a:spcPts val="0"/>
              </a:spcBef>
              <a:buNone/>
            </a:pPr>
            <a:r>
              <a:rPr lang="en-US" sz="2400" b="1">
                <a:latin typeface="Calibri"/>
                <a:ea typeface="Calibri"/>
                <a:cs typeface="Calibri"/>
                <a:sym typeface="Calibri"/>
              </a:rPr>
              <a:t>Refugees Welcome Door Hangers</a:t>
            </a:r>
            <a:r>
              <a:rPr lang="en-US" sz="2400">
                <a:latin typeface="Calibri"/>
                <a:ea typeface="Calibri"/>
                <a:cs typeface="Calibri"/>
                <a:sym typeface="Calibri"/>
              </a:rPr>
              <a:t> demonstrate how refugees are often child and families, and help advocates learn who and where to call to voice their welcome for refugees!</a:t>
            </a:r>
          </a:p>
          <a:p>
            <a:pPr lvl="0">
              <a:spcBef>
                <a:spcPts val="0"/>
              </a:spcBef>
              <a:buNone/>
            </a:pPr>
            <a:endParaRPr sz="1800">
              <a:latin typeface="Calibri"/>
              <a:ea typeface="Calibri"/>
              <a:cs typeface="Calibri"/>
              <a:sym typeface="Calibri"/>
            </a:endParaRPr>
          </a:p>
          <a:p>
            <a:pPr lvl="0">
              <a:spcBef>
                <a:spcPts val="0"/>
              </a:spcBef>
              <a:buNone/>
            </a:pPr>
            <a:r>
              <a:rPr lang="en-US" sz="1800">
                <a:latin typeface="Calibri"/>
                <a:ea typeface="Calibri"/>
                <a:cs typeface="Calibri"/>
                <a:sym typeface="Calibri"/>
              </a:rPr>
              <a:t>Visit the Refugees Welcome website to purchase and learn more:</a:t>
            </a:r>
          </a:p>
          <a:p>
            <a:pPr lvl="0">
              <a:spcBef>
                <a:spcPts val="0"/>
              </a:spcBef>
              <a:buNone/>
            </a:pPr>
            <a:r>
              <a:rPr lang="en-US" sz="1800">
                <a:latin typeface="Calibri"/>
                <a:ea typeface="Calibri"/>
                <a:cs typeface="Calibri"/>
                <a:sym typeface="Calibri"/>
              </a:rPr>
              <a:t>http://www.refugeesarewelcome.org/hangyourheartwithrefugees/</a:t>
            </a:r>
          </a:p>
          <a:p>
            <a:pPr lvl="0">
              <a:spcBef>
                <a:spcPts val="0"/>
              </a:spcBef>
              <a:buNone/>
            </a:pPr>
            <a:endParaRPr sz="1800">
              <a:latin typeface="Calibri"/>
              <a:ea typeface="Calibri"/>
              <a:cs typeface="Calibri"/>
              <a:sym typeface="Calibri"/>
            </a:endParaRPr>
          </a:p>
          <a:p>
            <a:pPr lvl="0">
              <a:spcBef>
                <a:spcPts val="0"/>
              </a:spcBef>
              <a:buNone/>
            </a:pPr>
            <a:endParaRPr sz="1800">
              <a:latin typeface="Calibri"/>
              <a:ea typeface="Calibri"/>
              <a:cs typeface="Calibri"/>
              <a:sym typeface="Calibri"/>
            </a:endParaRPr>
          </a:p>
        </p:txBody>
      </p:sp>
      <p:sp>
        <p:nvSpPr>
          <p:cNvPr id="479" name="Shape 479"/>
          <p:cNvSpPr txBox="1"/>
          <p:nvPr/>
        </p:nvSpPr>
        <p:spPr>
          <a:xfrm>
            <a:off x="2192700" y="4860400"/>
            <a:ext cx="4758600" cy="3000000"/>
          </a:xfrm>
          <a:prstGeom prst="rect">
            <a:avLst/>
          </a:prstGeom>
          <a:noFill/>
          <a:ln>
            <a:noFill/>
          </a:ln>
        </p:spPr>
        <p:txBody>
          <a:bodyPr lIns="91425" tIns="91425" rIns="91425" bIns="91425" anchor="ctr" anchorCtr="0">
            <a:noAutofit/>
          </a:bodyPr>
          <a:lstStyle/>
          <a:p>
            <a:pPr lvl="0" rtl="0">
              <a:spcBef>
                <a:spcPts val="0"/>
              </a:spcBef>
              <a:buNone/>
            </a:pPr>
            <a:r>
              <a:rPr lang="en-US" sz="1100">
                <a:solidFill>
                  <a:schemeClr val="dk1"/>
                </a:solidFill>
                <a:latin typeface="Calibri"/>
                <a:ea typeface="Calibri"/>
                <a:cs typeface="Calibri"/>
                <a:sym typeface="Calibri"/>
              </a:rPr>
              <a:t>Email Meredith from CWS at </a:t>
            </a:r>
            <a:r>
              <a:rPr lang="en-US" sz="1100" u="sng">
                <a:solidFill>
                  <a:schemeClr val="hlink"/>
                </a:solidFill>
                <a:latin typeface="Calibri"/>
                <a:ea typeface="Calibri"/>
                <a:cs typeface="Calibri"/>
                <a:sym typeface="Calibri"/>
                <a:hlinkClick r:id="rId4"/>
              </a:rPr>
              <a:t>mowen@cwsglobal.org</a:t>
            </a:r>
            <a:r>
              <a:rPr lang="en-US" sz="1100">
                <a:solidFill>
                  <a:schemeClr val="dk1"/>
                </a:solidFill>
                <a:latin typeface="Calibri"/>
                <a:ea typeface="Calibri"/>
                <a:cs typeface="Calibri"/>
                <a:sym typeface="Calibri"/>
              </a:rPr>
              <a:t> for more information.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628650" y="365125"/>
            <a:ext cx="7886700" cy="1325700"/>
          </a:xfrm>
          <a:prstGeom prst="rect">
            <a:avLst/>
          </a:prstGeom>
        </p:spPr>
        <p:txBody>
          <a:bodyPr lIns="91425" tIns="91425" rIns="91425" bIns="91425" anchor="ctr" anchorCtr="0">
            <a:noAutofit/>
          </a:bodyPr>
          <a:lstStyle/>
          <a:p>
            <a:pPr lvl="0" algn="ctr">
              <a:spcBef>
                <a:spcPts val="0"/>
              </a:spcBef>
              <a:buNone/>
            </a:pPr>
            <a:r>
              <a:rPr lang="en-US" sz="3500" b="1"/>
              <a:t>Lifting Up Stories</a:t>
            </a:r>
          </a:p>
        </p:txBody>
      </p:sp>
      <p:sp>
        <p:nvSpPr>
          <p:cNvPr id="485" name="Shape 485"/>
          <p:cNvSpPr txBox="1">
            <a:spLocks noGrp="1"/>
          </p:cNvSpPr>
          <p:nvPr>
            <p:ph type="body" idx="1"/>
          </p:nvPr>
        </p:nvSpPr>
        <p:spPr>
          <a:xfrm>
            <a:off x="628650" y="1690825"/>
            <a:ext cx="7886700" cy="43512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50000"/>
              <a:buFont typeface="Arial"/>
              <a:buNone/>
            </a:pPr>
            <a:r>
              <a:rPr lang="en-US" sz="2200"/>
              <a:t>We are seeking stories of those affected by the ban, including but not limited to: </a:t>
            </a:r>
          </a:p>
          <a:p>
            <a:pPr marL="596900" lvl="0" indent="-368300" rtl="0">
              <a:lnSpc>
                <a:spcPct val="115000"/>
              </a:lnSpc>
              <a:spcBef>
                <a:spcPts val="0"/>
              </a:spcBef>
              <a:buSzPct val="100000"/>
              <a:buFont typeface="Arial"/>
              <a:buChar char="●"/>
            </a:pPr>
            <a:r>
              <a:rPr lang="en-US" sz="2200"/>
              <a:t>Refugees who were expecting or hoping to come to the U.S.</a:t>
            </a:r>
          </a:p>
          <a:p>
            <a:pPr marL="596900" lvl="0" indent="-368300" rtl="0">
              <a:lnSpc>
                <a:spcPct val="115000"/>
              </a:lnSpc>
              <a:spcBef>
                <a:spcPts val="0"/>
              </a:spcBef>
              <a:buSzPct val="100000"/>
              <a:buFont typeface="Arial"/>
              <a:buChar char="●"/>
            </a:pPr>
            <a:r>
              <a:rPr lang="en-US" sz="2200"/>
              <a:t>U.S. residents or citizens who were expecting their family members to join them in the U.S.</a:t>
            </a:r>
          </a:p>
          <a:p>
            <a:pPr marL="596900" lvl="0" indent="-368300" rtl="0">
              <a:lnSpc>
                <a:spcPct val="115000"/>
              </a:lnSpc>
              <a:spcBef>
                <a:spcPts val="0"/>
              </a:spcBef>
              <a:buSzPct val="100000"/>
              <a:buFont typeface="Arial"/>
              <a:buChar char="●"/>
            </a:pPr>
            <a:r>
              <a:rPr lang="en-US" sz="2200"/>
              <a:t>Congregations and communities who were expecting to welcome refugees (i.e. furnishing apartments, collecting donations, etc.)</a:t>
            </a:r>
          </a:p>
          <a:p>
            <a:pPr marL="596900" lvl="0" indent="-368300" rtl="0">
              <a:lnSpc>
                <a:spcPct val="115000"/>
              </a:lnSpc>
              <a:spcBef>
                <a:spcPts val="0"/>
              </a:spcBef>
              <a:buSzPct val="100000"/>
              <a:buFont typeface="Arial"/>
              <a:buChar char="●"/>
            </a:pPr>
            <a:r>
              <a:rPr lang="en-US" sz="2200"/>
              <a:t>Businesses, schools, and other institutions that are affected by lower refugee admissions.</a:t>
            </a:r>
          </a:p>
          <a:p>
            <a:pPr marL="0" lvl="0" indent="0" rtl="0">
              <a:lnSpc>
                <a:spcPct val="115000"/>
              </a:lnSpc>
              <a:spcBef>
                <a:spcPts val="0"/>
              </a:spcBef>
              <a:buNone/>
            </a:pPr>
            <a:endParaRPr sz="2200"/>
          </a:p>
          <a:p>
            <a:pPr marL="0" lvl="0" indent="0" algn="ctr" rtl="0">
              <a:lnSpc>
                <a:spcPct val="115000"/>
              </a:lnSpc>
              <a:spcBef>
                <a:spcPts val="0"/>
              </a:spcBef>
              <a:buNone/>
            </a:pPr>
            <a:r>
              <a:rPr lang="en-US" sz="3000" b="1" u="sng">
                <a:solidFill>
                  <a:schemeClr val="hlink"/>
                </a:solidFill>
                <a:hlinkClick r:id="rId3"/>
              </a:rPr>
              <a:t>Share these stories here.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ctrTitle"/>
          </p:nvPr>
        </p:nvSpPr>
        <p:spPr>
          <a:xfrm>
            <a:off x="311700" y="464733"/>
            <a:ext cx="8520600" cy="446100"/>
          </a:xfrm>
          <a:prstGeom prst="rect">
            <a:avLst/>
          </a:prstGeom>
        </p:spPr>
        <p:txBody>
          <a:bodyPr lIns="91425" tIns="91425" rIns="91425" bIns="91425" anchor="b" anchorCtr="0">
            <a:noAutofit/>
          </a:bodyPr>
          <a:lstStyle/>
          <a:p>
            <a:pPr lvl="0" rtl="0">
              <a:spcBef>
                <a:spcPts val="0"/>
              </a:spcBef>
              <a:buNone/>
            </a:pPr>
            <a:r>
              <a:rPr lang="en-US" sz="2400" b="1">
                <a:solidFill>
                  <a:srgbClr val="04080C"/>
                </a:solidFill>
                <a:latin typeface="Calibri"/>
                <a:ea typeface="Calibri"/>
                <a:cs typeface="Calibri"/>
                <a:sym typeface="Calibri"/>
              </a:rPr>
              <a:t>IIC Contacts by organization</a:t>
            </a:r>
          </a:p>
          <a:p>
            <a:pPr lvl="0" rtl="0">
              <a:spcBef>
                <a:spcPts val="0"/>
              </a:spcBef>
              <a:buNone/>
            </a:pPr>
            <a:endParaRPr sz="1000" b="1">
              <a:solidFill>
                <a:srgbClr val="980000"/>
              </a:solidFill>
              <a:latin typeface="Calibri"/>
              <a:ea typeface="Calibri"/>
              <a:cs typeface="Calibri"/>
              <a:sym typeface="Calibri"/>
            </a:endParaRPr>
          </a:p>
        </p:txBody>
      </p:sp>
      <p:sp>
        <p:nvSpPr>
          <p:cNvPr id="491" name="Shape 491"/>
          <p:cNvSpPr txBox="1"/>
          <p:nvPr/>
        </p:nvSpPr>
        <p:spPr>
          <a:xfrm>
            <a:off x="63600" y="719975"/>
            <a:ext cx="4296900" cy="5544900"/>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122222"/>
              <a:buFont typeface="Arial"/>
              <a:buNone/>
            </a:pPr>
            <a:r>
              <a:rPr lang="en-US" sz="900" b="1">
                <a:solidFill>
                  <a:schemeClr val="dk1"/>
                </a:solidFill>
              </a:rPr>
              <a:t>African American Ministers in Action: </a:t>
            </a:r>
            <a:r>
              <a:rPr lang="en-US" sz="900">
                <a:solidFill>
                  <a:schemeClr val="dk1"/>
                </a:solidFill>
              </a:rPr>
              <a:t>Leslie Malachi, lmalachi@pfaw.org</a:t>
            </a:r>
          </a:p>
          <a:p>
            <a:pPr lvl="0" rtl="0">
              <a:lnSpc>
                <a:spcPct val="150000"/>
              </a:lnSpc>
              <a:spcBef>
                <a:spcPts val="0"/>
              </a:spcBef>
              <a:buClr>
                <a:schemeClr val="dk1"/>
              </a:buClr>
              <a:buSzPct val="122222"/>
              <a:buFont typeface="Arial"/>
              <a:buNone/>
            </a:pPr>
            <a:r>
              <a:rPr lang="en-US" sz="900" b="1">
                <a:solidFill>
                  <a:schemeClr val="dk1"/>
                </a:solidFill>
              </a:rPr>
              <a:t>American Baptist Home Mission Societies of the American Baptist Churches, USA: </a:t>
            </a:r>
            <a:r>
              <a:rPr lang="en-US" sz="900">
                <a:solidFill>
                  <a:schemeClr val="dk1"/>
                </a:solidFill>
              </a:rPr>
              <a:t>Brenda Halliburton, brenda.halliburton@abhms.org</a:t>
            </a:r>
          </a:p>
          <a:p>
            <a:pPr lvl="0" rtl="0">
              <a:lnSpc>
                <a:spcPct val="150000"/>
              </a:lnSpc>
              <a:spcBef>
                <a:spcPts val="0"/>
              </a:spcBef>
              <a:buClr>
                <a:schemeClr val="dk1"/>
              </a:buClr>
              <a:buSzPct val="122222"/>
              <a:buFont typeface="Arial"/>
              <a:buNone/>
            </a:pPr>
            <a:r>
              <a:rPr lang="en-US" sz="900" b="1">
                <a:solidFill>
                  <a:schemeClr val="dk1"/>
                </a:solidFill>
              </a:rPr>
              <a:t>American Friends Service Committee: </a:t>
            </a:r>
            <a:r>
              <a:rPr lang="en-US" sz="900">
                <a:solidFill>
                  <a:schemeClr val="dk1"/>
                </a:solidFill>
              </a:rPr>
              <a:t>Kathryn Johnson, kjohnson@afsc.org</a:t>
            </a:r>
          </a:p>
          <a:p>
            <a:pPr lvl="0" rtl="0">
              <a:lnSpc>
                <a:spcPct val="150000"/>
              </a:lnSpc>
              <a:spcBef>
                <a:spcPts val="0"/>
              </a:spcBef>
              <a:buClr>
                <a:schemeClr val="dk1"/>
              </a:buClr>
              <a:buSzPct val="122222"/>
              <a:buFont typeface="Arial"/>
              <a:buNone/>
            </a:pPr>
            <a:r>
              <a:rPr lang="en-US" sz="900" b="1">
                <a:solidFill>
                  <a:schemeClr val="dk1"/>
                </a:solidFill>
              </a:rPr>
              <a:t>American Jewish Committee: </a:t>
            </a:r>
            <a:r>
              <a:rPr lang="en-US" sz="900">
                <a:solidFill>
                  <a:schemeClr val="dk1"/>
                </a:solidFill>
              </a:rPr>
              <a:t>Richard Foltin, foltinr@ajc.org </a:t>
            </a:r>
            <a:r>
              <a:rPr lang="en-US" sz="900" b="1">
                <a:solidFill>
                  <a:schemeClr val="dk1"/>
                </a:solidFill>
              </a:rPr>
              <a:t>  </a:t>
            </a:r>
          </a:p>
          <a:p>
            <a:pPr lvl="0" rtl="0">
              <a:lnSpc>
                <a:spcPct val="150000"/>
              </a:lnSpc>
              <a:spcBef>
                <a:spcPts val="0"/>
              </a:spcBef>
              <a:buClr>
                <a:schemeClr val="dk1"/>
              </a:buClr>
              <a:buSzPct val="122222"/>
              <a:buFont typeface="Arial"/>
              <a:buNone/>
            </a:pPr>
            <a:r>
              <a:rPr lang="en-US" sz="900" b="1">
                <a:solidFill>
                  <a:schemeClr val="dk1"/>
                </a:solidFill>
              </a:rPr>
              <a:t>Bread for the World Institute: </a:t>
            </a:r>
            <a:r>
              <a:rPr lang="en-US" sz="900">
                <a:solidFill>
                  <a:schemeClr val="dk1"/>
                </a:solidFill>
              </a:rPr>
              <a:t>Marco Grimaldo, mgrimaldo@bread.org </a:t>
            </a:r>
          </a:p>
          <a:p>
            <a:pPr lvl="0" rtl="0">
              <a:lnSpc>
                <a:spcPct val="150000"/>
              </a:lnSpc>
              <a:spcBef>
                <a:spcPts val="0"/>
              </a:spcBef>
              <a:buClr>
                <a:schemeClr val="dk1"/>
              </a:buClr>
              <a:buSzPct val="122222"/>
              <a:buFont typeface="Arial"/>
              <a:buNone/>
            </a:pPr>
            <a:r>
              <a:rPr lang="en-US" sz="900" b="1">
                <a:solidFill>
                  <a:schemeClr val="dk1"/>
                </a:solidFill>
              </a:rPr>
              <a:t>Christian Church (Disciples of Christ): </a:t>
            </a:r>
            <a:r>
              <a:rPr lang="en-US" sz="900">
                <a:solidFill>
                  <a:schemeClr val="dk1"/>
                </a:solidFill>
              </a:rPr>
              <a:t>Sharon Stanley, sstanley@dhm.disciples.org</a:t>
            </a:r>
          </a:p>
          <a:p>
            <a:pPr lvl="0" rtl="0">
              <a:lnSpc>
                <a:spcPct val="150000"/>
              </a:lnSpc>
              <a:spcBef>
                <a:spcPts val="0"/>
              </a:spcBef>
              <a:buClr>
                <a:schemeClr val="dk1"/>
              </a:buClr>
              <a:buSzPct val="122222"/>
              <a:buFont typeface="Arial"/>
              <a:buNone/>
            </a:pPr>
            <a:r>
              <a:rPr lang="en-US" sz="900" b="1">
                <a:solidFill>
                  <a:schemeClr val="dk1"/>
                </a:solidFill>
              </a:rPr>
              <a:t>Christian Reformed Church: </a:t>
            </a:r>
            <a:r>
              <a:rPr lang="en-US" sz="900">
                <a:solidFill>
                  <a:schemeClr val="dk1"/>
                </a:solidFill>
              </a:rPr>
              <a:t>Kelsey Herbert, kherbert@crcna.org</a:t>
            </a:r>
          </a:p>
          <a:p>
            <a:pPr lvl="0" rtl="0">
              <a:lnSpc>
                <a:spcPct val="150000"/>
              </a:lnSpc>
              <a:spcBef>
                <a:spcPts val="0"/>
              </a:spcBef>
              <a:buClr>
                <a:schemeClr val="dk1"/>
              </a:buClr>
              <a:buSzPct val="122222"/>
              <a:buFont typeface="Arial"/>
              <a:buNone/>
            </a:pPr>
            <a:r>
              <a:rPr lang="en-US" sz="900" b="1">
                <a:solidFill>
                  <a:schemeClr val="dk1"/>
                </a:solidFill>
              </a:rPr>
              <a:t>Church of the Brethren: </a:t>
            </a:r>
            <a:r>
              <a:rPr lang="en-US" sz="900">
                <a:solidFill>
                  <a:schemeClr val="dk1"/>
                </a:solidFill>
              </a:rPr>
              <a:t>Nate Hosler, nhosler@brethren.org</a:t>
            </a:r>
          </a:p>
          <a:p>
            <a:pPr lvl="0" rtl="0">
              <a:lnSpc>
                <a:spcPct val="150000"/>
              </a:lnSpc>
              <a:spcBef>
                <a:spcPts val="0"/>
              </a:spcBef>
              <a:buClr>
                <a:schemeClr val="dk1"/>
              </a:buClr>
              <a:buSzPct val="122222"/>
              <a:buFont typeface="Arial"/>
              <a:buNone/>
            </a:pPr>
            <a:r>
              <a:rPr lang="en-US" sz="900" b="1">
                <a:solidFill>
                  <a:schemeClr val="dk1"/>
                </a:solidFill>
              </a:rPr>
              <a:t>Church World Service: </a:t>
            </a:r>
            <a:r>
              <a:rPr lang="en-US" sz="900">
                <a:solidFill>
                  <a:schemeClr val="dk1"/>
                </a:solidFill>
              </a:rPr>
              <a:t>Jen Smyers, jsmyers@cwsglobal.org</a:t>
            </a:r>
          </a:p>
          <a:p>
            <a:pPr lvl="0" rtl="0">
              <a:lnSpc>
                <a:spcPct val="150000"/>
              </a:lnSpc>
              <a:spcBef>
                <a:spcPts val="0"/>
              </a:spcBef>
              <a:buClr>
                <a:schemeClr val="dk1"/>
              </a:buClr>
              <a:buSzPct val="122222"/>
              <a:buFont typeface="Arial"/>
              <a:buNone/>
            </a:pPr>
            <a:r>
              <a:rPr lang="en-US" sz="900" b="1">
                <a:solidFill>
                  <a:schemeClr val="dk1"/>
                </a:solidFill>
              </a:rPr>
              <a:t>CLINIC: </a:t>
            </a:r>
            <a:r>
              <a:rPr lang="en-US" sz="900">
                <a:solidFill>
                  <a:schemeClr val="dk1"/>
                </a:solidFill>
              </a:rPr>
              <a:t>Michelle Sardone, msardone@cliniclegal.org</a:t>
            </a:r>
          </a:p>
          <a:p>
            <a:pPr lvl="0" rtl="0">
              <a:lnSpc>
                <a:spcPct val="150000"/>
              </a:lnSpc>
              <a:spcBef>
                <a:spcPts val="0"/>
              </a:spcBef>
              <a:buClr>
                <a:schemeClr val="dk1"/>
              </a:buClr>
              <a:buSzPct val="122222"/>
              <a:buFont typeface="Arial"/>
              <a:buNone/>
            </a:pPr>
            <a:r>
              <a:rPr lang="en-US" sz="900" b="1">
                <a:solidFill>
                  <a:schemeClr val="dk1"/>
                </a:solidFill>
              </a:rPr>
              <a:t>Columban Center for Advocacy and Outreach: </a:t>
            </a:r>
            <a:r>
              <a:rPr lang="en-US" sz="900">
                <a:solidFill>
                  <a:schemeClr val="dk1"/>
                </a:solidFill>
              </a:rPr>
              <a:t>Rebecca Eastwood, reastwood@columban.org</a:t>
            </a:r>
          </a:p>
          <a:p>
            <a:pPr lvl="0" rtl="0">
              <a:lnSpc>
                <a:spcPct val="150000"/>
              </a:lnSpc>
              <a:spcBef>
                <a:spcPts val="0"/>
              </a:spcBef>
              <a:buClr>
                <a:schemeClr val="dk1"/>
              </a:buClr>
              <a:buSzPct val="122222"/>
              <a:buFont typeface="Arial"/>
              <a:buNone/>
            </a:pPr>
            <a:r>
              <a:rPr lang="en-US" sz="900" b="1">
                <a:solidFill>
                  <a:schemeClr val="dk1"/>
                </a:solidFill>
              </a:rPr>
              <a:t>Conference of Major Superiors of Men: </a:t>
            </a:r>
            <a:r>
              <a:rPr lang="en-US" sz="900">
                <a:solidFill>
                  <a:schemeClr val="dk1"/>
                </a:solidFill>
              </a:rPr>
              <a:t>Eli McCarthy, emccarthy@cmsm.org</a:t>
            </a:r>
          </a:p>
          <a:p>
            <a:pPr lvl="0" rtl="0">
              <a:lnSpc>
                <a:spcPct val="150000"/>
              </a:lnSpc>
              <a:spcBef>
                <a:spcPts val="0"/>
              </a:spcBef>
              <a:buClr>
                <a:schemeClr val="dk1"/>
              </a:buClr>
              <a:buSzPct val="122222"/>
              <a:buFont typeface="Arial"/>
              <a:buNone/>
            </a:pPr>
            <a:r>
              <a:rPr lang="en-US" sz="900" b="1">
                <a:solidFill>
                  <a:schemeClr val="dk1"/>
                </a:solidFill>
              </a:rPr>
              <a:t>Daughters of Charity: </a:t>
            </a:r>
            <a:r>
              <a:rPr lang="en-US" sz="900">
                <a:solidFill>
                  <a:schemeClr val="dk1"/>
                </a:solidFill>
              </a:rPr>
              <a:t>Mary Ellen Lacy, Maryellen.lacy@doc.org</a:t>
            </a:r>
          </a:p>
          <a:p>
            <a:pPr lvl="0" rtl="0">
              <a:lnSpc>
                <a:spcPct val="150000"/>
              </a:lnSpc>
              <a:spcBef>
                <a:spcPts val="0"/>
              </a:spcBef>
              <a:buClr>
                <a:schemeClr val="dk1"/>
              </a:buClr>
              <a:buSzPct val="122222"/>
              <a:buFont typeface="Arial"/>
              <a:buNone/>
            </a:pPr>
            <a:r>
              <a:rPr lang="en-US" sz="900" b="1">
                <a:solidFill>
                  <a:schemeClr val="dk1"/>
                </a:solidFill>
              </a:rPr>
              <a:t>Episcopal Church:</a:t>
            </a:r>
            <a:r>
              <a:rPr lang="en-US" sz="900">
                <a:solidFill>
                  <a:schemeClr val="dk1"/>
                </a:solidFill>
              </a:rPr>
              <a:t> Lacy Broemel, lbroemel@episcopalchurch.org</a:t>
            </a:r>
          </a:p>
          <a:p>
            <a:pPr lvl="0" rtl="0">
              <a:lnSpc>
                <a:spcPct val="150000"/>
              </a:lnSpc>
              <a:spcBef>
                <a:spcPts val="0"/>
              </a:spcBef>
              <a:buClr>
                <a:schemeClr val="dk1"/>
              </a:buClr>
              <a:buSzPct val="122222"/>
              <a:buFont typeface="Arial"/>
              <a:buNone/>
            </a:pPr>
            <a:r>
              <a:rPr lang="en-US" sz="900" b="1">
                <a:solidFill>
                  <a:schemeClr val="dk1"/>
                </a:solidFill>
              </a:rPr>
              <a:t>Evangelical Lutheran Church in America</a:t>
            </a:r>
            <a:r>
              <a:rPr lang="en-US" sz="900">
                <a:solidFill>
                  <a:schemeClr val="dk1"/>
                </a:solidFill>
              </a:rPr>
              <a:t>: Alaide Vilchis Ibarra, Alaide.Ibarra@elca.org  </a:t>
            </a:r>
          </a:p>
          <a:p>
            <a:pPr lvl="0" rtl="0">
              <a:lnSpc>
                <a:spcPct val="150000"/>
              </a:lnSpc>
              <a:spcBef>
                <a:spcPts val="0"/>
              </a:spcBef>
              <a:buClr>
                <a:schemeClr val="dk1"/>
              </a:buClr>
              <a:buSzPct val="122222"/>
              <a:buFont typeface="Arial"/>
              <a:buNone/>
            </a:pPr>
            <a:r>
              <a:rPr lang="en-US" sz="900" b="1">
                <a:solidFill>
                  <a:schemeClr val="dk1"/>
                </a:solidFill>
              </a:rPr>
              <a:t>Franciscan Action Network: </a:t>
            </a:r>
            <a:r>
              <a:rPr lang="en-US" sz="900">
                <a:solidFill>
                  <a:schemeClr val="dk1"/>
                </a:solidFill>
              </a:rPr>
              <a:t>Marie Lucey, lucey@franciscanaction.org</a:t>
            </a:r>
          </a:p>
          <a:p>
            <a:pPr lvl="0" rtl="0">
              <a:lnSpc>
                <a:spcPct val="150000"/>
              </a:lnSpc>
              <a:spcBef>
                <a:spcPts val="0"/>
              </a:spcBef>
              <a:buClr>
                <a:schemeClr val="dk1"/>
              </a:buClr>
              <a:buSzPct val="122222"/>
              <a:buFont typeface="Arial"/>
              <a:buNone/>
            </a:pPr>
            <a:r>
              <a:rPr lang="en-US" sz="900" b="1">
                <a:solidFill>
                  <a:schemeClr val="dk1"/>
                </a:solidFill>
              </a:rPr>
              <a:t>Friends Committee on National Legislation: </a:t>
            </a:r>
            <a:r>
              <a:rPr lang="en-US" sz="900">
                <a:solidFill>
                  <a:schemeClr val="dk1"/>
                </a:solidFill>
              </a:rPr>
              <a:t>Hannah Evans, hannah@fcnl.org</a:t>
            </a:r>
          </a:p>
          <a:p>
            <a:pPr lvl="0" rtl="0">
              <a:lnSpc>
                <a:spcPct val="150000"/>
              </a:lnSpc>
              <a:spcBef>
                <a:spcPts val="0"/>
              </a:spcBef>
              <a:buClr>
                <a:schemeClr val="dk1"/>
              </a:buClr>
              <a:buSzPct val="122222"/>
              <a:buFont typeface="Arial"/>
              <a:buNone/>
            </a:pPr>
            <a:r>
              <a:rPr lang="en-US" sz="900" b="1">
                <a:solidFill>
                  <a:schemeClr val="dk1"/>
                </a:solidFill>
              </a:rPr>
              <a:t>HIAS: </a:t>
            </a:r>
            <a:r>
              <a:rPr lang="en-US" sz="900">
                <a:solidFill>
                  <a:schemeClr val="dk1"/>
                </a:solidFill>
              </a:rPr>
              <a:t>Liza Lieberman, liza.lieberman@hias.org</a:t>
            </a:r>
          </a:p>
          <a:p>
            <a:pPr lvl="0" rtl="0">
              <a:lnSpc>
                <a:spcPct val="150000"/>
              </a:lnSpc>
              <a:spcBef>
                <a:spcPts val="0"/>
              </a:spcBef>
              <a:buClr>
                <a:schemeClr val="dk1"/>
              </a:buClr>
              <a:buSzPct val="122222"/>
              <a:buFont typeface="Arial"/>
              <a:buNone/>
            </a:pPr>
            <a:r>
              <a:rPr lang="en-US" sz="900" b="1">
                <a:solidFill>
                  <a:schemeClr val="dk1"/>
                </a:solidFill>
              </a:rPr>
              <a:t>Ignatian Solidarity Network: </a:t>
            </a:r>
            <a:r>
              <a:rPr lang="en-US" sz="900">
                <a:solidFill>
                  <a:schemeClr val="dk1"/>
                </a:solidFill>
              </a:rPr>
              <a:t>Christopher Kerr, ckerr@ignatiansolidarity.net</a:t>
            </a:r>
          </a:p>
          <a:p>
            <a:pPr lvl="0" rtl="0">
              <a:lnSpc>
                <a:spcPct val="150000"/>
              </a:lnSpc>
              <a:spcBef>
                <a:spcPts val="0"/>
              </a:spcBef>
              <a:buClr>
                <a:schemeClr val="dk1"/>
              </a:buClr>
              <a:buSzPct val="122222"/>
              <a:buFont typeface="Arial"/>
              <a:buNone/>
            </a:pPr>
            <a:r>
              <a:rPr lang="en-US" sz="900" b="1">
                <a:solidFill>
                  <a:schemeClr val="dk1"/>
                </a:solidFill>
              </a:rPr>
              <a:t>Interfaith Worker Justice: </a:t>
            </a:r>
            <a:r>
              <a:rPr lang="en-US" sz="900">
                <a:solidFill>
                  <a:schemeClr val="dk1"/>
                </a:solidFill>
              </a:rPr>
              <a:t>Laura Barrett lbarrett@iwj.org</a:t>
            </a:r>
          </a:p>
          <a:p>
            <a:pPr lvl="0" rtl="0">
              <a:lnSpc>
                <a:spcPct val="150000"/>
              </a:lnSpc>
              <a:spcBef>
                <a:spcPts val="0"/>
              </a:spcBef>
              <a:buClr>
                <a:schemeClr val="dk1"/>
              </a:buClr>
              <a:buSzPct val="122222"/>
              <a:buFont typeface="Arial"/>
              <a:buNone/>
            </a:pPr>
            <a:r>
              <a:rPr lang="en-US" sz="900" b="1">
                <a:solidFill>
                  <a:schemeClr val="dk1"/>
                </a:solidFill>
              </a:rPr>
              <a:t>Irish Apostolate USA: </a:t>
            </a:r>
            <a:r>
              <a:rPr lang="en-US" sz="900">
                <a:solidFill>
                  <a:schemeClr val="dk1"/>
                </a:solidFill>
              </a:rPr>
              <a:t>Marie Prefontaine, coordinator@usairish.org</a:t>
            </a:r>
          </a:p>
          <a:p>
            <a:pPr lvl="0" rtl="0">
              <a:lnSpc>
                <a:spcPct val="150000"/>
              </a:lnSpc>
              <a:spcBef>
                <a:spcPts val="0"/>
              </a:spcBef>
              <a:buClr>
                <a:schemeClr val="dk1"/>
              </a:buClr>
              <a:buSzPct val="122222"/>
              <a:buFont typeface="Arial"/>
              <a:buNone/>
            </a:pPr>
            <a:r>
              <a:rPr lang="en-US" sz="900" b="1">
                <a:solidFill>
                  <a:schemeClr val="dk1"/>
                </a:solidFill>
              </a:rPr>
              <a:t>Jesuit Conference of Canada and the U.S.: </a:t>
            </a:r>
            <a:r>
              <a:rPr lang="en-US" sz="900">
                <a:solidFill>
                  <a:schemeClr val="dk1"/>
                </a:solidFill>
              </a:rPr>
              <a:t>Kristen Lionetti, klionetti@jesuits.org</a:t>
            </a:r>
          </a:p>
          <a:p>
            <a:pPr lvl="0" rtl="0">
              <a:lnSpc>
                <a:spcPct val="150000"/>
              </a:lnSpc>
              <a:spcBef>
                <a:spcPts val="0"/>
              </a:spcBef>
              <a:buClr>
                <a:schemeClr val="dk1"/>
              </a:buClr>
              <a:buSzPct val="122222"/>
              <a:buFont typeface="Arial"/>
              <a:buNone/>
            </a:pPr>
            <a:r>
              <a:rPr lang="en-US" sz="900" b="1">
                <a:solidFill>
                  <a:schemeClr val="dk1"/>
                </a:solidFill>
              </a:rPr>
              <a:t>Jesuit Refugee Service/USA: </a:t>
            </a:r>
            <a:r>
              <a:rPr lang="en-US" sz="900">
                <a:solidFill>
                  <a:schemeClr val="dk1"/>
                </a:solidFill>
              </a:rPr>
              <a:t>Guilia McPherson, gmchperson@jesuits.org</a:t>
            </a:r>
          </a:p>
          <a:p>
            <a:pPr lvl="0" rtl="0">
              <a:lnSpc>
                <a:spcPct val="150000"/>
              </a:lnSpc>
              <a:spcBef>
                <a:spcPts val="0"/>
              </a:spcBef>
              <a:buClr>
                <a:schemeClr val="dk1"/>
              </a:buClr>
              <a:buFont typeface="Arial"/>
              <a:buNone/>
            </a:pPr>
            <a:endParaRPr sz="900">
              <a:solidFill>
                <a:schemeClr val="dk1"/>
              </a:solidFill>
            </a:endParaRPr>
          </a:p>
          <a:p>
            <a:pPr lvl="0" rtl="0">
              <a:lnSpc>
                <a:spcPct val="150000"/>
              </a:lnSpc>
              <a:spcBef>
                <a:spcPts val="0"/>
              </a:spcBef>
              <a:buClr>
                <a:schemeClr val="dk1"/>
              </a:buClr>
              <a:buFont typeface="Arial"/>
              <a:buNone/>
            </a:pPr>
            <a:endParaRPr sz="900" b="1">
              <a:solidFill>
                <a:schemeClr val="dk1"/>
              </a:solidFill>
            </a:endParaRPr>
          </a:p>
          <a:p>
            <a:pPr lvl="0" rtl="0">
              <a:lnSpc>
                <a:spcPct val="150000"/>
              </a:lnSpc>
              <a:spcBef>
                <a:spcPts val="0"/>
              </a:spcBef>
              <a:buClr>
                <a:schemeClr val="dk1"/>
              </a:buClr>
              <a:buFont typeface="Arial"/>
              <a:buNone/>
            </a:pPr>
            <a:endParaRPr sz="900">
              <a:solidFill>
                <a:schemeClr val="dk1"/>
              </a:solidFill>
            </a:endParaRPr>
          </a:p>
          <a:p>
            <a:pPr lvl="0" rtl="0">
              <a:lnSpc>
                <a:spcPct val="150000"/>
              </a:lnSpc>
              <a:spcBef>
                <a:spcPts val="0"/>
              </a:spcBef>
              <a:buNone/>
            </a:pPr>
            <a:endParaRPr sz="900">
              <a:solidFill>
                <a:schemeClr val="dk1"/>
              </a:solidFill>
            </a:endParaRPr>
          </a:p>
          <a:p>
            <a:pPr lvl="0" rtl="0">
              <a:lnSpc>
                <a:spcPct val="150000"/>
              </a:lnSpc>
              <a:spcBef>
                <a:spcPts val="0"/>
              </a:spcBef>
              <a:buNone/>
            </a:pPr>
            <a:endParaRPr sz="900">
              <a:solidFill>
                <a:schemeClr val="dk1"/>
              </a:solidFill>
            </a:endParaRPr>
          </a:p>
          <a:p>
            <a:pPr lvl="0" rtl="0">
              <a:lnSpc>
                <a:spcPct val="150000"/>
              </a:lnSpc>
              <a:spcBef>
                <a:spcPts val="0"/>
              </a:spcBef>
              <a:buNone/>
            </a:pPr>
            <a:endParaRPr sz="900">
              <a:solidFill>
                <a:schemeClr val="dk1"/>
              </a:solidFill>
            </a:endParaRPr>
          </a:p>
          <a:p>
            <a:pPr lvl="0" rtl="0">
              <a:lnSpc>
                <a:spcPct val="150000"/>
              </a:lnSpc>
              <a:spcBef>
                <a:spcPts val="0"/>
              </a:spcBef>
              <a:buNone/>
            </a:pPr>
            <a:endParaRPr sz="900">
              <a:solidFill>
                <a:schemeClr val="dk1"/>
              </a:solidFill>
            </a:endParaRPr>
          </a:p>
          <a:p>
            <a:pPr lvl="0" rtl="0">
              <a:lnSpc>
                <a:spcPct val="150000"/>
              </a:lnSpc>
              <a:spcBef>
                <a:spcPts val="0"/>
              </a:spcBef>
              <a:buClr>
                <a:schemeClr val="dk1"/>
              </a:buClr>
              <a:buFont typeface="Arial"/>
              <a:buNone/>
            </a:pPr>
            <a:endParaRPr sz="900">
              <a:solidFill>
                <a:schemeClr val="dk1"/>
              </a:solidFill>
            </a:endParaRPr>
          </a:p>
          <a:p>
            <a:pPr lvl="0" rtl="0">
              <a:lnSpc>
                <a:spcPct val="150000"/>
              </a:lnSpc>
              <a:spcBef>
                <a:spcPts val="0"/>
              </a:spcBef>
              <a:buNone/>
            </a:pPr>
            <a:endParaRPr sz="900"/>
          </a:p>
        </p:txBody>
      </p:sp>
      <p:sp>
        <p:nvSpPr>
          <p:cNvPr id="492" name="Shape 492"/>
          <p:cNvSpPr txBox="1"/>
          <p:nvPr/>
        </p:nvSpPr>
        <p:spPr>
          <a:xfrm>
            <a:off x="4224575" y="719975"/>
            <a:ext cx="5088000" cy="6032100"/>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122222"/>
              <a:buFont typeface="Arial"/>
              <a:buNone/>
            </a:pPr>
            <a:r>
              <a:rPr lang="en-US" sz="900" b="1">
                <a:solidFill>
                  <a:schemeClr val="dk1"/>
                </a:solidFill>
              </a:rPr>
              <a:t>Jewish Council for Public Affairs: </a:t>
            </a:r>
            <a:r>
              <a:rPr lang="en-US" sz="900">
                <a:solidFill>
                  <a:schemeClr val="dk1"/>
                </a:solidFill>
              </a:rPr>
              <a:t>Krissy Roth, kroth@thejcpa.org</a:t>
            </a:r>
          </a:p>
          <a:p>
            <a:pPr lvl="0" rtl="0">
              <a:lnSpc>
                <a:spcPct val="150000"/>
              </a:lnSpc>
              <a:spcBef>
                <a:spcPts val="0"/>
              </a:spcBef>
              <a:buClr>
                <a:schemeClr val="dk1"/>
              </a:buClr>
              <a:buSzPct val="122222"/>
              <a:buFont typeface="Arial"/>
              <a:buNone/>
            </a:pPr>
            <a:r>
              <a:rPr lang="en-US" sz="900" b="1">
                <a:solidFill>
                  <a:schemeClr val="dk1"/>
                </a:solidFill>
              </a:rPr>
              <a:t>Leadership Conference of Women Religious</a:t>
            </a:r>
            <a:r>
              <a:rPr lang="en-US" sz="900">
                <a:solidFill>
                  <a:schemeClr val="dk1"/>
                </a:solidFill>
              </a:rPr>
              <a:t>: Ann Scholz, SSND ascholz@lcwr.org</a:t>
            </a:r>
          </a:p>
          <a:p>
            <a:pPr lvl="0" rtl="0">
              <a:lnSpc>
                <a:spcPct val="150000"/>
              </a:lnSpc>
              <a:spcBef>
                <a:spcPts val="0"/>
              </a:spcBef>
              <a:buNone/>
            </a:pPr>
            <a:r>
              <a:rPr lang="en-US" sz="900" b="1">
                <a:solidFill>
                  <a:schemeClr val="dk1"/>
                </a:solidFill>
              </a:rPr>
              <a:t>Lutheran Immigration and Refugee Service: </a:t>
            </a:r>
            <a:r>
              <a:rPr lang="en-US" sz="900">
                <a:solidFill>
                  <a:schemeClr val="dk1"/>
                </a:solidFill>
              </a:rPr>
              <a:t>McKayla Eskilson, meskilson@lirs.org</a:t>
            </a:r>
          </a:p>
          <a:p>
            <a:pPr lvl="0" rtl="0">
              <a:lnSpc>
                <a:spcPct val="150000"/>
              </a:lnSpc>
              <a:spcBef>
                <a:spcPts val="0"/>
              </a:spcBef>
              <a:buNone/>
            </a:pPr>
            <a:r>
              <a:rPr lang="en-US" sz="900" b="1">
                <a:solidFill>
                  <a:schemeClr val="dk1"/>
                </a:solidFill>
              </a:rPr>
              <a:t>Maryknoll Office for Global Concerns: </a:t>
            </a:r>
            <a:r>
              <a:rPr lang="en-US" sz="900">
                <a:solidFill>
                  <a:schemeClr val="dk1"/>
                </a:solidFill>
              </a:rPr>
              <a:t>Judy Coode, jcoode@maryknoll.org  </a:t>
            </a:r>
          </a:p>
          <a:p>
            <a:pPr lvl="0" rtl="0">
              <a:lnSpc>
                <a:spcPct val="150000"/>
              </a:lnSpc>
              <a:spcBef>
                <a:spcPts val="0"/>
              </a:spcBef>
              <a:buNone/>
            </a:pPr>
            <a:r>
              <a:rPr lang="en-US" sz="900" b="1">
                <a:solidFill>
                  <a:schemeClr val="dk1"/>
                </a:solidFill>
              </a:rPr>
              <a:t>Mennonite Central Committee U.S.: </a:t>
            </a:r>
            <a:r>
              <a:rPr lang="en-US" sz="900">
                <a:solidFill>
                  <a:schemeClr val="dk1"/>
                </a:solidFill>
              </a:rPr>
              <a:t>Tammy Alexander, TammyAlexander@mcc.org</a:t>
            </a:r>
          </a:p>
          <a:p>
            <a:pPr lvl="0" rtl="0">
              <a:lnSpc>
                <a:spcPct val="150000"/>
              </a:lnSpc>
              <a:spcBef>
                <a:spcPts val="0"/>
              </a:spcBef>
              <a:buNone/>
            </a:pPr>
            <a:r>
              <a:rPr lang="en-US" sz="900" b="1">
                <a:solidFill>
                  <a:schemeClr val="dk1"/>
                </a:solidFill>
              </a:rPr>
              <a:t>Muslim Public Affairs Council: </a:t>
            </a:r>
            <a:r>
              <a:rPr lang="en-US" sz="900">
                <a:solidFill>
                  <a:schemeClr val="dk1"/>
                </a:solidFill>
              </a:rPr>
              <a:t>Hoda Elshishtawy, hoda@mpac.org</a:t>
            </a:r>
          </a:p>
          <a:p>
            <a:pPr lvl="0" rtl="0">
              <a:lnSpc>
                <a:spcPct val="150000"/>
              </a:lnSpc>
              <a:spcBef>
                <a:spcPts val="0"/>
              </a:spcBef>
              <a:buNone/>
            </a:pPr>
            <a:r>
              <a:rPr lang="en-US" sz="900" b="1">
                <a:solidFill>
                  <a:schemeClr val="dk1"/>
                </a:solidFill>
              </a:rPr>
              <a:t>Sisters of the Good Shepherd: </a:t>
            </a:r>
            <a:r>
              <a:rPr lang="en-US" sz="900">
                <a:solidFill>
                  <a:schemeClr val="dk1"/>
                </a:solidFill>
              </a:rPr>
              <a:t>Larry Couch, lclobbyist@gsadvocacy.org</a:t>
            </a:r>
          </a:p>
          <a:p>
            <a:pPr lvl="0" rtl="0">
              <a:lnSpc>
                <a:spcPct val="150000"/>
              </a:lnSpc>
              <a:spcBef>
                <a:spcPts val="0"/>
              </a:spcBef>
              <a:buNone/>
            </a:pPr>
            <a:r>
              <a:rPr lang="en-US" sz="900" b="1">
                <a:solidFill>
                  <a:schemeClr val="dk1"/>
                </a:solidFill>
              </a:rPr>
              <a:t>National Council of Churches: </a:t>
            </a:r>
            <a:r>
              <a:rPr lang="en-US" sz="900">
                <a:solidFill>
                  <a:schemeClr val="dk1"/>
                </a:solidFill>
              </a:rPr>
              <a:t>Russell Meyer, rmeyer@floridachurches.org</a:t>
            </a:r>
          </a:p>
          <a:p>
            <a:pPr lvl="0" rtl="0">
              <a:lnSpc>
                <a:spcPct val="150000"/>
              </a:lnSpc>
              <a:spcBef>
                <a:spcPts val="0"/>
              </a:spcBef>
              <a:buNone/>
            </a:pPr>
            <a:r>
              <a:rPr lang="en-US" sz="900" b="1">
                <a:solidFill>
                  <a:schemeClr val="dk1"/>
                </a:solidFill>
              </a:rPr>
              <a:t>National Council of Jewish Women: </a:t>
            </a:r>
            <a:r>
              <a:rPr lang="en-US" sz="900">
                <a:solidFill>
                  <a:schemeClr val="dk1"/>
                </a:solidFill>
              </a:rPr>
              <a:t>Faith Fried, Faith@ncjwdc.org</a:t>
            </a:r>
          </a:p>
          <a:p>
            <a:pPr lvl="0" rtl="0">
              <a:lnSpc>
                <a:spcPct val="150000"/>
              </a:lnSpc>
              <a:spcBef>
                <a:spcPts val="0"/>
              </a:spcBef>
              <a:buNone/>
            </a:pPr>
            <a:r>
              <a:rPr lang="en-US" sz="900" b="1">
                <a:solidFill>
                  <a:schemeClr val="dk1"/>
                </a:solidFill>
              </a:rPr>
              <a:t>National Justice for Our Neighbors: </a:t>
            </a:r>
            <a:r>
              <a:rPr lang="en-US" sz="900">
                <a:solidFill>
                  <a:schemeClr val="dk1"/>
                </a:solidFill>
              </a:rPr>
              <a:t>Rob Rutland-Brown</a:t>
            </a:r>
            <a:r>
              <a:rPr lang="en-US" sz="900" b="1">
                <a:solidFill>
                  <a:schemeClr val="dk1"/>
                </a:solidFill>
              </a:rPr>
              <a:t>, </a:t>
            </a:r>
            <a:r>
              <a:rPr lang="en-US" sz="900">
                <a:solidFill>
                  <a:schemeClr val="dk1"/>
                </a:solidFill>
              </a:rPr>
              <a:t>rob@njfon.org  </a:t>
            </a:r>
            <a:r>
              <a:rPr lang="en-US" sz="900" b="1">
                <a:solidFill>
                  <a:schemeClr val="dk1"/>
                </a:solidFill>
              </a:rPr>
              <a:t> </a:t>
            </a:r>
          </a:p>
          <a:p>
            <a:pPr lvl="0" rtl="0">
              <a:lnSpc>
                <a:spcPct val="150000"/>
              </a:lnSpc>
              <a:spcBef>
                <a:spcPts val="0"/>
              </a:spcBef>
              <a:buNone/>
            </a:pPr>
            <a:r>
              <a:rPr lang="en-US" sz="900" b="1">
                <a:solidFill>
                  <a:schemeClr val="dk1"/>
                </a:solidFill>
              </a:rPr>
              <a:t>NETWORK Lobby: </a:t>
            </a:r>
            <a:r>
              <a:rPr lang="en-US" sz="900">
                <a:solidFill>
                  <a:schemeClr val="dk1"/>
                </a:solidFill>
              </a:rPr>
              <a:t>Laura Peralta-Schulte, LPeralta@networklobby.org</a:t>
            </a:r>
          </a:p>
          <a:p>
            <a:pPr lvl="0" rtl="0">
              <a:lnSpc>
                <a:spcPct val="150000"/>
              </a:lnSpc>
              <a:spcBef>
                <a:spcPts val="0"/>
              </a:spcBef>
              <a:buNone/>
            </a:pPr>
            <a:r>
              <a:rPr lang="en-US" sz="900" b="1">
                <a:solidFill>
                  <a:schemeClr val="dk1"/>
                </a:solidFill>
              </a:rPr>
              <a:t>Pax Christi: </a:t>
            </a:r>
            <a:r>
              <a:rPr lang="en-US" sz="900">
                <a:solidFill>
                  <a:schemeClr val="dk1"/>
                </a:solidFill>
              </a:rPr>
              <a:t>Anne-Louise Nadeau, anadeau@paxchristiusa.org</a:t>
            </a:r>
          </a:p>
          <a:p>
            <a:pPr lvl="0" rtl="0">
              <a:lnSpc>
                <a:spcPct val="150000"/>
              </a:lnSpc>
              <a:spcBef>
                <a:spcPts val="0"/>
              </a:spcBef>
              <a:buNone/>
            </a:pPr>
            <a:r>
              <a:rPr lang="en-US" sz="900" b="1">
                <a:solidFill>
                  <a:schemeClr val="dk1"/>
                </a:solidFill>
              </a:rPr>
              <a:t>PICO: </a:t>
            </a:r>
            <a:r>
              <a:rPr lang="en-US" sz="900">
                <a:solidFill>
                  <a:schemeClr val="dk1"/>
                </a:solidFill>
              </a:rPr>
              <a:t>Rich Morales rmorales@piconetwork.org</a:t>
            </a:r>
          </a:p>
          <a:p>
            <a:pPr lvl="0" rtl="0">
              <a:lnSpc>
                <a:spcPct val="150000"/>
              </a:lnSpc>
              <a:spcBef>
                <a:spcPts val="0"/>
              </a:spcBef>
              <a:buNone/>
            </a:pPr>
            <a:r>
              <a:rPr lang="en-US" sz="900" b="1">
                <a:solidFill>
                  <a:schemeClr val="dk1"/>
                </a:solidFill>
              </a:rPr>
              <a:t>Presbyterian Church, USA: </a:t>
            </a:r>
            <a:r>
              <a:rPr lang="en-US" sz="900">
                <a:solidFill>
                  <a:schemeClr val="dk1"/>
                </a:solidFill>
              </a:rPr>
              <a:t>Teresa Waggener, Teresa.Waggener@pcusa.org</a:t>
            </a:r>
          </a:p>
          <a:p>
            <a:pPr lvl="0" rtl="0">
              <a:lnSpc>
                <a:spcPct val="150000"/>
              </a:lnSpc>
              <a:spcBef>
                <a:spcPts val="0"/>
              </a:spcBef>
              <a:buNone/>
            </a:pPr>
            <a:r>
              <a:rPr lang="en-US" sz="900" b="1">
                <a:solidFill>
                  <a:schemeClr val="dk1"/>
                </a:solidFill>
              </a:rPr>
              <a:t>Scalibrinian International Migration Network/Center for Migration Studies: </a:t>
            </a:r>
            <a:r>
              <a:rPr lang="en-US" sz="900">
                <a:solidFill>
                  <a:schemeClr val="dk1"/>
                </a:solidFill>
              </a:rPr>
              <a:t>Kevin Appleby; kappleby@cmsny.org</a:t>
            </a:r>
          </a:p>
          <a:p>
            <a:pPr lvl="0" rtl="0">
              <a:lnSpc>
                <a:spcPct val="150000"/>
              </a:lnSpc>
              <a:spcBef>
                <a:spcPts val="0"/>
              </a:spcBef>
              <a:buNone/>
            </a:pPr>
            <a:r>
              <a:rPr lang="en-US" sz="900" b="1">
                <a:solidFill>
                  <a:schemeClr val="dk1"/>
                </a:solidFill>
              </a:rPr>
              <a:t>Sisters of Mercy of the Americas: </a:t>
            </a:r>
            <a:r>
              <a:rPr lang="en-US" sz="900">
                <a:solidFill>
                  <a:schemeClr val="dk1"/>
                </a:solidFill>
              </a:rPr>
              <a:t>Jean Stokan, jstokan@sistersofmercy.org</a:t>
            </a:r>
          </a:p>
          <a:p>
            <a:pPr lvl="0" rtl="0">
              <a:lnSpc>
                <a:spcPct val="150000"/>
              </a:lnSpc>
              <a:spcBef>
                <a:spcPts val="0"/>
              </a:spcBef>
              <a:buNone/>
            </a:pPr>
            <a:r>
              <a:rPr lang="en-US" sz="900" b="1">
                <a:solidFill>
                  <a:schemeClr val="dk1"/>
                </a:solidFill>
              </a:rPr>
              <a:t>Sojourners: </a:t>
            </a:r>
            <a:r>
              <a:rPr lang="en-US" sz="900">
                <a:solidFill>
                  <a:schemeClr val="dk1"/>
                </a:solidFill>
              </a:rPr>
              <a:t>Michael Mershon mmershon@sojo.net</a:t>
            </a:r>
          </a:p>
          <a:p>
            <a:pPr lvl="0" rtl="0">
              <a:lnSpc>
                <a:spcPct val="150000"/>
              </a:lnSpc>
              <a:spcBef>
                <a:spcPts val="0"/>
              </a:spcBef>
              <a:buNone/>
            </a:pPr>
            <a:r>
              <a:rPr lang="en-US" sz="900" b="1">
                <a:solidFill>
                  <a:schemeClr val="dk1"/>
                </a:solidFill>
              </a:rPr>
              <a:t>T’ruah: The Rabbinic Call for Human Rights: </a:t>
            </a:r>
            <a:r>
              <a:rPr lang="en-US" sz="900">
                <a:solidFill>
                  <a:schemeClr val="dk1"/>
                </a:solidFill>
              </a:rPr>
              <a:t>Rabbi Rachel Kahn-Troster,</a:t>
            </a:r>
            <a:r>
              <a:rPr lang="en-US" sz="900" b="1">
                <a:solidFill>
                  <a:schemeClr val="dk1"/>
                </a:solidFill>
              </a:rPr>
              <a:t> </a:t>
            </a:r>
            <a:r>
              <a:rPr lang="en-US" sz="900">
                <a:solidFill>
                  <a:schemeClr val="dk1"/>
                </a:solidFill>
              </a:rPr>
              <a:t>rkahntroster@truah.org</a:t>
            </a:r>
          </a:p>
          <a:p>
            <a:pPr lvl="0" rtl="0">
              <a:lnSpc>
                <a:spcPct val="150000"/>
              </a:lnSpc>
              <a:spcBef>
                <a:spcPts val="0"/>
              </a:spcBef>
              <a:buNone/>
            </a:pPr>
            <a:r>
              <a:rPr lang="en-US" sz="900" b="1">
                <a:solidFill>
                  <a:schemeClr val="dk1"/>
                </a:solidFill>
              </a:rPr>
              <a:t>Union for Reform Judaism:</a:t>
            </a:r>
            <a:r>
              <a:rPr lang="en-US" sz="900">
                <a:solidFill>
                  <a:schemeClr val="dk1"/>
                </a:solidFill>
              </a:rPr>
              <a:t> Shelby Friedman, sefriedman@rac.org</a:t>
            </a:r>
          </a:p>
          <a:p>
            <a:pPr lvl="0" rtl="0">
              <a:lnSpc>
                <a:spcPct val="150000"/>
              </a:lnSpc>
              <a:spcBef>
                <a:spcPts val="0"/>
              </a:spcBef>
              <a:buNone/>
            </a:pPr>
            <a:r>
              <a:rPr lang="en-US" sz="900" b="1">
                <a:solidFill>
                  <a:schemeClr val="dk1"/>
                </a:solidFill>
              </a:rPr>
              <a:t>Unitarian Universalist Association: </a:t>
            </a:r>
            <a:r>
              <a:rPr lang="en-US" sz="900">
                <a:solidFill>
                  <a:schemeClr val="dk1"/>
                </a:solidFill>
              </a:rPr>
              <a:t>Susan Leslie, SLeslie@uua.org</a:t>
            </a:r>
          </a:p>
          <a:p>
            <a:pPr lvl="0" rtl="0">
              <a:lnSpc>
                <a:spcPct val="150000"/>
              </a:lnSpc>
              <a:spcBef>
                <a:spcPts val="0"/>
              </a:spcBef>
              <a:buNone/>
            </a:pPr>
            <a:r>
              <a:rPr lang="en-US" sz="900" b="1">
                <a:solidFill>
                  <a:schemeClr val="dk1"/>
                </a:solidFill>
              </a:rPr>
              <a:t>Unitarian Universalist Service Committee: </a:t>
            </a:r>
            <a:r>
              <a:rPr lang="en-US" sz="900">
                <a:solidFill>
                  <a:schemeClr val="dk1"/>
                </a:solidFill>
              </a:rPr>
              <a:t>Hannah Hafter, hhafter@uusc.org</a:t>
            </a:r>
          </a:p>
          <a:p>
            <a:pPr lvl="0" rtl="0">
              <a:lnSpc>
                <a:spcPct val="150000"/>
              </a:lnSpc>
              <a:spcBef>
                <a:spcPts val="0"/>
              </a:spcBef>
              <a:buNone/>
            </a:pPr>
            <a:r>
              <a:rPr lang="en-US" sz="900" b="1">
                <a:solidFill>
                  <a:schemeClr val="dk1"/>
                </a:solidFill>
              </a:rPr>
              <a:t>United Church of Christ: </a:t>
            </a:r>
            <a:r>
              <a:rPr lang="en-US" sz="900">
                <a:solidFill>
                  <a:schemeClr val="dk1"/>
                </a:solidFill>
              </a:rPr>
              <a:t>Jason Carson Wilson, wilsonj@ucc.org</a:t>
            </a:r>
          </a:p>
          <a:p>
            <a:pPr lvl="0" rtl="0">
              <a:lnSpc>
                <a:spcPct val="150000"/>
              </a:lnSpc>
              <a:spcBef>
                <a:spcPts val="0"/>
              </a:spcBef>
              <a:buNone/>
            </a:pPr>
            <a:r>
              <a:rPr lang="en-US" sz="900" b="1">
                <a:solidFill>
                  <a:schemeClr val="dk1"/>
                </a:solidFill>
              </a:rPr>
              <a:t>United Methodist Church: </a:t>
            </a:r>
            <a:r>
              <a:rPr lang="en-US" sz="900">
                <a:solidFill>
                  <a:schemeClr val="dk1"/>
                </a:solidFill>
              </a:rPr>
              <a:t>Jeania Ree Moore, jmoore@umc-gbcs.org</a:t>
            </a:r>
          </a:p>
          <a:p>
            <a:pPr lvl="0" rtl="0">
              <a:lnSpc>
                <a:spcPct val="150000"/>
              </a:lnSpc>
              <a:spcBef>
                <a:spcPts val="0"/>
              </a:spcBef>
              <a:buNone/>
            </a:pPr>
            <a:r>
              <a:rPr lang="en-US" sz="900" b="1">
                <a:solidFill>
                  <a:schemeClr val="dk1"/>
                </a:solidFill>
              </a:rPr>
              <a:t>UNITED SIKHS</a:t>
            </a:r>
            <a:r>
              <a:rPr lang="en-US" sz="900">
                <a:solidFill>
                  <a:schemeClr val="dk1"/>
                </a:solidFill>
              </a:rPr>
              <a:t>: Anisha Singh, anisha.singh@unitedsikhs.org</a:t>
            </a:r>
          </a:p>
          <a:p>
            <a:pPr lvl="0" rtl="0">
              <a:lnSpc>
                <a:spcPct val="150000"/>
              </a:lnSpc>
              <a:spcBef>
                <a:spcPts val="0"/>
              </a:spcBef>
              <a:buNone/>
            </a:pPr>
            <a:r>
              <a:rPr lang="en-US" sz="900" b="1">
                <a:solidFill>
                  <a:schemeClr val="dk1"/>
                </a:solidFill>
              </a:rPr>
              <a:t>U.S. Conference of Catholic Bishops: </a:t>
            </a:r>
            <a:r>
              <a:rPr lang="en-US" sz="900">
                <a:solidFill>
                  <a:schemeClr val="dk1"/>
                </a:solidFill>
              </a:rPr>
              <a:t>Todd Scribner, tscribner@usccb.org</a:t>
            </a:r>
          </a:p>
          <a:p>
            <a:pPr lvl="0" rtl="0">
              <a:lnSpc>
                <a:spcPct val="150000"/>
              </a:lnSpc>
              <a:spcBef>
                <a:spcPts val="0"/>
              </a:spcBef>
              <a:buNone/>
            </a:pPr>
            <a:r>
              <a:rPr lang="en-US" sz="900" b="1">
                <a:solidFill>
                  <a:schemeClr val="dk1"/>
                </a:solidFill>
              </a:rPr>
              <a:t>World Relief: </a:t>
            </a:r>
            <a:r>
              <a:rPr lang="en-US" sz="900">
                <a:solidFill>
                  <a:schemeClr val="dk1"/>
                </a:solidFill>
              </a:rPr>
              <a:t>Jenny Hwang, jhwang@worldrelief.org</a:t>
            </a:r>
          </a:p>
          <a:p>
            <a:pPr lvl="0" rtl="0">
              <a:lnSpc>
                <a:spcPct val="150000"/>
              </a:lnSpc>
              <a:spcBef>
                <a:spcPts val="0"/>
              </a:spcBef>
              <a:buNone/>
            </a:pPr>
            <a:endParaRPr sz="9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10249" y="314225"/>
            <a:ext cx="93645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Target ALL Undocumented Immigrants &amp; Perpetuate False Narratives about Immigrants</a:t>
            </a:r>
          </a:p>
        </p:txBody>
      </p:sp>
      <p:sp>
        <p:nvSpPr>
          <p:cNvPr id="231" name="Shape 231"/>
          <p:cNvSpPr txBox="1">
            <a:spLocks noGrp="1"/>
          </p:cNvSpPr>
          <p:nvPr>
            <p:ph type="body" idx="1"/>
          </p:nvPr>
        </p:nvSpPr>
        <p:spPr>
          <a:xfrm>
            <a:off x="679550" y="2003725"/>
            <a:ext cx="7886700" cy="43512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Immigration and Customs Enforcement (ICE) terminates all prosecutorial discretion guidelines</a:t>
            </a:r>
          </a:p>
          <a:p>
            <a:pPr marL="914400" marR="0" lvl="0" indent="-292100" algn="l" rtl="0">
              <a:lnSpc>
                <a:spcPct val="80000"/>
              </a:lnSpc>
              <a:spcBef>
                <a:spcPts val="0"/>
              </a:spcBef>
              <a:spcAft>
                <a:spcPts val="0"/>
              </a:spcAft>
              <a:buClr>
                <a:srgbClr val="0000FF"/>
              </a:buClr>
              <a:buSzPct val="55555"/>
              <a:buFont typeface="Calibri"/>
            </a:pPr>
            <a:r>
              <a:rPr lang="en-US" sz="1800" b="0" i="0" u="sng" strike="noStrike" cap="none">
                <a:solidFill>
                  <a:srgbClr val="0000FF"/>
                </a:solidFill>
                <a:latin typeface="Calibri"/>
                <a:ea typeface="Calibri"/>
                <a:cs typeface="Calibri"/>
                <a:sym typeface="Calibri"/>
                <a:hlinkClick r:id="rId3"/>
              </a:rPr>
              <a:t>DACA recipient in Washington State</a:t>
            </a:r>
          </a:p>
          <a:p>
            <a:pPr marL="914400" marR="0" lvl="0" indent="-292100" algn="l" rtl="0">
              <a:lnSpc>
                <a:spcPct val="80000"/>
              </a:lnSpc>
              <a:spcBef>
                <a:spcPts val="0"/>
              </a:spcBef>
              <a:spcAft>
                <a:spcPts val="0"/>
              </a:spcAft>
              <a:buClr>
                <a:srgbClr val="0000FF"/>
              </a:buClr>
              <a:buSzPct val="55555"/>
            </a:pPr>
            <a:r>
              <a:rPr lang="en-US" sz="1800" u="sng">
                <a:solidFill>
                  <a:srgbClr val="0000FF"/>
                </a:solidFill>
                <a:hlinkClick r:id="rId4"/>
              </a:rPr>
              <a:t>M</a:t>
            </a:r>
            <a:r>
              <a:rPr lang="en-US" sz="1800" b="0" i="0" u="sng" strike="noStrike" cap="none">
                <a:solidFill>
                  <a:srgbClr val="0000FF"/>
                </a:solidFill>
                <a:latin typeface="Calibri"/>
                <a:ea typeface="Calibri"/>
                <a:cs typeface="Calibri"/>
                <a:sym typeface="Calibri"/>
                <a:hlinkClick r:id="rId4"/>
              </a:rPr>
              <a:t>other in Arizona</a:t>
            </a:r>
          </a:p>
          <a:p>
            <a:pPr marL="914400" marR="0" lvl="0" indent="-292100" algn="l" rtl="0">
              <a:lnSpc>
                <a:spcPct val="80000"/>
              </a:lnSpc>
              <a:spcBef>
                <a:spcPts val="0"/>
              </a:spcBef>
              <a:spcAft>
                <a:spcPts val="0"/>
              </a:spcAft>
              <a:buClr>
                <a:srgbClr val="0000FF"/>
              </a:buClr>
              <a:buSzPct val="55555"/>
            </a:pPr>
            <a:r>
              <a:rPr lang="en-US" sz="1800" b="0" i="0" u="sng" strike="noStrike" cap="none">
                <a:solidFill>
                  <a:srgbClr val="0000FF"/>
                </a:solidFill>
                <a:latin typeface="Calibri"/>
                <a:ea typeface="Calibri"/>
                <a:cs typeface="Calibri"/>
                <a:sym typeface="Calibri"/>
                <a:hlinkClick r:id="rId5"/>
              </a:rPr>
              <a:t>Methodist lay leader in Kansas</a:t>
            </a:r>
            <a:r>
              <a:rPr lang="en-US" sz="1800" b="0" i="0" u="none" strike="noStrike" cap="none">
                <a:solidFill>
                  <a:srgbClr val="0000FF"/>
                </a:solidFill>
                <a:latin typeface="Calibri"/>
                <a:ea typeface="Calibri"/>
                <a:cs typeface="Calibri"/>
                <a:sym typeface="Calibri"/>
              </a:rPr>
              <a:t> </a:t>
            </a:r>
          </a:p>
          <a:p>
            <a:pPr marL="914400" marR="0" lvl="0" indent="-292100" algn="l" rtl="0">
              <a:lnSpc>
                <a:spcPct val="80000"/>
              </a:lnSpc>
              <a:spcBef>
                <a:spcPts val="0"/>
              </a:spcBef>
              <a:spcAft>
                <a:spcPts val="0"/>
              </a:spcAft>
              <a:buClr>
                <a:srgbClr val="0000FF"/>
              </a:buClr>
              <a:buSzPct val="55555"/>
            </a:pPr>
            <a:r>
              <a:rPr lang="en-US" sz="1800" u="sng">
                <a:solidFill>
                  <a:srgbClr val="0000FF"/>
                </a:solidFill>
                <a:hlinkClick r:id="rId6"/>
              </a:rPr>
              <a:t>Domestic violence survivor in Texas</a:t>
            </a:r>
          </a:p>
          <a:p>
            <a:pPr marL="914400" marR="0" lvl="0" indent="-292100" algn="l" rtl="0">
              <a:lnSpc>
                <a:spcPct val="80000"/>
              </a:lnSpc>
              <a:spcBef>
                <a:spcPts val="0"/>
              </a:spcBef>
              <a:spcAft>
                <a:spcPts val="0"/>
              </a:spcAft>
              <a:buClr>
                <a:srgbClr val="0000FF"/>
              </a:buClr>
              <a:buSzPct val="55555"/>
            </a:pPr>
            <a:r>
              <a:rPr lang="en-US" sz="1800" u="sng">
                <a:solidFill>
                  <a:srgbClr val="0000FF"/>
                </a:solidFill>
                <a:hlinkClick r:id="rId7"/>
              </a:rPr>
              <a:t>Men leaving a hypothermia shelter at Rising Hope Mission Church in Virginia</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DHS established a new Victims of Immigration Crime Engagement (VOICE) Office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532533" y="0"/>
            <a:ext cx="83334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Further Militarizes Border Communities</a:t>
            </a:r>
          </a:p>
        </p:txBody>
      </p:sp>
      <p:sp>
        <p:nvSpPr>
          <p:cNvPr id="237" name="Shape 237"/>
          <p:cNvSpPr txBox="1">
            <a:spLocks noGrp="1"/>
          </p:cNvSpPr>
          <p:nvPr>
            <p:ph type="body" idx="1"/>
          </p:nvPr>
        </p:nvSpPr>
        <p:spPr>
          <a:xfrm>
            <a:off x="131400" y="1438800"/>
            <a:ext cx="9012600" cy="5419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Calibri"/>
              <a:buChar char="•"/>
            </a:pPr>
            <a:r>
              <a:rPr lang="en-US"/>
              <a:t>M</a:t>
            </a:r>
            <a:r>
              <a:rPr lang="en-US" sz="2800" b="0" i="0" u="none" strike="noStrike" cap="none">
                <a:solidFill>
                  <a:schemeClr val="dk1"/>
                </a:solidFill>
              </a:rPr>
              <a:t>andat</a:t>
            </a:r>
            <a:r>
              <a:rPr lang="en-US"/>
              <a:t>es</a:t>
            </a:r>
            <a:r>
              <a:rPr lang="en-US" sz="2800" b="0" i="0" u="none" strike="noStrike" cap="none">
                <a:solidFill>
                  <a:schemeClr val="dk1"/>
                </a:solidFill>
              </a:rPr>
              <a:t> the hiring of 5,000 additional C</a:t>
            </a:r>
            <a:r>
              <a:rPr lang="en-US"/>
              <a:t>ustoms and Border Patrol</a:t>
            </a:r>
            <a:r>
              <a:rPr lang="en-US" sz="2800" b="0" i="0" u="none" strike="noStrike" cap="none">
                <a:solidFill>
                  <a:schemeClr val="dk1"/>
                </a:solidFill>
              </a:rPr>
              <a:t> agents and 10,000 additional ICE agents</a:t>
            </a:r>
          </a:p>
          <a:p>
            <a:pPr marL="228600" marR="0" lvl="0" indent="-228600" algn="l" rtl="0">
              <a:lnSpc>
                <a:spcPct val="90000"/>
              </a:lnSpc>
              <a:spcBef>
                <a:spcPts val="1000"/>
              </a:spcBef>
              <a:spcAft>
                <a:spcPts val="0"/>
              </a:spcAft>
              <a:buClr>
                <a:schemeClr val="dk1"/>
              </a:buClr>
              <a:buSzPct val="100000"/>
              <a:buFont typeface="Calibri"/>
              <a:buChar char="•"/>
            </a:pPr>
            <a:r>
              <a:rPr lang="en-US" sz="2800" b="0" i="0" u="none" strike="noStrike" cap="none">
                <a:solidFill>
                  <a:schemeClr val="dk1"/>
                </a:solidFill>
              </a:rPr>
              <a:t>Directs CBP to develop a plan and begin construction of border wall,</a:t>
            </a:r>
            <a:r>
              <a:rPr lang="en-US"/>
              <a:t> </a:t>
            </a:r>
            <a:r>
              <a:rPr lang="en-US" sz="2800" b="0" i="0" u="none" strike="noStrike" cap="none">
                <a:solidFill>
                  <a:schemeClr val="dk1"/>
                </a:solidFill>
              </a:rPr>
              <a:t>requir</a:t>
            </a:r>
            <a:r>
              <a:rPr lang="en-US"/>
              <a:t>ing</a:t>
            </a:r>
            <a:r>
              <a:rPr lang="en-US" sz="2800" b="0" i="0" u="none" strike="noStrike" cap="none">
                <a:solidFill>
                  <a:schemeClr val="dk1"/>
                </a:solidFill>
              </a:rPr>
              <a:t> “complete operational control of the border” </a:t>
            </a:r>
          </a:p>
          <a:p>
            <a:pPr marR="0" lvl="2" algn="l" rtl="0">
              <a:lnSpc>
                <a:spcPct val="90000"/>
              </a:lnSpc>
              <a:spcBef>
                <a:spcPts val="1000"/>
              </a:spcBef>
              <a:spcAft>
                <a:spcPts val="0"/>
              </a:spcAft>
              <a:buSzPct val="107142"/>
            </a:pPr>
            <a:r>
              <a:rPr lang="en-US" sz="2800"/>
              <a:t>100%</a:t>
            </a:r>
            <a:r>
              <a:rPr lang="en-US" sz="2800" b="0" i="0" u="none" strike="noStrike" cap="none">
                <a:solidFill>
                  <a:schemeClr val="dk1"/>
                </a:solidFill>
              </a:rPr>
              <a:t> control is an un</a:t>
            </a:r>
            <a:r>
              <a:rPr lang="en-US" sz="2800"/>
              <a:t>attainable goal</a:t>
            </a:r>
            <a:r>
              <a:rPr lang="en-US"/>
              <a:t> </a:t>
            </a:r>
          </a:p>
          <a:p>
            <a:pPr marR="0" lvl="2" algn="l" rtl="0">
              <a:lnSpc>
                <a:spcPct val="90000"/>
              </a:lnSpc>
              <a:spcBef>
                <a:spcPts val="1000"/>
              </a:spcBef>
              <a:spcAft>
                <a:spcPts val="0"/>
              </a:spcAft>
              <a:buSzPct val="107142"/>
            </a:pPr>
            <a:r>
              <a:rPr lang="en-US" sz="2800" b="0" i="0" u="none" strike="noStrike" cap="none">
                <a:solidFill>
                  <a:schemeClr val="dk1"/>
                </a:solidFill>
              </a:rPr>
              <a:t>DHS has estimated that it will cost $21 billion to build an additional 1,250 miles of fencing and other physical barriers by 2020, not including maintenance costs.</a:t>
            </a: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28650" y="0"/>
            <a:ext cx="78867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Turns Away Asylum Seekers and Punishes Parents who Help Children Seek Safety</a:t>
            </a:r>
          </a:p>
        </p:txBody>
      </p:sp>
      <p:sp>
        <p:nvSpPr>
          <p:cNvPr id="243" name="Shape 243"/>
          <p:cNvSpPr txBox="1">
            <a:spLocks noGrp="1"/>
          </p:cNvSpPr>
          <p:nvPr>
            <p:ph type="body" idx="1"/>
          </p:nvPr>
        </p:nvSpPr>
        <p:spPr>
          <a:xfrm>
            <a:off x="458050" y="1261950"/>
            <a:ext cx="8372100" cy="5532300"/>
          </a:xfrm>
          <a:prstGeom prst="rect">
            <a:avLst/>
          </a:prstGeom>
          <a:noFill/>
          <a:ln>
            <a:noFill/>
          </a:ln>
        </p:spPr>
        <p:txBody>
          <a:bodyPr lIns="91425" tIns="45700" rIns="91425" bIns="45700" anchor="t" anchorCtr="0">
            <a:noAutofit/>
          </a:bodyPr>
          <a:lstStyle/>
          <a:p>
            <a:pPr marL="228600" marR="0" lvl="0" indent="-243840" algn="l" rtl="0">
              <a:lnSpc>
                <a:spcPct val="100000"/>
              </a:lnSpc>
              <a:spcBef>
                <a:spcPts val="0"/>
              </a:spcBef>
              <a:spcAft>
                <a:spcPts val="0"/>
              </a:spcAft>
              <a:buClr>
                <a:schemeClr val="dk1"/>
              </a:buClr>
              <a:buSzPct val="100000"/>
              <a:buFont typeface="Calibri"/>
              <a:buChar char="•"/>
            </a:pPr>
            <a:r>
              <a:rPr lang="en-US" sz="2200"/>
              <a:t>E</a:t>
            </a:r>
            <a:r>
              <a:rPr lang="en-US" sz="2200" b="0" i="0" u="none" strike="noStrike" cap="none">
                <a:solidFill>
                  <a:schemeClr val="dk1"/>
                </a:solidFill>
              </a:rPr>
              <a:t>xpansion of mandatory detention </a:t>
            </a:r>
          </a:p>
          <a:p>
            <a:pPr marR="0" lvl="1" algn="l" rtl="0">
              <a:lnSpc>
                <a:spcPct val="100000"/>
              </a:lnSpc>
              <a:spcBef>
                <a:spcPts val="0"/>
              </a:spcBef>
              <a:spcAft>
                <a:spcPts val="0"/>
              </a:spcAft>
              <a:buClr>
                <a:schemeClr val="dk1"/>
              </a:buClr>
              <a:buSzPct val="100000"/>
              <a:buFont typeface="Calibri"/>
            </a:pPr>
            <a:r>
              <a:rPr lang="en-US" sz="2200"/>
              <a:t>W</a:t>
            </a:r>
            <a:r>
              <a:rPr lang="en-US" sz="2200" b="0" i="0" u="none" strike="noStrike" cap="none">
                <a:solidFill>
                  <a:schemeClr val="dk1"/>
                </a:solidFill>
              </a:rPr>
              <a:t>ill erode the rights and wellbeing of thousands of people</a:t>
            </a:r>
          </a:p>
          <a:p>
            <a:pPr marR="0" lvl="1" algn="l" rtl="0">
              <a:lnSpc>
                <a:spcPct val="100000"/>
              </a:lnSpc>
              <a:spcBef>
                <a:spcPts val="0"/>
              </a:spcBef>
              <a:spcAft>
                <a:spcPts val="1000"/>
              </a:spcAft>
              <a:buClr>
                <a:schemeClr val="dk1"/>
              </a:buClr>
              <a:buSzPct val="100000"/>
              <a:buFont typeface="Calibri"/>
            </a:pPr>
            <a:r>
              <a:rPr lang="en-US" sz="2200" b="0" i="0" u="none" strike="noStrike" cap="none">
                <a:solidFill>
                  <a:schemeClr val="dk1"/>
                </a:solidFill>
              </a:rPr>
              <a:t>ICE’s current capacity of 34,000 detention beds costs taxpayers more than $2 billion each year.</a:t>
            </a:r>
          </a:p>
          <a:p>
            <a:pPr marR="0" lvl="0" algn="l" rtl="0">
              <a:lnSpc>
                <a:spcPct val="100000"/>
              </a:lnSpc>
              <a:spcBef>
                <a:spcPts val="0"/>
              </a:spcBef>
              <a:spcAft>
                <a:spcPts val="1000"/>
              </a:spcAft>
              <a:buClr>
                <a:schemeClr val="dk1"/>
              </a:buClr>
              <a:buSzPct val="100000"/>
              <a:buFont typeface="Calibri"/>
              <a:buChar char="•"/>
            </a:pPr>
            <a:r>
              <a:rPr lang="en-US" sz="2200"/>
              <a:t>S</a:t>
            </a:r>
            <a:r>
              <a:rPr lang="en-US" sz="2200" b="0" i="0" u="none" strike="noStrike" cap="none">
                <a:solidFill>
                  <a:schemeClr val="dk1"/>
                </a:solidFill>
              </a:rPr>
              <a:t>ignificantly expands expedited removal</a:t>
            </a:r>
          </a:p>
          <a:p>
            <a:pPr marR="0" lvl="1" algn="l" rtl="0">
              <a:lnSpc>
                <a:spcPct val="100000"/>
              </a:lnSpc>
              <a:spcBef>
                <a:spcPts val="0"/>
              </a:spcBef>
              <a:spcAft>
                <a:spcPts val="0"/>
              </a:spcAft>
              <a:buSzPct val="100000"/>
              <a:buFont typeface="Calibri"/>
            </a:pPr>
            <a:r>
              <a:rPr lang="en-US" sz="2200"/>
              <a:t>F</a:t>
            </a:r>
            <a:r>
              <a:rPr lang="en-US" sz="2200" b="0" i="0" u="none" strike="noStrike" cap="none">
                <a:solidFill>
                  <a:schemeClr val="dk1"/>
                </a:solidFill>
              </a:rPr>
              <a:t>ast tracking deportations for individuals, including asylum seekers with no due process</a:t>
            </a:r>
          </a:p>
          <a:p>
            <a:pPr marR="0" lvl="1" algn="l" rtl="0">
              <a:lnSpc>
                <a:spcPct val="100000"/>
              </a:lnSpc>
              <a:spcBef>
                <a:spcPts val="0"/>
              </a:spcBef>
              <a:spcAft>
                <a:spcPts val="0"/>
              </a:spcAft>
              <a:buSzPct val="100000"/>
              <a:buFont typeface="Calibri"/>
            </a:pPr>
            <a:r>
              <a:rPr lang="en-US" sz="2200" b="0" i="0" u="none" strike="noStrike" cap="none">
                <a:solidFill>
                  <a:schemeClr val="dk1"/>
                </a:solidFill>
              </a:rPr>
              <a:t>The memo suggests that expedited removal may be used for anyone who has been in the U.S. for less than two years.</a:t>
            </a:r>
          </a:p>
          <a:p>
            <a:pPr marL="228600" marR="0" lvl="0" indent="-243840" algn="l" rtl="0">
              <a:lnSpc>
                <a:spcPct val="100000"/>
              </a:lnSpc>
              <a:spcBef>
                <a:spcPts val="1000"/>
              </a:spcBef>
              <a:spcAft>
                <a:spcPts val="0"/>
              </a:spcAft>
              <a:buClr>
                <a:schemeClr val="dk1"/>
              </a:buClr>
              <a:buSzPct val="100000"/>
              <a:buFont typeface="Calibri"/>
              <a:buChar char="•"/>
            </a:pPr>
            <a:r>
              <a:rPr lang="en-US" sz="2200" b="0" i="0" u="none" strike="noStrike" cap="none">
                <a:solidFill>
                  <a:schemeClr val="dk1"/>
                </a:solidFill>
              </a:rPr>
              <a:t>Authorizes DHS to return individuals picked up by border patrol to Mexico to await their asylum hearing</a:t>
            </a:r>
          </a:p>
          <a:p>
            <a:pPr marR="0" lvl="1" algn="l" rtl="0">
              <a:lnSpc>
                <a:spcPct val="100000"/>
              </a:lnSpc>
              <a:spcBef>
                <a:spcPts val="0"/>
              </a:spcBef>
              <a:spcAft>
                <a:spcPts val="0"/>
              </a:spcAft>
              <a:buSzPct val="100000"/>
              <a:buFont typeface="Calibri"/>
            </a:pPr>
            <a:r>
              <a:rPr lang="en-US" sz="2200" b="0" i="0" u="none" strike="noStrike" cap="none">
                <a:solidFill>
                  <a:schemeClr val="dk1"/>
                </a:solidFill>
              </a:rPr>
              <a:t>Women, children, and other vulnerable individuals will be at risk of violence in Mexico </a:t>
            </a:r>
          </a:p>
          <a:p>
            <a:pPr marR="0" lvl="1" algn="l" rtl="0">
              <a:lnSpc>
                <a:spcPct val="100000"/>
              </a:lnSpc>
              <a:spcBef>
                <a:spcPts val="0"/>
              </a:spcBef>
              <a:spcAft>
                <a:spcPts val="0"/>
              </a:spcAft>
              <a:buSzPct val="100000"/>
              <a:buFont typeface="Calibri"/>
            </a:pPr>
            <a:r>
              <a:rPr lang="en-US" sz="2200"/>
              <a:t>I</a:t>
            </a:r>
            <a:r>
              <a:rPr lang="en-US" sz="2200" b="0" i="0" u="none" strike="noStrike" cap="none">
                <a:solidFill>
                  <a:schemeClr val="dk1"/>
                </a:solidFill>
              </a:rPr>
              <a:t>ncreased likelihood of deportation without due process by the Mexican authorities.</a:t>
            </a:r>
          </a:p>
          <a:p>
            <a:pPr marL="0" marR="0" lvl="0" indent="0" algn="l" rtl="0">
              <a:lnSpc>
                <a:spcPct val="70000"/>
              </a:lnSpc>
              <a:spcBef>
                <a:spcPts val="1000"/>
              </a:spcBef>
              <a:spcAft>
                <a:spcPts val="0"/>
              </a:spcAft>
              <a:buNone/>
            </a:pPr>
            <a:endParaRPr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28650" y="-105650"/>
            <a:ext cx="7886700" cy="1325700"/>
          </a:xfrm>
          <a:prstGeom prst="rect">
            <a:avLst/>
          </a:prstGeom>
        </p:spPr>
        <p:txBody>
          <a:bodyPr lIns="91425" tIns="91425" rIns="91425" bIns="91425" anchor="ctr" anchorCtr="0">
            <a:noAutofit/>
          </a:bodyPr>
          <a:lstStyle/>
          <a:p>
            <a:pPr lvl="0">
              <a:spcBef>
                <a:spcPts val="0"/>
              </a:spcBef>
              <a:buNone/>
            </a:pPr>
            <a:r>
              <a:rPr lang="en-US" sz="3500" b="1"/>
              <a:t>Asylum seekers continued..</a:t>
            </a:r>
          </a:p>
        </p:txBody>
      </p:sp>
      <p:sp>
        <p:nvSpPr>
          <p:cNvPr id="249" name="Shape 249"/>
          <p:cNvSpPr txBox="1">
            <a:spLocks noGrp="1"/>
          </p:cNvSpPr>
          <p:nvPr>
            <p:ph type="body" idx="1"/>
          </p:nvPr>
        </p:nvSpPr>
        <p:spPr>
          <a:xfrm>
            <a:off x="89075" y="909525"/>
            <a:ext cx="8791800" cy="4351200"/>
          </a:xfrm>
          <a:prstGeom prst="rect">
            <a:avLst/>
          </a:prstGeom>
        </p:spPr>
        <p:txBody>
          <a:bodyPr lIns="91425" tIns="91425" rIns="91425" bIns="91425" anchor="t" anchorCtr="0">
            <a:noAutofit/>
          </a:bodyPr>
          <a:lstStyle/>
          <a:p>
            <a:pPr lvl="0" indent="-15239" rtl="0">
              <a:lnSpc>
                <a:spcPct val="70000"/>
              </a:lnSpc>
              <a:spcBef>
                <a:spcPts val="0"/>
              </a:spcBef>
              <a:buSzPct val="100000"/>
              <a:buFont typeface="Calibri"/>
            </a:pPr>
            <a:r>
              <a:rPr lang="en-US" sz="2200"/>
              <a:t>The memo calls for restricting the interpretation of “unaccompanied alien child,”</a:t>
            </a:r>
          </a:p>
          <a:p>
            <a:pPr lvl="1" rtl="0">
              <a:lnSpc>
                <a:spcPct val="70000"/>
              </a:lnSpc>
              <a:spcBef>
                <a:spcPts val="1000"/>
              </a:spcBef>
              <a:buSzPct val="100000"/>
              <a:buFont typeface="Calibri"/>
            </a:pPr>
            <a:r>
              <a:rPr lang="en-US" sz="2200"/>
              <a:t>Many children will be left without protections such as placement in a care facility suitable to their needs, and access to social services</a:t>
            </a:r>
          </a:p>
          <a:p>
            <a:pPr lvl="1" rtl="0">
              <a:lnSpc>
                <a:spcPct val="70000"/>
              </a:lnSpc>
              <a:spcBef>
                <a:spcPts val="1000"/>
              </a:spcBef>
              <a:buSzPct val="100000"/>
              <a:buFont typeface="Calibri"/>
            </a:pPr>
            <a:r>
              <a:rPr lang="en-US" sz="2200"/>
              <a:t>Children who do not meet the definition will not have the opportunity to appear before an immigration judge before being ordered removed</a:t>
            </a:r>
          </a:p>
          <a:p>
            <a:pPr lvl="0" indent="-15239" rtl="0">
              <a:lnSpc>
                <a:spcPct val="70000"/>
              </a:lnSpc>
              <a:spcBef>
                <a:spcPts val="0"/>
              </a:spcBef>
              <a:buSzPct val="100000"/>
              <a:buFont typeface="Calibri"/>
            </a:pPr>
            <a:r>
              <a:rPr lang="en-US" sz="2200"/>
              <a:t>The memo directs DHS to deport and criminally charge anyone who “directly or indirectly” facilitates the smuggling or trafficking of children into the U.S., </a:t>
            </a:r>
          </a:p>
          <a:p>
            <a:pPr lvl="1" rtl="0">
              <a:lnSpc>
                <a:spcPct val="70000"/>
              </a:lnSpc>
              <a:spcBef>
                <a:spcPts val="1000"/>
              </a:spcBef>
              <a:buSzPct val="100000"/>
              <a:buFont typeface="Calibri"/>
            </a:pPr>
            <a:r>
              <a:rPr lang="en-US" sz="2200"/>
              <a:t>This includes sending money to help children make the journey</a:t>
            </a:r>
          </a:p>
          <a:p>
            <a:pPr lvl="1" rtl="0">
              <a:lnSpc>
                <a:spcPct val="70000"/>
              </a:lnSpc>
              <a:spcBef>
                <a:spcPts val="1000"/>
              </a:spcBef>
              <a:buSzPct val="100000"/>
              <a:buFont typeface="Calibri"/>
            </a:pPr>
            <a:r>
              <a:rPr lang="en-US" sz="2200"/>
              <a:t> The memo states that undocumented family members hire smugglers, and by doing so “conspire to violate our immigration laws.”</a:t>
            </a:r>
          </a:p>
          <a:p>
            <a:pPr lv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83500" y="237900"/>
            <a:ext cx="78867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3500" b="1" i="0" u="none" strike="noStrike" cap="none">
                <a:solidFill>
                  <a:schemeClr val="dk1"/>
                </a:solidFill>
              </a:rPr>
              <a:t>Forces Local Police to Serve as Immigration Agents</a:t>
            </a:r>
          </a:p>
        </p:txBody>
      </p:sp>
      <p:sp>
        <p:nvSpPr>
          <p:cNvPr id="255" name="Shape 255"/>
          <p:cNvSpPr txBox="1">
            <a:spLocks noGrp="1"/>
          </p:cNvSpPr>
          <p:nvPr>
            <p:ph type="body" idx="1"/>
          </p:nvPr>
        </p:nvSpPr>
        <p:spPr>
          <a:xfrm>
            <a:off x="0" y="1436350"/>
            <a:ext cx="9144000" cy="4921500"/>
          </a:xfrm>
          <a:prstGeom prst="rect">
            <a:avLst/>
          </a:prstGeom>
          <a:noFill/>
          <a:ln>
            <a:noFill/>
          </a:ln>
        </p:spPr>
        <p:txBody>
          <a:bodyPr lIns="91425" tIns="45700" rIns="91425" bIns="45700" anchor="t" anchorCtr="0">
            <a:noAutofit/>
          </a:bodyPr>
          <a:lstStyle/>
          <a:p>
            <a:pPr marL="228600" marR="0" lvl="0" indent="-203834" algn="l" rtl="0">
              <a:lnSpc>
                <a:spcPct val="70000"/>
              </a:lnSpc>
              <a:spcBef>
                <a:spcPts val="0"/>
              </a:spcBef>
              <a:spcAft>
                <a:spcPts val="0"/>
              </a:spcAft>
              <a:buClr>
                <a:schemeClr val="dk1"/>
              </a:buClr>
              <a:buSzPct val="100000"/>
              <a:buFont typeface="Arial"/>
              <a:buChar char="•"/>
            </a:pPr>
            <a:r>
              <a:rPr lang="en-US" sz="2200"/>
              <a:t>M</a:t>
            </a:r>
            <a:r>
              <a:rPr lang="en-US" sz="2200" b="0" i="0" u="none" strike="noStrike" cap="none">
                <a:solidFill>
                  <a:schemeClr val="dk1"/>
                </a:solidFill>
                <a:latin typeface="Calibri"/>
                <a:ea typeface="Calibri"/>
                <a:cs typeface="Calibri"/>
                <a:sym typeface="Calibri"/>
              </a:rPr>
              <a:t>emo expands the 287(g) agreements authorizing local police to arrest undocumented people</a:t>
            </a:r>
          </a:p>
          <a:p>
            <a:pPr lvl="0" rtl="0">
              <a:lnSpc>
                <a:spcPct val="70000"/>
              </a:lnSpc>
              <a:spcBef>
                <a:spcPts val="0"/>
              </a:spcBef>
              <a:buClr>
                <a:schemeClr val="dk1"/>
              </a:buClr>
              <a:buSzPct val="100000"/>
              <a:buFont typeface="Arial"/>
              <a:buChar char="•"/>
            </a:pPr>
            <a:r>
              <a:rPr lang="en-US" sz="2200"/>
              <a:t>ICE will begin regularly reporting on local law enforcement agencies who release immigrants from custody</a:t>
            </a:r>
          </a:p>
          <a:p>
            <a:pPr marL="228600" marR="0" lvl="0" indent="-203834" algn="l" rtl="0">
              <a:lnSpc>
                <a:spcPct val="7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This memo reinstates the Secure Communities (S-Comm) Program, wherein local police are asked to hold immigrants who are suspected to be undocumented</a:t>
            </a:r>
          </a:p>
          <a:p>
            <a:pPr marR="0" lvl="1" algn="l" rtl="0">
              <a:lnSpc>
                <a:spcPct val="70000"/>
              </a:lnSpc>
              <a:spcBef>
                <a:spcPts val="0"/>
              </a:spcBef>
              <a:spcAft>
                <a:spcPts val="0"/>
              </a:spcAft>
              <a:buClr>
                <a:schemeClr val="dk1"/>
              </a:buClr>
              <a:buSzPct val="100000"/>
              <a:buFont typeface="Arial"/>
            </a:pPr>
            <a:r>
              <a:rPr lang="en-US" sz="2200" b="0" i="0" u="none" strike="noStrike" cap="none">
                <a:solidFill>
                  <a:schemeClr val="dk1"/>
                </a:solidFill>
                <a:latin typeface="Calibri"/>
                <a:ea typeface="Calibri"/>
                <a:cs typeface="Calibri"/>
                <a:sym typeface="Calibri"/>
              </a:rPr>
              <a:t>In 2014, S-Comm was terminated after it became mired in controversy and litigation due to constitutional concerns regarding ICE detainers and racial profiling</a:t>
            </a:r>
          </a:p>
          <a:p>
            <a:pPr marR="0" lvl="1" algn="l" rtl="0">
              <a:lnSpc>
                <a:spcPct val="70000"/>
              </a:lnSpc>
              <a:spcBef>
                <a:spcPts val="0"/>
              </a:spcBef>
              <a:spcAft>
                <a:spcPts val="0"/>
              </a:spcAft>
              <a:buClr>
                <a:schemeClr val="dk1"/>
              </a:buClr>
              <a:buSzPct val="100000"/>
              <a:buFont typeface="Arial"/>
            </a:pPr>
            <a:r>
              <a:rPr lang="en-US" sz="2200" b="0" i="0" u="none" strike="noStrike" cap="none">
                <a:solidFill>
                  <a:schemeClr val="dk1"/>
                </a:solidFill>
                <a:latin typeface="Calibri"/>
                <a:ea typeface="Calibri"/>
                <a:cs typeface="Calibri"/>
                <a:sym typeface="Calibri"/>
              </a:rPr>
              <a:t>More than 350 localities have limited their relationship with immigration enforcement, including detainer requests, to better protect their communities and ensure their law enforcement officials comply with the Constitution.</a:t>
            </a:r>
          </a:p>
          <a:p>
            <a:pPr marL="0" marR="0" lvl="0" indent="0" algn="l" rtl="0">
              <a:lnSpc>
                <a:spcPct val="70000"/>
              </a:lnSpc>
              <a:spcBef>
                <a:spcPts val="1000"/>
              </a:spcBef>
              <a:spcAft>
                <a:spcPts val="0"/>
              </a:spcAft>
              <a:buNone/>
            </a:pPr>
            <a:endParaRPr sz="2200"/>
          </a:p>
          <a:p>
            <a:pPr marL="0" marR="0" lvl="0" indent="0" algn="l" rtl="0">
              <a:lnSpc>
                <a:spcPct val="70000"/>
              </a:lnSpc>
              <a:spcBef>
                <a:spcPts val="1000"/>
              </a:spcBef>
              <a:buClr>
                <a:schemeClr val="dk1"/>
              </a:buClr>
              <a:buSzPct val="2500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3222</Words>
  <Application>Microsoft Macintosh PowerPoint</Application>
  <PresentationFormat>On-screen Show (4:3)</PresentationFormat>
  <Paragraphs>402</Paragraphs>
  <Slides>46</Slides>
  <Notes>46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46</vt:i4>
      </vt:variant>
    </vt:vector>
  </HeadingPairs>
  <TitlesOfParts>
    <vt:vector size="51" baseType="lpstr">
      <vt:lpstr>Calibri</vt:lpstr>
      <vt:lpstr>Arial</vt:lpstr>
      <vt:lpstr>Office Theme</vt:lpstr>
      <vt:lpstr>Office Theme</vt:lpstr>
      <vt:lpstr>simple-light-2</vt:lpstr>
      <vt:lpstr>Recent Raids and Cuts to Refugees: Faith Community Response</vt:lpstr>
      <vt:lpstr>Welcome to all!</vt:lpstr>
      <vt:lpstr>Agenda</vt:lpstr>
      <vt:lpstr>DHS Memos on Executive Orders on Border and Interior Enforcement</vt:lpstr>
      <vt:lpstr>Target ALL Undocumented Immigrants &amp; Perpetuate False Narratives about Immigrants</vt:lpstr>
      <vt:lpstr>Further Militarizes Border Communities</vt:lpstr>
      <vt:lpstr>Turns Away Asylum Seekers and Punishes Parents who Help Children Seek Safety</vt:lpstr>
      <vt:lpstr>Asylum seekers continued..</vt:lpstr>
      <vt:lpstr>Forces Local Police to Serve as Immigration Agents</vt:lpstr>
      <vt:lpstr>Rewritten Executive Order</vt:lpstr>
      <vt:lpstr>Still a Refugee Ban, Still a Muslim Ban</vt:lpstr>
      <vt:lpstr>PowerPoint Presentation</vt:lpstr>
      <vt:lpstr>SANCTUARY MOVEMENT Noel Andersen, Church World Service </vt:lpstr>
      <vt:lpstr>How to Become a Sanctuary Congregation</vt:lpstr>
      <vt:lpstr>From 400-800 Sanctuary congregations</vt:lpstr>
      <vt:lpstr>Sanctuary Goals</vt:lpstr>
      <vt:lpstr>Sanctuary Goals continued..</vt:lpstr>
      <vt:lpstr>Steps to Sanctuary</vt:lpstr>
      <vt:lpstr>Rapid Response &amp;  Sanctuary in the Streets</vt:lpstr>
      <vt:lpstr>Goals </vt:lpstr>
      <vt:lpstr>PowerPoint Presentation</vt:lpstr>
      <vt:lpstr>How to be Organized </vt:lpstr>
      <vt:lpstr>Set up Local Hotline and Rapid Response Communication </vt:lpstr>
      <vt:lpstr>What to do once you arrive to the raid? </vt:lpstr>
      <vt:lpstr>Public Witness</vt:lpstr>
      <vt:lpstr>Interfaith Vigil </vt:lpstr>
      <vt:lpstr>Know Your Rights for Allies </vt:lpstr>
      <vt:lpstr>Media </vt:lpstr>
      <vt:lpstr>PowerPoint Presentation</vt:lpstr>
      <vt:lpstr>KNOW YOUR RIGHTS </vt:lpstr>
      <vt:lpstr>How Can You Help?</vt:lpstr>
      <vt:lpstr>Know Your Rights Sessions</vt:lpstr>
      <vt:lpstr>What Should You Cover?</vt:lpstr>
      <vt:lpstr>What Should the Presentation Include?</vt:lpstr>
      <vt:lpstr>CLINIC Resources</vt:lpstr>
      <vt:lpstr>Other Helpful Resources</vt:lpstr>
      <vt:lpstr>Know Where to Refer People</vt:lpstr>
      <vt:lpstr>Quality Assistance is Crucial</vt:lpstr>
      <vt:lpstr>State Action Update Meredith Owen, Church World Service</vt:lpstr>
      <vt:lpstr>Major Themes in Anti-Refugee Bills</vt:lpstr>
      <vt:lpstr>Major Themes in Pro-Refugee Bills</vt:lpstr>
      <vt:lpstr>Key States: Refugee and Immigration Proposals</vt:lpstr>
      <vt:lpstr>State and Local Advocacy</vt:lpstr>
      <vt:lpstr>PowerPoint Presentation</vt:lpstr>
      <vt:lpstr>Lifting Up Stories</vt:lpstr>
      <vt:lpstr>IIC Contacts by organization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Raids and Cuts to Refugees: Faith Community Response</dc:title>
  <cp:lastModifiedBy>Meredith Owen</cp:lastModifiedBy>
  <cp:revision>1</cp:revision>
  <cp:lastPrinted>2017-03-13T19:35:50Z</cp:lastPrinted>
  <dcterms:modified xsi:type="dcterms:W3CDTF">2017-03-13T21:06:57Z</dcterms:modified>
</cp:coreProperties>
</file>