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5" r:id="rId9"/>
    <p:sldId id="276" r:id="rId10"/>
    <p:sldId id="277" r:id="rId11"/>
    <p:sldId id="278" r:id="rId12"/>
    <p:sldId id="262" r:id="rId13"/>
    <p:sldId id="263" r:id="rId14"/>
    <p:sldId id="264" r:id="rId15"/>
    <p:sldId id="266" r:id="rId16"/>
    <p:sldId id="267" r:id="rId17"/>
    <p:sldId id="265" r:id="rId18"/>
    <p:sldId id="268" r:id="rId19"/>
    <p:sldId id="269" r:id="rId20"/>
    <p:sldId id="270" r:id="rId21"/>
    <p:sldId id="272" r:id="rId22"/>
    <p:sldId id="271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4" d="100"/>
          <a:sy n="54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7CB92-319B-41D6-A95E-96D670758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952753-F477-47F6-B566-9F3B7504A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431A5-7EF3-4F70-B32A-0FB923E9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709A-D142-495D-B839-D44F87D99B50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28ECB-C113-4266-9D8F-1E7C5B850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7BCCA-010E-48EE-9B48-DDE6FBE71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3EF2-D36D-4D4E-A989-0B265B810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15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91B29-2118-45F6-9D56-9A74DD940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25960E-CB83-47CD-ADBB-2D85296B71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23FDF-5344-4310-82C3-A36C8AB89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709A-D142-495D-B839-D44F87D99B50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F13F6-8352-4F4F-83B0-7EB6DB991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D3DDE-A763-4F97-ABE2-7BA68E36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3EF2-D36D-4D4E-A989-0B265B810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90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63D21D-5A61-4AA9-B06F-A393764BF6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3CCD93-1188-4024-9E76-9638EF7C5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091F1-CABE-4B7D-93E9-BE98D0694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709A-D142-495D-B839-D44F87D99B50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72895-E8C0-4A4B-AEA1-4E95431AF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6AA57-5434-41B1-9705-409EB22CB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3EF2-D36D-4D4E-A989-0B265B810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8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B8356-05C5-42EF-A1E9-50C6C7C9A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6A2BD-E4BF-44B5-959C-A67209D5D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E3F21-B2D8-44E8-B89B-98F331235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709A-D142-495D-B839-D44F87D99B50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B03CB-F908-43E5-A579-9BE754F74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BD10C-B6A0-4B9C-83CE-2249383E1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3EF2-D36D-4D4E-A989-0B265B810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7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9AF2F-F5EE-4D7C-9DCD-788F58D24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B6B26-FF81-4130-BE43-20E5799D8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DA82F-2D74-4D4A-9418-67480C4CF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709A-D142-495D-B839-D44F87D99B50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741DC-A037-40AB-B6E1-CBC52E7D6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994DD-59DE-4171-B4D3-B5A55BCE4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3EF2-D36D-4D4E-A989-0B265B810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21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AB105-C6AB-42AC-9D42-D8311713F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40180-D6E3-401D-A303-963B911018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6AF32-EB37-4F99-BF49-E9548104F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889E36-A325-4268-8995-EF14F6F3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709A-D142-495D-B839-D44F87D99B50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B7D79-85F5-4BD9-B284-61CBE9AA1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1D2E84-E5BF-45B2-864C-689E7656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3EF2-D36D-4D4E-A989-0B265B810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5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3B2AD-19B5-4FDC-9C9F-CF541FB02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F24BE-9983-4FFF-930F-112A203C4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7C5B75-9E18-42E7-970A-727123010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427355-B42F-423F-8D5E-BE39554DC3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017F71-E896-4833-86AB-400DEA4395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9C5FCC-814D-410B-A609-22830E14E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709A-D142-495D-B839-D44F87D99B50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FEFD7-272F-4060-B09C-F9E17BB09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9E442-7083-4526-A271-1D3F698FC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3EF2-D36D-4D4E-A989-0B265B810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9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3E5DD-7EAF-4060-A8A4-2135DC8B3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DCEA20-2811-4735-883D-9EF991C52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709A-D142-495D-B839-D44F87D99B50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024177-1805-484F-93AF-0807719F4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4A574D-82BC-4E1B-85A5-B2BF16C4A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3EF2-D36D-4D4E-A989-0B265B810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87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0E20CC-1D13-41E7-A9A9-E677C5AFD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709A-D142-495D-B839-D44F87D99B50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980FBD-69B8-420C-B26C-7ECD1CC1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41581-A7EE-4550-884C-668F44DBD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3EF2-D36D-4D4E-A989-0B265B810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0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97135-534F-4C1B-AB7D-9BEB0D7A3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FBC7E-B8A1-4759-A5F2-3402511F4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74B2F-326D-49E2-AAB1-1502127EB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36BE9-45A3-4B6B-83C5-68A8B5D9B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709A-D142-495D-B839-D44F87D99B50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13605-831D-4A94-A78B-B7CD25060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A8E66-8EC4-4EFE-803B-0DAF12BD3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3EF2-D36D-4D4E-A989-0B265B810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29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A9F3D-8A62-4496-BDE5-9591B7DF0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235096-D1DE-447E-926F-70E1EB49C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489604-F0EF-473A-9B3A-5C18D636C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684C3D-6446-4CA1-8774-35629043D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709A-D142-495D-B839-D44F87D99B50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B1EE64-A245-4914-9A1F-166822BE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D184B-2FBF-4ED2-AD51-47D71A9A1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3EF2-D36D-4D4E-A989-0B265B810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4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0EF53-68A8-4B6D-A251-EE305B5E9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D0CE3-A924-4E32-90C7-9BF3006AE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DFD46-014F-4B22-9305-BA917D3989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2709A-D142-495D-B839-D44F87D99B50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59321-1CAE-44F6-A44D-98C998C0B0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19C5C-3F05-4C5C-9989-F584E8FAA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13EF2-D36D-4D4E-A989-0B265B810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9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tel:+1.202.602.1295,,35497783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sticeforimmigrants.org/" TargetMode="External"/><Relationship Id="rId2" Type="http://schemas.openxmlformats.org/officeDocument/2006/relationships/hyperlink" Target="mailto:familyseparation@usccb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terfaithimmigration.org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interfaithimmigration.org/neighbor-to-neighbor-toolkit-and-resources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act.fcnl.org/lte/lt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townhallproject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EndFamilySeparationToolkit" TargetMode="External"/><Relationship Id="rId2" Type="http://schemas.openxmlformats.org/officeDocument/2006/relationships/hyperlink" Target="https://interfaithimmigration.org/August2018Toolkit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jamuzie@interfaithimmigration.or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980E6-8A1E-4D0D-ACE7-204B68BA4E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Family Separation and August Recess Engagement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C470B6-6B51-484D-B52A-4D5F43282F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32559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join.me/faith4immigration |  </a:t>
            </a:r>
            <a:r>
              <a:rPr lang="en-US" dirty="0">
                <a:hlinkClick r:id="rId2"/>
              </a:rPr>
              <a:t>+1.202.602.1295</a:t>
            </a:r>
            <a:r>
              <a:rPr lang="en-US" dirty="0"/>
              <a:t> Conference ID: </a:t>
            </a:r>
            <a:r>
              <a:rPr lang="en-US" b="1" dirty="0"/>
              <a:t>354-977-836 #</a:t>
            </a:r>
          </a:p>
          <a:p>
            <a:endParaRPr lang="en-US" dirty="0"/>
          </a:p>
          <a:p>
            <a:r>
              <a:rPr lang="en-US" dirty="0"/>
              <a:t>Lacy </a:t>
            </a:r>
            <a:r>
              <a:rPr lang="en-US" dirty="0" err="1"/>
              <a:t>Broemel</a:t>
            </a:r>
            <a:r>
              <a:rPr lang="en-US" dirty="0"/>
              <a:t>, Refugee and Immigration Policy Advisor, Office of Government Relations</a:t>
            </a:r>
          </a:p>
          <a:p>
            <a:r>
              <a:rPr lang="en-US" dirty="0"/>
              <a:t>The Episcopal Church</a:t>
            </a:r>
          </a:p>
          <a:p>
            <a:r>
              <a:rPr lang="en-US" dirty="0"/>
              <a:t>Ashley </a:t>
            </a:r>
            <a:r>
              <a:rPr lang="en-US" dirty="0" err="1"/>
              <a:t>Feasley</a:t>
            </a:r>
            <a:r>
              <a:rPr lang="en-US" dirty="0"/>
              <a:t>, Director of Policy, Migration and Refugee Services</a:t>
            </a:r>
            <a:br>
              <a:rPr lang="en-US" dirty="0"/>
            </a:br>
            <a:r>
              <a:rPr lang="en-US" dirty="0"/>
              <a:t>US Conference of Catholic Bishops/Justice for Immigrants</a:t>
            </a:r>
          </a:p>
          <a:p>
            <a:r>
              <a:rPr lang="en-US" dirty="0"/>
              <a:t>Hannah Evans, Legislative Representative, Immigration &amp; Refugee Policy</a:t>
            </a:r>
          </a:p>
          <a:p>
            <a:r>
              <a:rPr lang="en-US" dirty="0"/>
              <a:t> Friends Committee on National Legislation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1F0B84-B842-4F81-B08A-0E6CE89EC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63"/>
            <a:ext cx="3543300" cy="170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24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98D52-2482-4366-8EFE-EB6805A17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and Future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C2DD4-4304-442B-ACE7-709F20C61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Immediate Social Service Needs</a:t>
            </a:r>
          </a:p>
          <a:p>
            <a:pPr lvl="1"/>
            <a:r>
              <a:rPr lang="en-US" dirty="0"/>
              <a:t>Immediate Shelter, Food, Travel Assistance</a:t>
            </a:r>
          </a:p>
          <a:p>
            <a:r>
              <a:rPr lang="en-US" dirty="0"/>
              <a:t>Longer Term Social Service Needs</a:t>
            </a:r>
          </a:p>
          <a:p>
            <a:pPr lvl="1"/>
            <a:r>
              <a:rPr lang="en-US" dirty="0"/>
              <a:t>Child Welfare Checks, School Enrollment Assistance, Medical and Mental Health </a:t>
            </a:r>
          </a:p>
          <a:p>
            <a:r>
              <a:rPr lang="en-US" dirty="0"/>
              <a:t>Legal Service Needs</a:t>
            </a:r>
          </a:p>
          <a:p>
            <a:pPr lvl="1"/>
            <a:r>
              <a:rPr lang="en-US" dirty="0"/>
              <a:t>Immigration Services, Family Law Services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DBCC7E-6FB3-4FC3-A743-67E85124E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035" y="4001294"/>
            <a:ext cx="5090604" cy="265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89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14847-87C5-42FC-9704-105954132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47BEA-9F64-45EB-ACA3-6E16DE57C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46100">
              <a:lnSpc>
                <a:spcPct val="150000"/>
              </a:lnSpc>
            </a:pPr>
            <a:r>
              <a:rPr lang="en-US" u="sng" dirty="0">
                <a:latin typeface="FrankRuehl" panose="020E0503060101010101" pitchFamily="34" charset="-79"/>
                <a:cs typeface="FrankRuehl" panose="020E0503060101010101" pitchFamily="34" charset="-79"/>
              </a:rPr>
              <a:t>POLICY GOAL</a:t>
            </a:r>
            <a:r>
              <a:rPr lang="en-US" dirty="0">
                <a:latin typeface="FrankRuehl" panose="020E0503060101010101" pitchFamily="34" charset="-79"/>
                <a:cs typeface="FrankRuehl" panose="020E0503060101010101" pitchFamily="34" charset="-79"/>
              </a:rPr>
              <a:t>: Success of Reunited Families’ Case Management Is Vital to Appetite for Alternatives to Detention and Family Case Management</a:t>
            </a:r>
          </a:p>
          <a:p>
            <a:pPr marL="546100">
              <a:lnSpc>
                <a:spcPct val="150000"/>
              </a:lnSpc>
            </a:pPr>
            <a:r>
              <a:rPr lang="en-US" u="sng" dirty="0">
                <a:latin typeface="FrankRuehl" panose="020E0503060101010101" pitchFamily="34" charset="-79"/>
                <a:cs typeface="FrankRuehl" panose="020E0503060101010101" pitchFamily="34" charset="-79"/>
              </a:rPr>
              <a:t>ACTION:</a:t>
            </a:r>
            <a:r>
              <a:rPr lang="en-US" dirty="0">
                <a:latin typeface="FrankRuehl" panose="020E0503060101010101" pitchFamily="34" charset="-79"/>
                <a:cs typeface="FrankRuehl" panose="020E0503060101010101" pitchFamily="34" charset="-79"/>
              </a:rPr>
              <a:t> Support efforts by Congress to initiate Alternatives to Detention with DHS and Post Release Services and Home Studies with HHS</a:t>
            </a:r>
          </a:p>
          <a:p>
            <a:pPr marL="546100">
              <a:lnSpc>
                <a:spcPct val="150000"/>
              </a:lnSpc>
            </a:pPr>
            <a:r>
              <a:rPr lang="en-US" u="sng" dirty="0">
                <a:latin typeface="FrankRuehl" panose="020E0503060101010101" pitchFamily="34" charset="-79"/>
                <a:cs typeface="FrankRuehl" panose="020E0503060101010101" pitchFamily="34" charset="-79"/>
              </a:rPr>
              <a:t>QUESTIONS</a:t>
            </a:r>
            <a:r>
              <a:rPr lang="en-US" dirty="0">
                <a:latin typeface="FrankRuehl" panose="020E0503060101010101" pitchFamily="34" charset="-79"/>
                <a:cs typeface="FrankRuehl" panose="020E0503060101010101" pitchFamily="34" charset="-79"/>
              </a:rPr>
              <a:t>: Do you have case specific questions about a client  of yours or how to help? Please email </a:t>
            </a:r>
            <a:r>
              <a:rPr lang="en-US" dirty="0">
                <a:latin typeface="FrankRuehl" panose="020E0503060101010101" pitchFamily="34" charset="-79"/>
                <a:cs typeface="FrankRuehl" panose="020E0503060101010101" pitchFamily="34" charset="-79"/>
                <a:hlinkClick r:id="rId2"/>
              </a:rPr>
              <a:t>familyseparation@usccb.org</a:t>
            </a:r>
            <a:r>
              <a:rPr lang="en-US" dirty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</a:p>
          <a:p>
            <a:pPr marL="546100">
              <a:lnSpc>
                <a:spcPct val="150000"/>
              </a:lnSpc>
            </a:pPr>
            <a:r>
              <a:rPr lang="en-US" u="sng" dirty="0">
                <a:latin typeface="FrankRuehl" panose="020E0503060101010101" pitchFamily="34" charset="-79"/>
                <a:cs typeface="FrankRuehl" panose="020E0503060101010101" pitchFamily="34" charset="-79"/>
              </a:rPr>
              <a:t>EDUCATE:</a:t>
            </a:r>
            <a:r>
              <a:rPr lang="en-US" dirty="0">
                <a:latin typeface="FrankRuehl" panose="020E0503060101010101" pitchFamily="34" charset="-79"/>
                <a:cs typeface="FrankRuehl" panose="020E0503060101010101" pitchFamily="34" charset="-79"/>
              </a:rPr>
              <a:t> Please check in to Justice for Immigrants, </a:t>
            </a:r>
            <a:r>
              <a:rPr lang="en-US" dirty="0">
                <a:latin typeface="FrankRuehl" panose="020E0503060101010101" pitchFamily="34" charset="-79"/>
                <a:cs typeface="FrankRuehl" panose="020E0503060101010101" pitchFamily="34" charset="-79"/>
                <a:hlinkClick r:id="rId3"/>
              </a:rPr>
              <a:t>www.justiceforimmigrants.org</a:t>
            </a:r>
            <a:r>
              <a:rPr lang="en-US" dirty="0">
                <a:latin typeface="FrankRuehl" panose="020E0503060101010101" pitchFamily="34" charset="-79"/>
                <a:cs typeface="FrankRuehl" panose="020E0503060101010101" pitchFamily="34" charset="-79"/>
              </a:rPr>
              <a:t> and Interfaith Immigration Coalition </a:t>
            </a:r>
            <a:r>
              <a:rPr lang="en-US" dirty="0">
                <a:latin typeface="FrankRuehl" panose="020E0503060101010101" pitchFamily="34" charset="-79"/>
                <a:cs typeface="FrankRuehl" panose="020E0503060101010101" pitchFamily="34" charset="-79"/>
                <a:hlinkClick r:id="rId4"/>
              </a:rPr>
              <a:t>www.interfaithimmigration.org</a:t>
            </a:r>
            <a:r>
              <a:rPr lang="en-US" dirty="0">
                <a:latin typeface="FrankRuehl" panose="020E0503060101010101" pitchFamily="34" charset="-79"/>
                <a:cs typeface="FrankRuehl" panose="020E0503060101010101" pitchFamily="34" charset="-79"/>
              </a:rPr>
              <a:t> for more updates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63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4389C3B-B580-4756-BC36-BEB9A5C92E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Hannah Evans</a:t>
            </a:r>
          </a:p>
          <a:p>
            <a:r>
              <a:rPr lang="en-US" dirty="0"/>
              <a:t>FCNL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025A264-4DCF-4A81-A997-A1C673795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002F6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Engage with Congress on Family Incarceration &amp; Detention</a:t>
            </a:r>
          </a:p>
        </p:txBody>
      </p:sp>
    </p:spTree>
    <p:extLst>
      <p:ext uri="{BB962C8B-B14F-4D97-AF65-F5344CB8AC3E}">
        <p14:creationId xmlns:p14="http://schemas.microsoft.com/office/powerpoint/2010/main" val="3607767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C5984-6EC6-49DC-B86D-16A8F38C9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Congress Holds the “Purse Strings”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32DA2-B688-4E34-9119-3911DF26D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Congress funds the agencies that carry out family separation, detention, and reunification</a:t>
            </a:r>
          </a:p>
          <a:p>
            <a:r>
              <a:rPr lang="en-US" dirty="0"/>
              <a:t>The deadline for allocating funding for the next fiscal year is </a:t>
            </a:r>
            <a:r>
              <a:rPr lang="en-US" b="1" dirty="0"/>
              <a:t>September 30</a:t>
            </a:r>
          </a:p>
          <a:p>
            <a:r>
              <a:rPr lang="en-US" dirty="0"/>
              <a:t>Good governance requires robust oversight and accountability of federal spending</a:t>
            </a:r>
          </a:p>
          <a:p>
            <a:r>
              <a:rPr lang="en-US" dirty="0"/>
              <a:t>As people of faith, we must speak out when policies and spending misalign with our values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763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63FFC-705B-4D8E-A2A1-95C7B7848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harmful spending is Congress considering?</a:t>
            </a:r>
          </a:p>
        </p:txBody>
      </p:sp>
      <p:pic>
        <p:nvPicPr>
          <p:cNvPr id="4" name="table">
            <a:extLst>
              <a:ext uri="{FF2B5EF4-FFF2-40B4-BE49-F238E27FC236}">
                <a16:creationId xmlns:a16="http://schemas.microsoft.com/office/drawing/2014/main" id="{52B4AA22-7B91-4E72-B4B8-8960EB3C03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71007"/>
            <a:ext cx="10515600" cy="20317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005C1F-DA67-4E1A-A039-8A61E0196194}"/>
              </a:ext>
            </a:extLst>
          </p:cNvPr>
          <p:cNvSpPr txBox="1"/>
          <p:nvPr/>
        </p:nvSpPr>
        <p:spPr>
          <a:xfrm>
            <a:off x="941696" y="4367284"/>
            <a:ext cx="10208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>
                    <a:lumMod val="50000"/>
                  </a:schemeClr>
                </a:solidFill>
              </a:rPr>
              <a:t>The Appropriations Committees have approved these bills, but they have not been brought up for full floor consideration.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32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F33D1-9A46-4568-B469-38114F220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“Asks” for Congress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54C89-9A18-48DE-88F3-3F7A800C3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fontAlgn="t">
              <a:buFont typeface="+mj-lt"/>
              <a:buAutoNum type="arabicPeriod"/>
            </a:pPr>
            <a:r>
              <a:rPr lang="en-US" dirty="0"/>
              <a:t>Urge the administration to end “zero-tolerance” criminal prosecution of families and asylum seekers for crossing the border.</a:t>
            </a:r>
          </a:p>
          <a:p>
            <a:pPr marL="514350" indent="-514350" fontAlgn="t">
              <a:buFont typeface="+mj-lt"/>
              <a:buAutoNum type="arabicPeriod"/>
            </a:pPr>
            <a:r>
              <a:rPr lang="en-US" dirty="0"/>
              <a:t>Reduce funding for immigration detention, deportation, and border militarization.</a:t>
            </a:r>
          </a:p>
          <a:p>
            <a:pPr marL="914400" lvl="1" indent="-514350" fontAlgn="t"/>
            <a:r>
              <a:rPr lang="en-US" dirty="0"/>
              <a:t>This includes rejecting new legislation or spending bills that expands family incarceration.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02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9EA1C-6FE2-46AA-B865-B10A2B7B1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“Asks” for Congress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08B20-690D-46F6-AD7C-C37CCC96C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 Invest in and direct the administration to utilize </a:t>
            </a:r>
            <a:r>
              <a:rPr lang="en-US" b="1" dirty="0"/>
              <a:t>community-based alternatives to detention.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The Family Case Management Program (FCMP) which was ended in June 2017 should be restored. This pilot program allowed families to traverse immigration proceedings with community and legal support.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760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56434-3A00-4262-8DEF-D926D8273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you reach your elected officials in August?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06E06-7F7B-41DC-A746-081A58F93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US" b="1" dirty="0"/>
              <a:t>Call Congress today.</a:t>
            </a:r>
            <a:r>
              <a:rPr lang="en-US" dirty="0"/>
              <a:t> Call 1-866-940-2439 three times to connect with your 2 Senators and 1 Representative.</a:t>
            </a:r>
            <a:br>
              <a:rPr lang="en-US" dirty="0"/>
            </a:br>
            <a:endParaRPr lang="en-US" dirty="0"/>
          </a:p>
          <a:p>
            <a:pPr fontAlgn="t"/>
            <a:r>
              <a:rPr lang="en-US" b="1" dirty="0"/>
              <a:t>Visit your member of Congress’ office. </a:t>
            </a:r>
            <a:r>
              <a:rPr lang="en-US" dirty="0"/>
              <a:t>Schedule a visit using the IIC </a:t>
            </a:r>
            <a:r>
              <a:rPr lang="en-US" u="sng" dirty="0">
                <a:hlinkClick r:id="rId2"/>
              </a:rPr>
              <a:t>Neighbor to Neighbor Visit Toolkit</a:t>
            </a:r>
            <a:r>
              <a:rPr lang="en-US" dirty="0"/>
              <a:t>, or drop off materials.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044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D2299-B661-4D73-B9D3-C886DDA81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D737B-8EAD-4A93-BDCC-F98BAEB52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Write a Letter to the Editor or Opinion Editorial.</a:t>
            </a:r>
            <a:r>
              <a:rPr lang="en-US" dirty="0"/>
              <a:t> </a:t>
            </a:r>
          </a:p>
          <a:p>
            <a:pPr lvl="1"/>
            <a:r>
              <a:rPr lang="en-US" dirty="0"/>
              <a:t>Call on your member of Congress by name!</a:t>
            </a:r>
          </a:p>
          <a:p>
            <a:pPr lvl="1"/>
            <a:r>
              <a:rPr lang="en-US" dirty="0"/>
              <a:t>Share stories about how unchecked enforcement has affected your community or how your community has supported families and individuals in need.</a:t>
            </a:r>
          </a:p>
          <a:p>
            <a:pPr lvl="1"/>
            <a:r>
              <a:rPr lang="en-US" dirty="0"/>
              <a:t>Find your local newspapers here: </a:t>
            </a:r>
            <a:r>
              <a:rPr lang="en-US" u="sng" dirty="0">
                <a:hlinkClick r:id="rId2"/>
              </a:rPr>
              <a:t>act.fcnl.org/</a:t>
            </a:r>
            <a:r>
              <a:rPr lang="en-US" u="sng" dirty="0" err="1">
                <a:hlinkClick r:id="rId2"/>
              </a:rPr>
              <a:t>lte</a:t>
            </a:r>
            <a:r>
              <a:rPr lang="en-US" u="sng" dirty="0">
                <a:hlinkClick r:id="rId2"/>
              </a:rPr>
              <a:t>/</a:t>
            </a:r>
            <a:r>
              <a:rPr lang="en-US" u="sng" dirty="0" err="1">
                <a:hlinkClick r:id="rId2"/>
              </a:rPr>
              <a:t>lte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09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045B5-B9B0-4FAD-ABAD-7865788E9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17995-E79A-4BD3-985E-6D074A687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US" b="1" dirty="0"/>
              <a:t>Show up at a Town Hall.  </a:t>
            </a:r>
            <a:r>
              <a:rPr lang="en-US" dirty="0"/>
              <a:t>Look up if your member of Congress is having a town hall at </a:t>
            </a:r>
            <a:r>
              <a:rPr lang="en-US" u="sng" dirty="0">
                <a:hlinkClick r:id="rId2"/>
              </a:rPr>
              <a:t>townhallproject.com</a:t>
            </a:r>
            <a:r>
              <a:rPr lang="en-US" dirty="0"/>
              <a:t> or by calling their DC office.</a:t>
            </a:r>
          </a:p>
          <a:p>
            <a:pPr lvl="1" fontAlgn="t"/>
            <a:r>
              <a:rPr lang="en-US" dirty="0"/>
              <a:t>The House will be on recess until </a:t>
            </a:r>
            <a:r>
              <a:rPr lang="en-US" b="1" dirty="0"/>
              <a:t>September 4</a:t>
            </a:r>
            <a:r>
              <a:rPr lang="en-US" dirty="0"/>
              <a:t>.</a:t>
            </a:r>
          </a:p>
          <a:p>
            <a:pPr lvl="1" fontAlgn="t"/>
            <a:r>
              <a:rPr lang="en-US" dirty="0"/>
              <a:t>The Senate will be on recess </a:t>
            </a:r>
            <a:r>
              <a:rPr lang="en-US" b="1" dirty="0"/>
              <a:t>August 4-12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5327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1CDDE5-58BF-4C63-BAE2-71F61CDFF3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State of Play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8649B30-5D1B-416F-832D-E1094FE572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Lacy </a:t>
            </a:r>
            <a:r>
              <a:rPr lang="en-US" dirty="0" err="1"/>
              <a:t>Broemel</a:t>
            </a:r>
            <a:r>
              <a:rPr lang="en-US" dirty="0"/>
              <a:t> </a:t>
            </a:r>
          </a:p>
          <a:p>
            <a:r>
              <a:rPr lang="en-US" dirty="0"/>
              <a:t>Episcopal Church</a:t>
            </a:r>
          </a:p>
        </p:txBody>
      </p:sp>
    </p:spTree>
    <p:extLst>
      <p:ext uri="{BB962C8B-B14F-4D97-AF65-F5344CB8AC3E}">
        <p14:creationId xmlns:p14="http://schemas.microsoft.com/office/powerpoint/2010/main" val="168834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45A8C-B8A2-4B4C-9EC0-83023C252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1ACFE-ADC6-44C1-9D63-7D8550A96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US" b="1" dirty="0"/>
              <a:t>Engage with candidates running for office in your community. Ask:</a:t>
            </a:r>
          </a:p>
          <a:p>
            <a:pPr lvl="1" fontAlgn="t"/>
            <a:r>
              <a:rPr lang="en-US" dirty="0"/>
              <a:t>Do you support reducing funding for immigrant detention and investing in community-based alternatives to detention?</a:t>
            </a:r>
          </a:p>
          <a:p>
            <a:pPr lvl="1" fontAlgn="t"/>
            <a:r>
              <a:rPr lang="en-US" dirty="0"/>
              <a:t>If elected, what will you do to advance policies that protect family unity and the dignity of all immigrants, refugees, and migrants?</a:t>
            </a:r>
          </a:p>
        </p:txBody>
      </p:sp>
    </p:spTree>
    <p:extLst>
      <p:ext uri="{BB962C8B-B14F-4D97-AF65-F5344CB8AC3E}">
        <p14:creationId xmlns:p14="http://schemas.microsoft.com/office/powerpoint/2010/main" val="956976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64BA5-D17B-4774-BEC7-3A91318E4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Engaged Through Sept 30!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61A56-4AFF-4C45-BF46-C0A96844A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these resources and more* at:</a:t>
            </a:r>
          </a:p>
          <a:p>
            <a:pPr lvl="1"/>
            <a:r>
              <a:rPr lang="en-US" b="1" u="sng" dirty="0">
                <a:hlinkClick r:id="rId2"/>
              </a:rPr>
              <a:t>interfaithimmigration.org/August2018Toolkit</a:t>
            </a:r>
            <a:endParaRPr lang="en-US" b="1" u="sng" dirty="0"/>
          </a:p>
          <a:p>
            <a:pPr lvl="1"/>
            <a:r>
              <a:rPr lang="en-US" b="1" u="sng" dirty="0">
                <a:hlinkClick r:id="rId3"/>
              </a:rPr>
              <a:t>bit.ly/</a:t>
            </a:r>
            <a:r>
              <a:rPr lang="en-US" b="1" u="sng" dirty="0" err="1">
                <a:hlinkClick r:id="rId3"/>
              </a:rPr>
              <a:t>EndFamilySeparationToolkit</a:t>
            </a: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sz="2400" dirty="0"/>
              <a:t>* Look for the printable PDF that you can leave behind at your member of Congress’ office, town hall, or candidate forum.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995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659371-4966-4A4B-861A-2D6DAD90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98FB5C-9791-4CBE-87E3-242483667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Please press *6 to unmute yourself if you have a question.</a:t>
            </a:r>
          </a:p>
        </p:txBody>
      </p:sp>
    </p:spTree>
    <p:extLst>
      <p:ext uri="{BB962C8B-B14F-4D97-AF65-F5344CB8AC3E}">
        <p14:creationId xmlns:p14="http://schemas.microsoft.com/office/powerpoint/2010/main" val="215281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DA1D86-8A69-458A-AFA6-12A3B30BC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019C562-98F9-440C-A4F5-0703EB5112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Contact IIC: Jennifer Amuzie</a:t>
            </a:r>
            <a:br>
              <a:rPr lang="en-US" dirty="0"/>
            </a:br>
            <a:r>
              <a:rPr lang="en-US" dirty="0">
                <a:hlinkClick r:id="rId2"/>
              </a:rPr>
              <a:t>jamuzie@interfaithimmigration.org</a:t>
            </a:r>
            <a:endParaRPr lang="en-US" dirty="0"/>
          </a:p>
          <a:p>
            <a:r>
              <a:rPr lang="en-US" dirty="0"/>
              <a:t>202-867-4567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2B3491-7730-4777-AC60-FDD2D05D2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-226273"/>
            <a:ext cx="7200900" cy="345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10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54B7F-508A-461E-A15E-206681827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Trump Administration’s “Zero-tolerance policy”</a:t>
            </a:r>
          </a:p>
          <a:p>
            <a:r>
              <a:rPr lang="en-US" dirty="0"/>
              <a:t>Important to remember that many of these families are asylum seekers and it is legal for asylum seekers to enter a country to seek protection</a:t>
            </a:r>
          </a:p>
          <a:p>
            <a:r>
              <a:rPr lang="en-US" dirty="0"/>
              <a:t>According to the latest numbers, nearly 3,000 children, and 103 under the age of 5, have been separated from their parents under this policy </a:t>
            </a:r>
          </a:p>
          <a:p>
            <a:r>
              <a:rPr lang="en-US" dirty="0"/>
              <a:t>Reports of nearly 500 parents deported without their children 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2E4A6FB-3A94-43F5-A042-7ED055311605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Why are families being separated at the border?</a:t>
            </a:r>
          </a:p>
        </p:txBody>
      </p:sp>
    </p:spTree>
    <p:extLst>
      <p:ext uri="{BB962C8B-B14F-4D97-AF65-F5344CB8AC3E}">
        <p14:creationId xmlns:p14="http://schemas.microsoft.com/office/powerpoint/2010/main" val="1417794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F4506-4194-4AD0-B7DB-181E79701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B6644-4747-46D5-B0D7-0A8958A38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June 20 Executive Order</a:t>
            </a:r>
          </a:p>
          <a:p>
            <a:r>
              <a:rPr lang="en-US" dirty="0"/>
              <a:t>The latest on the court orders</a:t>
            </a:r>
          </a:p>
          <a:p>
            <a:r>
              <a:rPr lang="en-US" dirty="0"/>
              <a:t>July 10 was a deadline to reunite children under 5</a:t>
            </a:r>
          </a:p>
          <a:p>
            <a:r>
              <a:rPr lang="en-US" dirty="0"/>
              <a:t>July 26 was a deadline to reunite children ages 5-17 </a:t>
            </a:r>
          </a:p>
          <a:p>
            <a:r>
              <a:rPr lang="en-US" dirty="0"/>
              <a:t>Congressional action and legislation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00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9A639-6781-4535-8ED9-8E60C5415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Picture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98B65-B476-4B78-B3AA-F4B0C3684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Family detention is not the solution to family separation </a:t>
            </a:r>
          </a:p>
          <a:p>
            <a:r>
              <a:rPr lang="en-US" dirty="0"/>
              <a:t>This issue is tied to other questions about the right to seek asylum and the Administration’s efforts to dismantle the legal immigration system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816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EFC405-6303-467D-A15C-F30EC83A0E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Direct Service and</a:t>
            </a:r>
            <a:br>
              <a:rPr lang="en-US" dirty="0"/>
            </a:br>
            <a:r>
              <a:rPr lang="en-US" dirty="0"/>
              <a:t>Reunification Efforts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49BAF86-E56D-4348-9622-9429B72CF5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Ashley </a:t>
            </a:r>
            <a:r>
              <a:rPr lang="en-US" dirty="0" err="1"/>
              <a:t>Feasley</a:t>
            </a:r>
            <a:endParaRPr lang="en-US" dirty="0"/>
          </a:p>
          <a:p>
            <a:r>
              <a:rPr lang="en-US" dirty="0"/>
              <a:t>USCCB - JFI</a:t>
            </a:r>
          </a:p>
        </p:txBody>
      </p:sp>
    </p:spTree>
    <p:extLst>
      <p:ext uri="{BB962C8B-B14F-4D97-AF65-F5344CB8AC3E}">
        <p14:creationId xmlns:p14="http://schemas.microsoft.com/office/powerpoint/2010/main" val="2344932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B2A6A-1606-40CB-A223-69251B132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Conference of Catholic Bishops- Migration and Refugee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7B6CD-7161-4652-A49F-ACA6580C5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Are We?</a:t>
            </a:r>
          </a:p>
          <a:p>
            <a:r>
              <a:rPr lang="en-US" dirty="0"/>
              <a:t>What Services Do We Provide?</a:t>
            </a:r>
          </a:p>
          <a:p>
            <a:r>
              <a:rPr lang="en-US" dirty="0"/>
              <a:t>How Have We Assisted Separated and Reunited Families?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61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5F9D4-8692-45B2-A7F0-A0D9F6F83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Reunified and Released Families As of 7.26.18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35E40-304F-489F-85E3-9DED7C967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/>
            <a:r>
              <a:rPr lang="en-US" dirty="0"/>
              <a:t>1820 children have been discharged from ORR</a:t>
            </a:r>
          </a:p>
          <a:p>
            <a:pPr marL="742950" lvl="1" indent="-285750"/>
            <a:r>
              <a:rPr lang="en-US" dirty="0"/>
              <a:t>378 children have been discharged in other circumstances (age out, reunification with parents in interior etc.)</a:t>
            </a:r>
          </a:p>
          <a:p>
            <a:pPr marL="742950" lvl="1" indent="-285750"/>
            <a:r>
              <a:rPr lang="en-US" dirty="0"/>
              <a:t>1,442 children have been returned to parents, reunified in immigration custody</a:t>
            </a:r>
          </a:p>
          <a:p>
            <a:pPr marL="742950" lvl="1" indent="-285750"/>
            <a:r>
              <a:rPr lang="en-US" dirty="0"/>
              <a:t>20 children who were not separated from their parents by DHS</a:t>
            </a:r>
          </a:p>
          <a:p>
            <a:endParaRPr lang="en-US" dirty="0"/>
          </a:p>
          <a:p>
            <a:pPr marL="285750" indent="-285750"/>
            <a:r>
              <a:rPr lang="en-US" dirty="0"/>
              <a:t>711 children remain in federal HHS custody and separated from their parents</a:t>
            </a:r>
          </a:p>
          <a:p>
            <a:endParaRPr lang="en-US" dirty="0"/>
          </a:p>
          <a:p>
            <a:pPr marL="285750" indent="-285750"/>
            <a:r>
              <a:rPr lang="en-US" dirty="0"/>
              <a:t>Focus is on the children who have been reunified with their parents and have been released from ICE custody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58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6BCEF-C9C6-411B-BED3-A6FB229DF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Were Families Reunified?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FB7D3-6D7A-4FCE-A623-4A242C072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Families Reunified in Detention Facilities</a:t>
            </a:r>
          </a:p>
          <a:p>
            <a:r>
              <a:rPr lang="en-US" dirty="0"/>
              <a:t>Immediate Social Service Provided by On The Ground Catholic and Lutheran Partners</a:t>
            </a:r>
          </a:p>
          <a:p>
            <a:r>
              <a:rPr lang="en-US" dirty="0"/>
              <a:t>Locations: El Paso, McAllen, Phoenix, San Antonio, and Albuquerque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0490C0-7E73-40A7-A416-74F2B2E9D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49" y="3672515"/>
            <a:ext cx="5706351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54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793</Words>
  <Application>Microsoft Office PowerPoint</Application>
  <PresentationFormat>Widescreen</PresentationFormat>
  <Paragraphs>98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FrankRuehl</vt:lpstr>
      <vt:lpstr>Office Theme</vt:lpstr>
      <vt:lpstr>Family Separation and August Recess Engagement</vt:lpstr>
      <vt:lpstr>State of Play</vt:lpstr>
      <vt:lpstr>Why are families being separated at the border?</vt:lpstr>
      <vt:lpstr>State of Play</vt:lpstr>
      <vt:lpstr>The Big Picture </vt:lpstr>
      <vt:lpstr>Direct Service and Reunification Efforts</vt:lpstr>
      <vt:lpstr>U.S. Conference of Catholic Bishops- Migration and Refugee Services</vt:lpstr>
      <vt:lpstr>Overview of Reunified and Released Families As of 7.26.18</vt:lpstr>
      <vt:lpstr>How Were Families Reunified?</vt:lpstr>
      <vt:lpstr>Existing and Future Needs</vt:lpstr>
      <vt:lpstr>Next Steps</vt:lpstr>
      <vt:lpstr>Engage with Congress on Family Incarceration &amp; Detention</vt:lpstr>
      <vt:lpstr>Congress Holds the “Purse Strings”</vt:lpstr>
      <vt:lpstr>What harmful spending is Congress considering?</vt:lpstr>
      <vt:lpstr>Our “Asks” for Congress</vt:lpstr>
      <vt:lpstr>Our “Asks” for Congress</vt:lpstr>
      <vt:lpstr>How can you reach your elected officials in August?</vt:lpstr>
      <vt:lpstr>PowerPoint Presentation</vt:lpstr>
      <vt:lpstr>PowerPoint Presentation</vt:lpstr>
      <vt:lpstr>PowerPoint Presentation</vt:lpstr>
      <vt:lpstr>Stay Engaged Through Sept 30!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Separation and August Recess Engagement</dc:title>
  <dc:creator>Jennifer Amuzie</dc:creator>
  <cp:lastModifiedBy>Jennifer Amuzie</cp:lastModifiedBy>
  <cp:revision>10</cp:revision>
  <dcterms:created xsi:type="dcterms:W3CDTF">2018-07-30T15:36:26Z</dcterms:created>
  <dcterms:modified xsi:type="dcterms:W3CDTF">2018-07-30T18:30:49Z</dcterms:modified>
</cp:coreProperties>
</file>